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4.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58" r:id="rId2"/>
    <p:sldId id="2141411892" r:id="rId3"/>
    <p:sldId id="2141411887" r:id="rId4"/>
    <p:sldId id="2141411888" r:id="rId5"/>
    <p:sldId id="2141411889" r:id="rId6"/>
    <p:sldId id="2141411891" r:id="rId7"/>
    <p:sldId id="2141411890" r:id="rId8"/>
    <p:sldId id="2141411894" r:id="rId9"/>
    <p:sldId id="2141411922" r:id="rId10"/>
    <p:sldId id="262" r:id="rId11"/>
    <p:sldId id="565" r:id="rId12"/>
    <p:sldId id="2141411897" r:id="rId13"/>
    <p:sldId id="2141411923" r:id="rId14"/>
    <p:sldId id="2141411898" r:id="rId15"/>
    <p:sldId id="2141411902" r:id="rId16"/>
    <p:sldId id="2141411903" r:id="rId17"/>
    <p:sldId id="2141411908" r:id="rId18"/>
    <p:sldId id="2141411904" r:id="rId19"/>
    <p:sldId id="2141411899" r:id="rId20"/>
    <p:sldId id="2141411900" r:id="rId21"/>
    <p:sldId id="261" r:id="rId22"/>
    <p:sldId id="2141411920" r:id="rId23"/>
    <p:sldId id="2141411901" r:id="rId24"/>
    <p:sldId id="2141411905" r:id="rId25"/>
    <p:sldId id="2141411910" r:id="rId26"/>
    <p:sldId id="2141411921" r:id="rId27"/>
    <p:sldId id="2141411893" r:id="rId28"/>
    <p:sldId id="259" r:id="rId29"/>
    <p:sldId id="2141411906" r:id="rId30"/>
    <p:sldId id="2141411909" r:id="rId31"/>
    <p:sldId id="2141411912" r:id="rId32"/>
    <p:sldId id="2141411907" r:id="rId33"/>
    <p:sldId id="2141411911" r:id="rId34"/>
    <p:sldId id="2141411914" r:id="rId35"/>
    <p:sldId id="2141411913" r:id="rId36"/>
    <p:sldId id="2141411915" r:id="rId37"/>
    <p:sldId id="2141411916" r:id="rId38"/>
    <p:sldId id="2141411917" r:id="rId39"/>
    <p:sldId id="2141411918" r:id="rId40"/>
    <p:sldId id="2141411884" r:id="rId41"/>
    <p:sldId id="2141411885" r:id="rId4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5695"/>
    <a:srgbClr val="7C95C1"/>
    <a:srgbClr val="130D8B"/>
    <a:srgbClr val="1919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6"/>
    <p:restoredTop sz="94626"/>
  </p:normalViewPr>
  <p:slideViewPr>
    <p:cSldViewPr snapToGrid="0">
      <p:cViewPr varScale="1">
        <p:scale>
          <a:sx n="116" d="100"/>
          <a:sy n="116" d="100"/>
        </p:scale>
        <p:origin x="896" y="200"/>
      </p:cViewPr>
      <p:guideLst/>
    </p:cSldViewPr>
  </p:slideViewPr>
  <p:notesTextViewPr>
    <p:cViewPr>
      <p:scale>
        <a:sx n="1" d="1"/>
        <a:sy n="1" d="1"/>
      </p:scale>
      <p:origin x="0" y="0"/>
    </p:cViewPr>
  </p:notesTextViewPr>
  <p:notesViewPr>
    <p:cSldViewPr snapToGrid="0">
      <p:cViewPr varScale="1">
        <p:scale>
          <a:sx n="93" d="100"/>
          <a:sy n="93" d="100"/>
        </p:scale>
        <p:origin x="378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EB3B9F38-46C7-5FAA-0A24-845D1C939F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6F23AF5-7E33-4134-2271-4D9935D297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BC5DD-951A-5C45-97CF-F54CBCFDDDC9}" type="datetimeFigureOut">
              <a:rPr lang="fr-FR" smtClean="0"/>
              <a:t>07/04/2025</a:t>
            </a:fld>
            <a:endParaRPr lang="fr-FR"/>
          </a:p>
        </p:txBody>
      </p:sp>
      <p:sp>
        <p:nvSpPr>
          <p:cNvPr id="4" name="Espace réservé du pied de page 3">
            <a:extLst>
              <a:ext uri="{FF2B5EF4-FFF2-40B4-BE49-F238E27FC236}">
                <a16:creationId xmlns:a16="http://schemas.microsoft.com/office/drawing/2014/main" id="{9FC112DA-68E1-F1A7-9BE4-DC685D96AA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E11E2AAB-6BDC-4C5E-A118-6AB9FB92FDE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8AA506-F65B-2C4A-8292-146B3AB3F92D}" type="slidenum">
              <a:rPr lang="fr-FR" smtClean="0"/>
              <a:t>‹N°›</a:t>
            </a:fld>
            <a:endParaRPr lang="fr-FR"/>
          </a:p>
        </p:txBody>
      </p:sp>
    </p:spTree>
    <p:extLst>
      <p:ext uri="{BB962C8B-B14F-4D97-AF65-F5344CB8AC3E}">
        <p14:creationId xmlns:p14="http://schemas.microsoft.com/office/powerpoint/2010/main" val="2126457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DEB804-94A7-4F34-90D3-3B54B56AB231}" type="datetimeFigureOut">
              <a:rPr lang="fr-BE" smtClean="0"/>
              <a:t>7/04/25</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08AC3-6B51-4E56-BEC6-95B789125BB8}" type="slidenum">
              <a:rPr lang="fr-BE" smtClean="0"/>
              <a:t>‹N°›</a:t>
            </a:fld>
            <a:endParaRPr lang="fr-BE"/>
          </a:p>
        </p:txBody>
      </p:sp>
    </p:spTree>
    <p:extLst>
      <p:ext uri="{BB962C8B-B14F-4D97-AF65-F5344CB8AC3E}">
        <p14:creationId xmlns:p14="http://schemas.microsoft.com/office/powerpoint/2010/main" val="17435350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D464B6-1C34-1C0C-A04B-4A32C77531E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5D7C8E4-A7CA-30DE-A450-20D9C168A17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4601D44-D0C0-B1E6-0DD5-4CA00C22898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20049F98-3FBA-C231-8A90-4ADEE8080828}"/>
              </a:ext>
            </a:extLst>
          </p:cNvPr>
          <p:cNvSpPr>
            <a:spLocks noGrp="1"/>
          </p:cNvSpPr>
          <p:nvPr>
            <p:ph type="sldNum" sz="quarter" idx="5"/>
          </p:nvPr>
        </p:nvSpPr>
        <p:spPr/>
        <p:txBody>
          <a:bodyPr/>
          <a:lstStyle/>
          <a:p>
            <a:fld id="{810F4FC3-00F8-484F-9FF0-76C7BC9C6C23}" type="slidenum">
              <a:rPr lang="fr-FR" smtClean="0"/>
              <a:t>9</a:t>
            </a:fld>
            <a:endParaRPr lang="fr-FR"/>
          </a:p>
        </p:txBody>
      </p:sp>
    </p:spTree>
    <p:extLst>
      <p:ext uri="{BB962C8B-B14F-4D97-AF65-F5344CB8AC3E}">
        <p14:creationId xmlns:p14="http://schemas.microsoft.com/office/powerpoint/2010/main" val="18439940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pPr>
              <a:defRPr/>
            </a:pPr>
            <a:r>
              <a:rPr lang="fr-BE"/>
              <a:t>Séminaire Fondation 25 Octobre 2020 Spa</a:t>
            </a:r>
            <a:endParaRPr lang="en-US" dirty="0"/>
          </a:p>
        </p:txBody>
      </p:sp>
    </p:spTree>
    <p:extLst>
      <p:ext uri="{BB962C8B-B14F-4D97-AF65-F5344CB8AC3E}">
        <p14:creationId xmlns:p14="http://schemas.microsoft.com/office/powerpoint/2010/main" val="638266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0F4FC3-00F8-484F-9FF0-76C7BC9C6C23}" type="slidenum">
              <a:rPr lang="fr-FR" smtClean="0"/>
              <a:t>12</a:t>
            </a:fld>
            <a:endParaRPr lang="fr-FR"/>
          </a:p>
        </p:txBody>
      </p:sp>
    </p:spTree>
    <p:extLst>
      <p:ext uri="{BB962C8B-B14F-4D97-AF65-F5344CB8AC3E}">
        <p14:creationId xmlns:p14="http://schemas.microsoft.com/office/powerpoint/2010/main" val="269356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0F4FC3-00F8-484F-9FF0-76C7BC9C6C23}" type="slidenum">
              <a:rPr lang="fr-FR" smtClean="0"/>
              <a:t>19</a:t>
            </a:fld>
            <a:endParaRPr lang="fr-FR"/>
          </a:p>
        </p:txBody>
      </p:sp>
    </p:spTree>
    <p:extLst>
      <p:ext uri="{BB962C8B-B14F-4D97-AF65-F5344CB8AC3E}">
        <p14:creationId xmlns:p14="http://schemas.microsoft.com/office/powerpoint/2010/main" val="2741281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0F4FC3-00F8-484F-9FF0-76C7BC9C6C23}" type="slidenum">
              <a:rPr lang="fr-FR" smtClean="0"/>
              <a:t>28</a:t>
            </a:fld>
            <a:endParaRPr lang="fr-FR"/>
          </a:p>
        </p:txBody>
      </p:sp>
    </p:spTree>
    <p:extLst>
      <p:ext uri="{BB962C8B-B14F-4D97-AF65-F5344CB8AC3E}">
        <p14:creationId xmlns:p14="http://schemas.microsoft.com/office/powerpoint/2010/main" val="4254082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9808AC3-6B51-4E56-BEC6-95B789125BB8}" type="slidenum">
              <a:rPr lang="fr-BE" smtClean="0"/>
              <a:t>35</a:t>
            </a:fld>
            <a:endParaRPr lang="fr-BE"/>
          </a:p>
        </p:txBody>
      </p:sp>
    </p:spTree>
    <p:extLst>
      <p:ext uri="{BB962C8B-B14F-4D97-AF65-F5344CB8AC3E}">
        <p14:creationId xmlns:p14="http://schemas.microsoft.com/office/powerpoint/2010/main" val="3585295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0F4FC3-00F8-484F-9FF0-76C7BC9C6C23}" type="slidenum">
              <a:rPr lang="fr-FR" smtClean="0"/>
              <a:t>40</a:t>
            </a:fld>
            <a:endParaRPr lang="fr-FR"/>
          </a:p>
        </p:txBody>
      </p:sp>
    </p:spTree>
    <p:extLst>
      <p:ext uri="{BB962C8B-B14F-4D97-AF65-F5344CB8AC3E}">
        <p14:creationId xmlns:p14="http://schemas.microsoft.com/office/powerpoint/2010/main" val="3274402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7BD9D4-414E-6EEA-8C54-E1B552F83CD1}"/>
              </a:ext>
            </a:extLst>
          </p:cNvPr>
          <p:cNvSpPr>
            <a:spLocks noGrp="1"/>
          </p:cNvSpPr>
          <p:nvPr>
            <p:ph type="ctrTitle"/>
          </p:nvPr>
        </p:nvSpPr>
        <p:spPr>
          <a:xfrm>
            <a:off x="1524000" y="1869439"/>
            <a:ext cx="9144000" cy="1579563"/>
          </a:xfrm>
        </p:spPr>
        <p:txBody>
          <a:bodyPr anchor="b"/>
          <a:lstStyle>
            <a:lvl1pPr algn="ctr">
              <a:defRPr sz="6000"/>
            </a:lvl1pPr>
          </a:lstStyle>
          <a:p>
            <a:r>
              <a:rPr lang="fr-FR" dirty="0"/>
              <a:t>Modifiez le style du titre</a:t>
            </a:r>
          </a:p>
        </p:txBody>
      </p:sp>
      <p:sp>
        <p:nvSpPr>
          <p:cNvPr id="3" name="Sous-titre 2">
            <a:extLst>
              <a:ext uri="{FF2B5EF4-FFF2-40B4-BE49-F238E27FC236}">
                <a16:creationId xmlns:a16="http://schemas.microsoft.com/office/drawing/2014/main" id="{F0E978A8-8A51-F944-9ADB-EEE58CB5BE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Modifiez le style des sous-titres du masque</a:t>
            </a:r>
          </a:p>
        </p:txBody>
      </p:sp>
    </p:spTree>
    <p:extLst>
      <p:ext uri="{BB962C8B-B14F-4D97-AF65-F5344CB8AC3E}">
        <p14:creationId xmlns:p14="http://schemas.microsoft.com/office/powerpoint/2010/main" val="4126417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DC82BE-0A94-4EE2-8E3B-44B166A7813A}"/>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FF40554-A8BE-410F-773F-020EB0E6737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7186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30A961E-ECB1-14E3-C7FD-4DBCE89899C2}"/>
              </a:ext>
            </a:extLst>
          </p:cNvPr>
          <p:cNvSpPr>
            <a:spLocks noGrp="1"/>
          </p:cNvSpPr>
          <p:nvPr>
            <p:ph type="title" orient="vert"/>
          </p:nvPr>
        </p:nvSpPr>
        <p:spPr>
          <a:xfrm>
            <a:off x="8724900" y="283845"/>
            <a:ext cx="2628900" cy="5507355"/>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B74AACD-3A8F-2D59-5B57-70A58D4BE0BE}"/>
              </a:ext>
            </a:extLst>
          </p:cNvPr>
          <p:cNvSpPr>
            <a:spLocks noGrp="1"/>
          </p:cNvSpPr>
          <p:nvPr>
            <p:ph type="body" orient="vert" idx="1"/>
          </p:nvPr>
        </p:nvSpPr>
        <p:spPr>
          <a:xfrm>
            <a:off x="838200" y="283845"/>
            <a:ext cx="7734300" cy="550735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5984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7A47752-9CEE-AE14-73E2-C4057BFBE369}"/>
              </a:ext>
            </a:extLst>
          </p:cNvPr>
          <p:cNvSpPr>
            <a:spLocks noGrp="1"/>
          </p:cNvSpPr>
          <p:nvPr>
            <p:ph idx="1"/>
          </p:nvPr>
        </p:nvSpPr>
        <p:spPr>
          <a:xfrm>
            <a:off x="838200" y="985520"/>
            <a:ext cx="10515600" cy="5001374"/>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 name="Titre 1">
            <a:extLst>
              <a:ext uri="{FF2B5EF4-FFF2-40B4-BE49-F238E27FC236}">
                <a16:creationId xmlns:a16="http://schemas.microsoft.com/office/drawing/2014/main" id="{ECF14316-08A0-76DE-0BCB-0CA23B6101A6}"/>
              </a:ext>
            </a:extLst>
          </p:cNvPr>
          <p:cNvSpPr>
            <a:spLocks noGrp="1"/>
          </p:cNvSpPr>
          <p:nvPr>
            <p:ph type="title"/>
          </p:nvPr>
        </p:nvSpPr>
        <p:spPr>
          <a:xfrm>
            <a:off x="756920" y="134402"/>
            <a:ext cx="7858760" cy="620395"/>
          </a:xfrm>
        </p:spPr>
        <p:txBody>
          <a:bodyPr/>
          <a:lstStyle>
            <a:lvl1pPr>
              <a:defRPr>
                <a:solidFill>
                  <a:srgbClr val="3D5695"/>
                </a:solidFill>
              </a:defRPr>
            </a:lvl1pPr>
          </a:lstStyle>
          <a:p>
            <a:r>
              <a:rPr lang="fr-FR" dirty="0"/>
              <a:t>Modifiez le style du titre</a:t>
            </a:r>
          </a:p>
        </p:txBody>
      </p:sp>
    </p:spTree>
    <p:extLst>
      <p:ext uri="{BB962C8B-B14F-4D97-AF65-F5344CB8AC3E}">
        <p14:creationId xmlns:p14="http://schemas.microsoft.com/office/powerpoint/2010/main" val="139576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CC3D1C-4BB3-F005-BBDD-09EBF2F4A192}"/>
              </a:ext>
            </a:extLst>
          </p:cNvPr>
          <p:cNvSpPr>
            <a:spLocks noGrp="1"/>
          </p:cNvSpPr>
          <p:nvPr>
            <p:ph type="title"/>
          </p:nvPr>
        </p:nvSpPr>
        <p:spPr>
          <a:xfrm>
            <a:off x="831850" y="1401446"/>
            <a:ext cx="10515600" cy="2852737"/>
          </a:xfrm>
        </p:spPr>
        <p:txBody>
          <a:bodyPr anchor="b"/>
          <a:lstStyle>
            <a:lvl1pPr>
              <a:defRPr sz="6000"/>
            </a:lvl1pPr>
          </a:lstStyle>
          <a:p>
            <a:r>
              <a:rPr lang="fr-FR" dirty="0"/>
              <a:t>Modifiez le style du titre</a:t>
            </a:r>
          </a:p>
        </p:txBody>
      </p:sp>
      <p:sp>
        <p:nvSpPr>
          <p:cNvPr id="3" name="Espace réservé du texte 2">
            <a:extLst>
              <a:ext uri="{FF2B5EF4-FFF2-40B4-BE49-F238E27FC236}">
                <a16:creationId xmlns:a16="http://schemas.microsoft.com/office/drawing/2014/main" id="{407861B1-7424-A827-DF40-51D9A3273E20}"/>
              </a:ext>
            </a:extLst>
          </p:cNvPr>
          <p:cNvSpPr>
            <a:spLocks noGrp="1"/>
          </p:cNvSpPr>
          <p:nvPr>
            <p:ph type="body" idx="1"/>
          </p:nvPr>
        </p:nvSpPr>
        <p:spPr>
          <a:xfrm>
            <a:off x="831850" y="425418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Tree>
    <p:extLst>
      <p:ext uri="{BB962C8B-B14F-4D97-AF65-F5344CB8AC3E}">
        <p14:creationId xmlns:p14="http://schemas.microsoft.com/office/powerpoint/2010/main" val="150821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27C06F-E3D0-54F4-43E4-FB8BC603936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AC5174F-B825-595B-8C47-5511C728E42F}"/>
              </a:ext>
            </a:extLst>
          </p:cNvPr>
          <p:cNvSpPr>
            <a:spLocks noGrp="1"/>
          </p:cNvSpPr>
          <p:nvPr>
            <p:ph sz="half" idx="1"/>
          </p:nvPr>
        </p:nvSpPr>
        <p:spPr>
          <a:xfrm>
            <a:off x="838200" y="140906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0740762A-829B-2DD7-D868-702CF57EB9A4}"/>
              </a:ext>
            </a:extLst>
          </p:cNvPr>
          <p:cNvSpPr>
            <a:spLocks noGrp="1"/>
          </p:cNvSpPr>
          <p:nvPr>
            <p:ph sz="half" idx="2"/>
          </p:nvPr>
        </p:nvSpPr>
        <p:spPr>
          <a:xfrm>
            <a:off x="6096000" y="140906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75330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165CDF-FAAA-1007-F5EA-C53286484A82}"/>
              </a:ext>
            </a:extLst>
          </p:cNvPr>
          <p:cNvSpPr>
            <a:spLocks noGrp="1"/>
          </p:cNvSpPr>
          <p:nvPr>
            <p:ph type="title"/>
          </p:nvPr>
        </p:nvSpPr>
        <p:spPr>
          <a:xfrm>
            <a:off x="839788" y="5016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9AA0D1D-F509-71AE-B834-39D4A8CE72F3}"/>
              </a:ext>
            </a:extLst>
          </p:cNvPr>
          <p:cNvSpPr>
            <a:spLocks noGrp="1"/>
          </p:cNvSpPr>
          <p:nvPr>
            <p:ph type="body" idx="1"/>
          </p:nvPr>
        </p:nvSpPr>
        <p:spPr>
          <a:xfrm>
            <a:off x="839788" y="126460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dirty="0"/>
              <a:t>Cliquez pour modifier les styles du texte du masque</a:t>
            </a:r>
          </a:p>
        </p:txBody>
      </p:sp>
      <p:sp>
        <p:nvSpPr>
          <p:cNvPr id="4" name="Espace réservé du contenu 3">
            <a:extLst>
              <a:ext uri="{FF2B5EF4-FFF2-40B4-BE49-F238E27FC236}">
                <a16:creationId xmlns:a16="http://schemas.microsoft.com/office/drawing/2014/main" id="{46047CCC-E643-D46B-838E-C6E346F0E7C1}"/>
              </a:ext>
            </a:extLst>
          </p:cNvPr>
          <p:cNvSpPr>
            <a:spLocks noGrp="1"/>
          </p:cNvSpPr>
          <p:nvPr>
            <p:ph sz="half" idx="2"/>
          </p:nvPr>
        </p:nvSpPr>
        <p:spPr>
          <a:xfrm>
            <a:off x="839788" y="2098675"/>
            <a:ext cx="5157787" cy="3684588"/>
          </a:xfr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a:extLst>
              <a:ext uri="{FF2B5EF4-FFF2-40B4-BE49-F238E27FC236}">
                <a16:creationId xmlns:a16="http://schemas.microsoft.com/office/drawing/2014/main" id="{49D8008B-8B65-8E1D-E1F7-B2AE640DD5CC}"/>
              </a:ext>
            </a:extLst>
          </p:cNvPr>
          <p:cNvSpPr>
            <a:spLocks noGrp="1"/>
          </p:cNvSpPr>
          <p:nvPr>
            <p:ph type="body" sz="quarter" idx="3"/>
          </p:nvPr>
        </p:nvSpPr>
        <p:spPr>
          <a:xfrm>
            <a:off x="6172200" y="126460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BBE85FF-8AD5-4F83-E0D0-6F4FF0609052}"/>
              </a:ext>
            </a:extLst>
          </p:cNvPr>
          <p:cNvSpPr>
            <a:spLocks noGrp="1"/>
          </p:cNvSpPr>
          <p:nvPr>
            <p:ph sz="quarter" idx="4"/>
          </p:nvPr>
        </p:nvSpPr>
        <p:spPr>
          <a:xfrm>
            <a:off x="6172200" y="20986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664502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7ECDB2-C2F6-EBF7-F2F8-2014CA4C5940}"/>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226091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821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CD76E6-35ED-7044-8866-EA37A87B7C3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16FA309C-1D37-260F-07F0-5B60FF0412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22C7171-97B8-1C1C-72FD-8C1A9D169E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2357696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11EAF9-A35E-D002-8459-AFEB5ECE202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FFCDD3B-86C2-7C97-D913-67A12CC57E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85060A57-5B31-B78C-7F12-DF8301E392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Tree>
    <p:extLst>
      <p:ext uri="{BB962C8B-B14F-4D97-AF65-F5344CB8AC3E}">
        <p14:creationId xmlns:p14="http://schemas.microsoft.com/office/powerpoint/2010/main" val="2253991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2D27BE40-AFCA-BD4B-006F-8C7464E66B60}"/>
              </a:ext>
            </a:extLst>
          </p:cNvPr>
          <p:cNvSpPr>
            <a:spLocks noGrp="1"/>
          </p:cNvSpPr>
          <p:nvPr>
            <p:ph type="body" idx="1"/>
          </p:nvPr>
        </p:nvSpPr>
        <p:spPr>
          <a:xfrm>
            <a:off x="838200" y="985520"/>
            <a:ext cx="10515600" cy="500137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0" name="Rectangle 9">
            <a:extLst>
              <a:ext uri="{FF2B5EF4-FFF2-40B4-BE49-F238E27FC236}">
                <a16:creationId xmlns:a16="http://schemas.microsoft.com/office/drawing/2014/main" id="{73F70C67-F78C-1E05-E48C-0B000B56C510}"/>
              </a:ext>
            </a:extLst>
          </p:cNvPr>
          <p:cNvSpPr/>
          <p:nvPr userDrawn="1"/>
        </p:nvSpPr>
        <p:spPr>
          <a:xfrm>
            <a:off x="0" y="5986894"/>
            <a:ext cx="12192000" cy="871105"/>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space réservé du titre 1">
            <a:extLst>
              <a:ext uri="{FF2B5EF4-FFF2-40B4-BE49-F238E27FC236}">
                <a16:creationId xmlns:a16="http://schemas.microsoft.com/office/drawing/2014/main" id="{D03D2F5A-AD1C-D4DA-BFF6-4A0510283DCB}"/>
              </a:ext>
            </a:extLst>
          </p:cNvPr>
          <p:cNvSpPr>
            <a:spLocks noGrp="1"/>
          </p:cNvSpPr>
          <p:nvPr>
            <p:ph type="title"/>
          </p:nvPr>
        </p:nvSpPr>
        <p:spPr>
          <a:xfrm>
            <a:off x="756920" y="347762"/>
            <a:ext cx="7858760" cy="620395"/>
          </a:xfrm>
          <a:prstGeom prst="rect">
            <a:avLst/>
          </a:prstGeom>
        </p:spPr>
        <p:txBody>
          <a:bodyPr vert="horz" lIns="91440" tIns="45720" rIns="91440" bIns="45720" rtlCol="0" anchor="ctr">
            <a:noAutofit/>
          </a:bodyPr>
          <a:lstStyle/>
          <a:p>
            <a:r>
              <a:rPr lang="fr-FR" dirty="0"/>
              <a:t>Modifiez le style du titre</a:t>
            </a:r>
          </a:p>
        </p:txBody>
      </p:sp>
      <p:sp>
        <p:nvSpPr>
          <p:cNvPr id="8" name="ZoneTexte 7">
            <a:extLst>
              <a:ext uri="{FF2B5EF4-FFF2-40B4-BE49-F238E27FC236}">
                <a16:creationId xmlns:a16="http://schemas.microsoft.com/office/drawing/2014/main" id="{40FE1179-BEE5-7EF6-F892-802B980934E4}"/>
              </a:ext>
            </a:extLst>
          </p:cNvPr>
          <p:cNvSpPr txBox="1"/>
          <p:nvPr userDrawn="1"/>
        </p:nvSpPr>
        <p:spPr>
          <a:xfrm>
            <a:off x="642608" y="6202461"/>
            <a:ext cx="5707392" cy="307777"/>
          </a:xfrm>
          <a:prstGeom prst="rect">
            <a:avLst/>
          </a:prstGeom>
          <a:noFill/>
        </p:spPr>
        <p:txBody>
          <a:bodyPr wrap="square" rtlCol="0">
            <a:spAutoFit/>
          </a:bodyPr>
          <a:lstStyle/>
          <a:p>
            <a:r>
              <a:rPr lang="fr-FR" sz="1400" b="1" dirty="0">
                <a:solidFill>
                  <a:srgbClr val="3D5695"/>
                </a:solidFill>
                <a:latin typeface="Arial" panose="020B0604020202020204" pitchFamily="34" charset="0"/>
                <a:cs typeface="Arial" panose="020B0604020202020204" pitchFamily="34" charset="0"/>
              </a:rPr>
              <a:t>Assemblée du 29 mars 2025 – Certification Fondation Rotary</a:t>
            </a:r>
            <a:endParaRPr lang="fr-FR" sz="1200" b="1" dirty="0">
              <a:solidFill>
                <a:srgbClr val="3D5695"/>
              </a:solidFill>
              <a:latin typeface="Arial" panose="020B0604020202020204" pitchFamily="34" charset="0"/>
              <a:cs typeface="Arial" panose="020B0604020202020204" pitchFamily="34" charset="0"/>
            </a:endParaRPr>
          </a:p>
        </p:txBody>
      </p:sp>
      <p:pic>
        <p:nvPicPr>
          <p:cNvPr id="9" name="Image 8" descr="Une image contenant texte, capture d’écran, Police, Graphique">
            <a:extLst>
              <a:ext uri="{FF2B5EF4-FFF2-40B4-BE49-F238E27FC236}">
                <a16:creationId xmlns:a16="http://schemas.microsoft.com/office/drawing/2014/main" id="{6B1BDD56-D5B3-A6F3-6FB1-128395391BD6}"/>
              </a:ext>
            </a:extLst>
          </p:cNvPr>
          <p:cNvPicPr>
            <a:picLocks noChangeAspect="1"/>
          </p:cNvPicPr>
          <p:nvPr userDrawn="1"/>
        </p:nvPicPr>
        <p:blipFill>
          <a:blip r:embed="rId13"/>
          <a:srcRect l="25080" t="32437" r="20124" b="27092"/>
          <a:stretch/>
        </p:blipFill>
        <p:spPr>
          <a:xfrm>
            <a:off x="8285017" y="5986895"/>
            <a:ext cx="3676074" cy="738910"/>
          </a:xfrm>
          <a:prstGeom prst="rect">
            <a:avLst/>
          </a:prstGeom>
        </p:spPr>
      </p:pic>
    </p:spTree>
    <p:extLst>
      <p:ext uri="{BB962C8B-B14F-4D97-AF65-F5344CB8AC3E}">
        <p14:creationId xmlns:p14="http://schemas.microsoft.com/office/powerpoint/2010/main" val="3422464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600" b="1" u="sng" kern="1200">
          <a:solidFill>
            <a:srgbClr val="3D5695"/>
          </a:solidFill>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D569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D569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D569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D569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D569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mailto:TRF2160@gmail.com" TargetMode="Externa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7586684-5B93-3A59-4353-D913AB439C18}"/>
              </a:ext>
            </a:extLst>
          </p:cNvPr>
          <p:cNvSpPr>
            <a:spLocks noGrp="1"/>
          </p:cNvSpPr>
          <p:nvPr>
            <p:ph idx="1"/>
          </p:nvPr>
        </p:nvSpPr>
        <p:spPr>
          <a:xfrm>
            <a:off x="728031" y="4018927"/>
            <a:ext cx="10515600" cy="1588658"/>
          </a:xfrm>
        </p:spPr>
        <p:txBody>
          <a:bodyPr>
            <a:normAutofit/>
          </a:bodyPr>
          <a:lstStyle/>
          <a:p>
            <a:pPr marL="0" indent="0" algn="ctr">
              <a:buNone/>
            </a:pPr>
            <a:r>
              <a:rPr lang="fr-FR" dirty="0">
                <a:solidFill>
                  <a:schemeClr val="accent1">
                    <a:lumMod val="75000"/>
                  </a:schemeClr>
                </a:solidFill>
                <a:latin typeface="Arial" panose="020B0604020202020204" pitchFamily="34" charset="0"/>
                <a:cs typeface="Arial" panose="020B0604020202020204" pitchFamily="34" charset="0"/>
              </a:rPr>
              <a:t>Séminaire Gestion des Subventions (certification)</a:t>
            </a:r>
          </a:p>
          <a:p>
            <a:pPr marL="0" indent="0" algn="ctr">
              <a:buNone/>
            </a:pPr>
            <a:r>
              <a:rPr lang="fr-FR" sz="1800" dirty="0">
                <a:solidFill>
                  <a:schemeClr val="accent1">
                    <a:lumMod val="75000"/>
                  </a:schemeClr>
                </a:solidFill>
                <a:latin typeface="Arial" panose="020B0604020202020204" pitchFamily="34" charset="0"/>
                <a:cs typeface="Arial" panose="020B0604020202020204" pitchFamily="34" charset="0"/>
              </a:rPr>
              <a:t>Eric Thonnard – DRFC </a:t>
            </a:r>
          </a:p>
          <a:p>
            <a:pPr marL="0" indent="0" algn="ctr">
              <a:buNone/>
            </a:pPr>
            <a:r>
              <a:rPr lang="fr-FR" sz="1800" dirty="0">
                <a:solidFill>
                  <a:schemeClr val="accent1">
                    <a:lumMod val="75000"/>
                  </a:schemeClr>
                </a:solidFill>
                <a:latin typeface="Arial" panose="020B0604020202020204" pitchFamily="34" charset="0"/>
                <a:cs typeface="Arial" panose="020B0604020202020204" pitchFamily="34" charset="0"/>
              </a:rPr>
              <a:t>Paul Weis – DGSC  </a:t>
            </a:r>
          </a:p>
        </p:txBody>
      </p:sp>
      <p:pic>
        <p:nvPicPr>
          <p:cNvPr id="7" name="Image 6">
            <a:extLst>
              <a:ext uri="{FF2B5EF4-FFF2-40B4-BE49-F238E27FC236}">
                <a16:creationId xmlns:a16="http://schemas.microsoft.com/office/drawing/2014/main" id="{9DEEAADC-89FF-89F6-B75E-8263ACD2FFA0}"/>
              </a:ext>
            </a:extLst>
          </p:cNvPr>
          <p:cNvPicPr>
            <a:picLocks noChangeAspect="1"/>
          </p:cNvPicPr>
          <p:nvPr/>
        </p:nvPicPr>
        <p:blipFill>
          <a:blip r:embed="rId2"/>
          <a:stretch>
            <a:fillRect/>
          </a:stretch>
        </p:blipFill>
        <p:spPr>
          <a:xfrm>
            <a:off x="-183319" y="-144672"/>
            <a:ext cx="14405070" cy="3921229"/>
          </a:xfrm>
          <a:prstGeom prst="rect">
            <a:avLst/>
          </a:prstGeom>
        </p:spPr>
      </p:pic>
    </p:spTree>
    <p:extLst>
      <p:ext uri="{BB962C8B-B14F-4D97-AF65-F5344CB8AC3E}">
        <p14:creationId xmlns:p14="http://schemas.microsoft.com/office/powerpoint/2010/main" val="3999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BF35E-091F-1CB2-4709-0B4D6C0582BF}"/>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2B36DA6-998C-FC54-1B79-E82910696305}"/>
              </a:ext>
            </a:extLst>
          </p:cNvPr>
          <p:cNvSpPr>
            <a:spLocks noGrp="1"/>
          </p:cNvSpPr>
          <p:nvPr>
            <p:ph type="ctrTitle"/>
          </p:nvPr>
        </p:nvSpPr>
        <p:spPr>
          <a:xfrm>
            <a:off x="91807" y="723645"/>
            <a:ext cx="10627605" cy="586169"/>
          </a:xfrm>
        </p:spPr>
        <p:txBody>
          <a:bodyPr>
            <a:normAutofit fontScale="90000"/>
          </a:bodyPr>
          <a:lstStyle/>
          <a:p>
            <a:r>
              <a:rPr lang="fr-FR" u="none" dirty="0"/>
              <a:t>Contributions des clubs 2024 - 2025 </a:t>
            </a:r>
          </a:p>
        </p:txBody>
      </p:sp>
      <p:graphicFrame>
        <p:nvGraphicFramePr>
          <p:cNvPr id="5" name="Espace réservé du contenu 13">
            <a:extLst>
              <a:ext uri="{FF2B5EF4-FFF2-40B4-BE49-F238E27FC236}">
                <a16:creationId xmlns:a16="http://schemas.microsoft.com/office/drawing/2014/main" id="{1C739F99-9225-17B7-5E5D-221436BD39A4}"/>
              </a:ext>
            </a:extLst>
          </p:cNvPr>
          <p:cNvGraphicFramePr>
            <a:graphicFrameLocks/>
          </p:cNvGraphicFramePr>
          <p:nvPr>
            <p:extLst>
              <p:ext uri="{D42A27DB-BD31-4B8C-83A1-F6EECF244321}">
                <p14:modId xmlns:p14="http://schemas.microsoft.com/office/powerpoint/2010/main" val="3212149723"/>
              </p:ext>
            </p:extLst>
          </p:nvPr>
        </p:nvGraphicFramePr>
        <p:xfrm>
          <a:off x="319488" y="1730566"/>
          <a:ext cx="8534402" cy="3817620"/>
        </p:xfrm>
        <a:graphic>
          <a:graphicData uri="http://schemas.openxmlformats.org/drawingml/2006/table">
            <a:tbl>
              <a:tblPr firstRow="1" bandRow="1">
                <a:tableStyleId>{5C22544A-7EE6-4342-B048-85BDC9FD1C3A}</a:tableStyleId>
              </a:tblPr>
              <a:tblGrid>
                <a:gridCol w="1896534">
                  <a:extLst>
                    <a:ext uri="{9D8B030D-6E8A-4147-A177-3AD203B41FA5}">
                      <a16:colId xmlns:a16="http://schemas.microsoft.com/office/drawing/2014/main" val="2874940881"/>
                    </a:ext>
                  </a:extLst>
                </a:gridCol>
                <a:gridCol w="1896534">
                  <a:extLst>
                    <a:ext uri="{9D8B030D-6E8A-4147-A177-3AD203B41FA5}">
                      <a16:colId xmlns:a16="http://schemas.microsoft.com/office/drawing/2014/main" val="4294152880"/>
                    </a:ext>
                  </a:extLst>
                </a:gridCol>
                <a:gridCol w="1185334">
                  <a:extLst>
                    <a:ext uri="{9D8B030D-6E8A-4147-A177-3AD203B41FA5}">
                      <a16:colId xmlns:a16="http://schemas.microsoft.com/office/drawing/2014/main" val="2931764880"/>
                    </a:ext>
                  </a:extLst>
                </a:gridCol>
                <a:gridCol w="1955800">
                  <a:extLst>
                    <a:ext uri="{9D8B030D-6E8A-4147-A177-3AD203B41FA5}">
                      <a16:colId xmlns:a16="http://schemas.microsoft.com/office/drawing/2014/main" val="1804479613"/>
                    </a:ext>
                  </a:extLst>
                </a:gridCol>
                <a:gridCol w="1600200">
                  <a:extLst>
                    <a:ext uri="{9D8B030D-6E8A-4147-A177-3AD203B41FA5}">
                      <a16:colId xmlns:a16="http://schemas.microsoft.com/office/drawing/2014/main" val="2487687018"/>
                    </a:ext>
                  </a:extLst>
                </a:gridCol>
              </a:tblGrid>
              <a:tr h="571500">
                <a:tc>
                  <a:txBody>
                    <a:bodyPr/>
                    <a:lstStyle/>
                    <a:p>
                      <a:endParaRPr lang="fr-BE" sz="3600" dirty="0"/>
                    </a:p>
                  </a:txBody>
                  <a:tcPr/>
                </a:tc>
                <a:tc>
                  <a:txBody>
                    <a:bodyPr/>
                    <a:lstStyle/>
                    <a:p>
                      <a:pPr algn="ctr"/>
                      <a:r>
                        <a:rPr lang="fr-FR" sz="2400" dirty="0"/>
                        <a:t>Fonds Annuel</a:t>
                      </a:r>
                      <a:endParaRPr lang="fr-BE" sz="2400" dirty="0"/>
                    </a:p>
                  </a:txBody>
                  <a:tcPr anchor="ctr"/>
                </a:tc>
                <a:tc>
                  <a:txBody>
                    <a:bodyPr/>
                    <a:lstStyle/>
                    <a:p>
                      <a:pPr algn="ctr"/>
                      <a:r>
                        <a:rPr lang="fr-FR" sz="2400" dirty="0"/>
                        <a:t>Per capita</a:t>
                      </a:r>
                      <a:endParaRPr lang="fr-BE" sz="2400" dirty="0"/>
                    </a:p>
                  </a:txBody>
                  <a:tcPr anchor="ctr"/>
                </a:tc>
                <a:tc>
                  <a:txBody>
                    <a:bodyPr/>
                    <a:lstStyle/>
                    <a:p>
                      <a:pPr algn="ctr"/>
                      <a:r>
                        <a:rPr lang="fr-FR" sz="2400" dirty="0"/>
                        <a:t>End Polio</a:t>
                      </a:r>
                      <a:endParaRPr lang="fr-BE" sz="2400" dirty="0"/>
                    </a:p>
                  </a:txBody>
                  <a:tcPr anchor="ctr"/>
                </a:tc>
                <a:tc>
                  <a:txBody>
                    <a:bodyPr/>
                    <a:lstStyle/>
                    <a:p>
                      <a:pPr algn="ctr"/>
                      <a:r>
                        <a:rPr lang="fr-FR" sz="2400" dirty="0"/>
                        <a:t>Per capita</a:t>
                      </a:r>
                      <a:endParaRPr lang="fr-BE" sz="2400" dirty="0"/>
                    </a:p>
                  </a:txBody>
                  <a:tcPr anchor="ctr"/>
                </a:tc>
                <a:extLst>
                  <a:ext uri="{0D108BD9-81ED-4DB2-BD59-A6C34878D82A}">
                    <a16:rowId xmlns:a16="http://schemas.microsoft.com/office/drawing/2014/main" val="2631655146"/>
                  </a:ext>
                </a:extLst>
              </a:tr>
              <a:tr h="571500">
                <a:tc>
                  <a:txBody>
                    <a:bodyPr/>
                    <a:lstStyle/>
                    <a:p>
                      <a:r>
                        <a:rPr lang="fr-BE" sz="1800" dirty="0">
                          <a:solidFill>
                            <a:schemeClr val="accent1"/>
                          </a:solidFill>
                          <a:latin typeface="Arial" panose="020B0604020202020204" pitchFamily="34" charset="0"/>
                          <a:cs typeface="Arial" panose="020B0604020202020204" pitchFamily="34" charset="0"/>
                        </a:rPr>
                        <a:t>2024-2025 (estimation)</a:t>
                      </a:r>
                    </a:p>
                  </a:txBody>
                  <a:tcPr/>
                </a:tc>
                <a:tc>
                  <a:txBody>
                    <a:bodyPr/>
                    <a:lstStyle/>
                    <a:p>
                      <a:pPr algn="ctr"/>
                      <a:r>
                        <a:rPr lang="fr-BE" sz="2800" b="1" dirty="0">
                          <a:solidFill>
                            <a:schemeClr val="accent1"/>
                          </a:solidFill>
                          <a:latin typeface="Arial" panose="020B0604020202020204" pitchFamily="34" charset="0"/>
                          <a:cs typeface="Arial" panose="020B0604020202020204" pitchFamily="34" charset="0"/>
                        </a:rPr>
                        <a:t>195.000 $</a:t>
                      </a:r>
                    </a:p>
                  </a:txBody>
                  <a:tcPr/>
                </a:tc>
                <a:tc>
                  <a:txBody>
                    <a:bodyPr/>
                    <a:lstStyle/>
                    <a:p>
                      <a:pPr algn="ct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BE" sz="2800" b="1">
                          <a:solidFill>
                            <a:schemeClr val="accent1"/>
                          </a:solidFill>
                          <a:latin typeface="Arial" panose="020B0604020202020204" pitchFamily="34" charset="0"/>
                          <a:cs typeface="Arial" panose="020B0604020202020204" pitchFamily="34" charset="0"/>
                        </a:rPr>
                        <a:t>126.000 </a:t>
                      </a:r>
                      <a:r>
                        <a:rPr lang="fr-BE" sz="2800" b="1" dirty="0">
                          <a:solidFill>
                            <a:schemeClr val="accent1"/>
                          </a:solidFill>
                          <a:latin typeface="Arial" panose="020B0604020202020204" pitchFamily="34" charset="0"/>
                          <a:cs typeface="Arial" panose="020B0604020202020204" pitchFamily="34" charset="0"/>
                        </a:rPr>
                        <a:t>$</a:t>
                      </a:r>
                    </a:p>
                  </a:txBody>
                  <a:tcPr/>
                </a:tc>
                <a:tc>
                  <a:txBody>
                    <a:bodyPr/>
                    <a:lstStyle/>
                    <a:p>
                      <a:pPr algn="ct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52183738"/>
                  </a:ext>
                </a:extLst>
              </a:tr>
              <a:tr h="571500">
                <a:tc>
                  <a:txBody>
                    <a:bodyPr/>
                    <a:lstStyle/>
                    <a:p>
                      <a:r>
                        <a:rPr lang="fr-BE" sz="1800" dirty="0">
                          <a:solidFill>
                            <a:schemeClr val="accent1"/>
                          </a:solidFill>
                          <a:latin typeface="Arial" panose="020B0604020202020204" pitchFamily="34" charset="0"/>
                          <a:cs typeface="Arial" panose="020B0604020202020204" pitchFamily="34" charset="0"/>
                        </a:rPr>
                        <a:t>2024-2025 </a:t>
                      </a:r>
                    </a:p>
                    <a:p>
                      <a:r>
                        <a:rPr lang="fr-BE" sz="1800" dirty="0">
                          <a:solidFill>
                            <a:schemeClr val="accent1"/>
                          </a:solidFill>
                          <a:latin typeface="Arial" panose="020B0604020202020204" pitchFamily="34" charset="0"/>
                          <a:cs typeface="Arial" panose="020B0604020202020204" pitchFamily="34" charset="0"/>
                        </a:rPr>
                        <a:t>(YTD)</a:t>
                      </a:r>
                    </a:p>
                  </a:txBody>
                  <a:tcPr/>
                </a:tc>
                <a:tc>
                  <a:txBody>
                    <a:bodyPr/>
                    <a:lstStyle/>
                    <a:p>
                      <a:pPr algn="ctr"/>
                      <a:r>
                        <a:rPr lang="fr-BE" sz="2800" b="1" dirty="0">
                          <a:solidFill>
                            <a:schemeClr val="accent1"/>
                          </a:solidFill>
                          <a:latin typeface="Arial" panose="020B0604020202020204" pitchFamily="34" charset="0"/>
                          <a:cs typeface="Arial" panose="020B0604020202020204" pitchFamily="34" charset="0"/>
                        </a:rPr>
                        <a:t>145.195 $</a:t>
                      </a:r>
                    </a:p>
                  </a:txBody>
                  <a:tcPr/>
                </a:tc>
                <a:tc>
                  <a:txBody>
                    <a:bodyPr/>
                    <a:lstStyle/>
                    <a:p>
                      <a:pPr algn="ct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BE" sz="2800" b="1" dirty="0">
                          <a:solidFill>
                            <a:schemeClr val="accent1"/>
                          </a:solidFill>
                          <a:latin typeface="Arial" panose="020B0604020202020204" pitchFamily="34" charset="0"/>
                          <a:cs typeface="Arial" panose="020B0604020202020204" pitchFamily="34" charset="0"/>
                        </a:rPr>
                        <a:t>112.026 $</a:t>
                      </a:r>
                    </a:p>
                  </a:txBody>
                  <a:tcPr/>
                </a:tc>
                <a:tc>
                  <a:txBody>
                    <a:bodyPr/>
                    <a:lstStyle/>
                    <a:p>
                      <a:pPr algn="ct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1048738"/>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2023/2024</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200.121 $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70,83</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87.654 $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30,91</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02866790"/>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2022/2023</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201.950 $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76,89</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125.016 $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46,51</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16274938"/>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2021/2022</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197.247 $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74,62</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91.880 $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33,35</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88577623"/>
                  </a:ext>
                </a:extLst>
              </a:tr>
            </a:tbl>
          </a:graphicData>
        </a:graphic>
      </p:graphicFrame>
      <p:sp>
        <p:nvSpPr>
          <p:cNvPr id="7" name="ZoneTexte 6">
            <a:extLst>
              <a:ext uri="{FF2B5EF4-FFF2-40B4-BE49-F238E27FC236}">
                <a16:creationId xmlns:a16="http://schemas.microsoft.com/office/drawing/2014/main" id="{3CCF1202-D8C9-8F4E-34E4-13CDD22F472D}"/>
              </a:ext>
            </a:extLst>
          </p:cNvPr>
          <p:cNvSpPr txBox="1"/>
          <p:nvPr/>
        </p:nvSpPr>
        <p:spPr>
          <a:xfrm>
            <a:off x="8942264" y="2652565"/>
            <a:ext cx="3171189" cy="2308324"/>
          </a:xfrm>
          <a:prstGeom prst="rect">
            <a:avLst/>
          </a:prstGeom>
          <a:noFill/>
        </p:spPr>
        <p:txBody>
          <a:bodyPr wrap="none" rtlCol="0">
            <a:spAutoFit/>
          </a:bodyPr>
          <a:lstStyle/>
          <a:p>
            <a:r>
              <a:rPr lang="fr-FR" dirty="0">
                <a:solidFill>
                  <a:schemeClr val="accent1">
                    <a:lumMod val="75000"/>
                  </a:schemeClr>
                </a:solidFill>
              </a:rPr>
              <a:t>16 clubs pour Fonds Annuel</a:t>
            </a:r>
          </a:p>
          <a:p>
            <a:r>
              <a:rPr lang="fr-FR" dirty="0">
                <a:solidFill>
                  <a:schemeClr val="accent1">
                    <a:lumMod val="75000"/>
                  </a:schemeClr>
                </a:solidFill>
              </a:rPr>
              <a:t>14 clubs pour End Polio </a:t>
            </a:r>
          </a:p>
          <a:p>
            <a:r>
              <a:rPr lang="fr-FR" dirty="0">
                <a:solidFill>
                  <a:schemeClr val="accent1">
                    <a:lumMod val="75000"/>
                  </a:schemeClr>
                </a:solidFill>
              </a:rPr>
              <a:t>n’ont toujours pas versé </a:t>
            </a:r>
          </a:p>
          <a:p>
            <a:r>
              <a:rPr lang="fr-FR" dirty="0">
                <a:solidFill>
                  <a:schemeClr val="accent1">
                    <a:lumMod val="75000"/>
                  </a:schemeClr>
                </a:solidFill>
              </a:rPr>
              <a:t>leurs contributions</a:t>
            </a:r>
          </a:p>
          <a:p>
            <a:endParaRPr lang="fr-FR" dirty="0">
              <a:solidFill>
                <a:schemeClr val="accent1">
                  <a:lumMod val="75000"/>
                </a:schemeClr>
              </a:solidFill>
            </a:endParaRPr>
          </a:p>
          <a:p>
            <a:r>
              <a:rPr lang="fr-FR" dirty="0">
                <a:solidFill>
                  <a:schemeClr val="accent1">
                    <a:lumMod val="75000"/>
                  </a:schemeClr>
                </a:solidFill>
              </a:rPr>
              <a:t>End Polio : Dons de 23700 € </a:t>
            </a:r>
          </a:p>
          <a:p>
            <a:r>
              <a:rPr lang="fr-FR" dirty="0">
                <a:solidFill>
                  <a:schemeClr val="accent1">
                    <a:lumMod val="75000"/>
                  </a:schemeClr>
                </a:solidFill>
              </a:rPr>
              <a:t>reçu du RC Luxembourg Vallées </a:t>
            </a:r>
          </a:p>
          <a:p>
            <a:r>
              <a:rPr lang="fr-FR" dirty="0">
                <a:solidFill>
                  <a:schemeClr val="accent1">
                    <a:lumMod val="75000"/>
                  </a:schemeClr>
                </a:solidFill>
              </a:rPr>
              <a:t>Décès de Jean Claude </a:t>
            </a:r>
            <a:r>
              <a:rPr lang="fr-FR" dirty="0" err="1">
                <a:solidFill>
                  <a:schemeClr val="accent1">
                    <a:lumMod val="75000"/>
                  </a:schemeClr>
                </a:solidFill>
              </a:rPr>
              <a:t>Ast</a:t>
            </a:r>
            <a:endParaRPr lang="fr-FR" dirty="0">
              <a:solidFill>
                <a:schemeClr val="accent1">
                  <a:lumMod val="75000"/>
                </a:schemeClr>
              </a:solidFill>
            </a:endParaRPr>
          </a:p>
        </p:txBody>
      </p:sp>
    </p:spTree>
    <p:extLst>
      <p:ext uri="{BB962C8B-B14F-4D97-AF65-F5344CB8AC3E}">
        <p14:creationId xmlns:p14="http://schemas.microsoft.com/office/powerpoint/2010/main" val="2396821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44054" y="132633"/>
            <a:ext cx="7948547" cy="883204"/>
          </a:xfrm>
        </p:spPr>
        <p:txBody>
          <a:bodyPr>
            <a:normAutofit fontScale="90000"/>
          </a:bodyPr>
          <a:lstStyle/>
          <a:p>
            <a:r>
              <a:rPr lang="fr-FR" sz="4400" u="none" dirty="0">
                <a:latin typeface="Arial" panose="020B0604020202020204" pitchFamily="34" charset="0"/>
                <a:cs typeface="Arial" panose="020B0604020202020204" pitchFamily="34" charset="0"/>
              </a:rPr>
              <a:t>N</a:t>
            </a:r>
            <a:r>
              <a:rPr lang="fr-BE" sz="4400" u="none" dirty="0">
                <a:latin typeface="Arial" panose="020B0604020202020204" pitchFamily="34" charset="0"/>
                <a:cs typeface="Arial" panose="020B0604020202020204" pitchFamily="34" charset="0"/>
              </a:rPr>
              <a:t>os moyens (FSD 2025 - 2026)</a:t>
            </a:r>
          </a:p>
        </p:txBody>
      </p:sp>
      <p:sp>
        <p:nvSpPr>
          <p:cNvPr id="3" name="Espace réservé du contenu 2"/>
          <p:cNvSpPr>
            <a:spLocks noGrp="1"/>
          </p:cNvSpPr>
          <p:nvPr>
            <p:ph type="subTitle" idx="1"/>
          </p:nvPr>
        </p:nvSpPr>
        <p:spPr>
          <a:xfrm>
            <a:off x="1962511" y="1007782"/>
            <a:ext cx="7792278" cy="414497"/>
          </a:xfrm>
        </p:spPr>
        <p:txBody>
          <a:bodyPr>
            <a:normAutofit lnSpcReduction="10000"/>
          </a:bodyPr>
          <a:lstStyle/>
          <a:p>
            <a:r>
              <a:rPr lang="fr-BE" dirty="0">
                <a:latin typeface="Arial" panose="020B0604020202020204" pitchFamily="34" charset="0"/>
                <a:cs typeface="Arial" panose="020B0604020202020204" pitchFamily="34" charset="0"/>
              </a:rPr>
              <a:t>Le financement des subventions (SHARE)</a:t>
            </a:r>
          </a:p>
          <a:p>
            <a:endParaRPr lang="fr-BE" dirty="0"/>
          </a:p>
          <a:p>
            <a:endParaRPr lang="fr-BE" dirty="0"/>
          </a:p>
          <a:p>
            <a:endParaRPr lang="fr-BE" dirty="0"/>
          </a:p>
          <a:p>
            <a:endParaRPr lang="fr-BE" dirty="0"/>
          </a:p>
          <a:p>
            <a:endParaRPr lang="fr-BE" dirty="0"/>
          </a:p>
          <a:p>
            <a:endParaRPr lang="fr-BE" dirty="0"/>
          </a:p>
          <a:p>
            <a:endParaRPr lang="fr-BE" dirty="0"/>
          </a:p>
          <a:p>
            <a:endParaRPr lang="fr-BE" dirty="0"/>
          </a:p>
        </p:txBody>
      </p:sp>
      <p:sp>
        <p:nvSpPr>
          <p:cNvPr id="4" name="Rectangle 3"/>
          <p:cNvSpPr/>
          <p:nvPr/>
        </p:nvSpPr>
        <p:spPr>
          <a:xfrm>
            <a:off x="1828800" y="3164827"/>
            <a:ext cx="1868095" cy="1125085"/>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Contributions</a:t>
            </a:r>
          </a:p>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des clubs</a:t>
            </a:r>
          </a:p>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du District</a:t>
            </a:r>
          </a:p>
          <a:p>
            <a:pPr algn="ctr" defTabSz="457200" fontAlgn="auto">
              <a:spcBef>
                <a:spcPts val="0"/>
              </a:spcBef>
              <a:spcAft>
                <a:spcPts val="0"/>
              </a:spcAft>
              <a:defRPr/>
            </a:pPr>
            <a:r>
              <a:rPr lang="fr-BE" sz="1800" b="1" dirty="0">
                <a:solidFill>
                  <a:schemeClr val="accent1">
                    <a:lumMod val="75000"/>
                  </a:schemeClr>
                </a:solidFill>
                <a:latin typeface="Arial" panose="020B0604020202020204" pitchFamily="34" charset="0"/>
                <a:cs typeface="Arial" panose="020B0604020202020204" pitchFamily="34" charset="0"/>
              </a:rPr>
              <a:t> </a:t>
            </a:r>
            <a:r>
              <a:rPr lang="fr-BE" b="1" dirty="0">
                <a:solidFill>
                  <a:schemeClr val="accent1">
                    <a:lumMod val="75000"/>
                  </a:schemeClr>
                </a:solidFill>
                <a:latin typeface="Arial" panose="020B0604020202020204" pitchFamily="34" charset="0"/>
                <a:cs typeface="Arial" panose="020B0604020202020204" pitchFamily="34" charset="0"/>
              </a:rPr>
              <a:t>201.950</a:t>
            </a:r>
            <a:r>
              <a:rPr lang="fr-BE" sz="1800" b="1" dirty="0">
                <a:solidFill>
                  <a:schemeClr val="accent1">
                    <a:lumMod val="75000"/>
                  </a:schemeClr>
                </a:solidFill>
                <a:latin typeface="Arial" panose="020B0604020202020204" pitchFamily="34" charset="0"/>
                <a:cs typeface="Arial" panose="020B0604020202020204" pitchFamily="34" charset="0"/>
              </a:rPr>
              <a:t> $</a:t>
            </a:r>
          </a:p>
        </p:txBody>
      </p:sp>
      <p:sp>
        <p:nvSpPr>
          <p:cNvPr id="8" name="Rectangle 7"/>
          <p:cNvSpPr/>
          <p:nvPr/>
        </p:nvSpPr>
        <p:spPr>
          <a:xfrm>
            <a:off x="5692423" y="2212880"/>
            <a:ext cx="1575881" cy="1222534"/>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Fonds</a:t>
            </a:r>
          </a:p>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Spécifique</a:t>
            </a:r>
          </a:p>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District</a:t>
            </a:r>
          </a:p>
          <a:p>
            <a:pPr algn="ctr" defTabSz="457200" fontAlgn="auto">
              <a:spcBef>
                <a:spcPts val="0"/>
              </a:spcBef>
              <a:spcAft>
                <a:spcPts val="0"/>
              </a:spcAft>
              <a:defRPr/>
            </a:pPr>
            <a:r>
              <a:rPr lang="fr-BE" b="1" dirty="0">
                <a:solidFill>
                  <a:schemeClr val="accent1">
                    <a:lumMod val="75000"/>
                  </a:schemeClr>
                </a:solidFill>
                <a:latin typeface="Arial" panose="020B0604020202020204" pitchFamily="34" charset="0"/>
                <a:cs typeface="Arial" panose="020B0604020202020204" pitchFamily="34" charset="0"/>
              </a:rPr>
              <a:t>95.926</a:t>
            </a:r>
            <a:r>
              <a:rPr lang="fr-BE" sz="1800" b="1" dirty="0">
                <a:solidFill>
                  <a:schemeClr val="accent1">
                    <a:lumMod val="75000"/>
                  </a:schemeClr>
                </a:solidFill>
                <a:latin typeface="Arial" panose="020B0604020202020204" pitchFamily="34" charset="0"/>
                <a:cs typeface="Arial" panose="020B0604020202020204" pitchFamily="34" charset="0"/>
              </a:rPr>
              <a:t> $</a:t>
            </a:r>
          </a:p>
        </p:txBody>
      </p:sp>
      <p:sp>
        <p:nvSpPr>
          <p:cNvPr id="9" name="Rectangle 8"/>
          <p:cNvSpPr/>
          <p:nvPr/>
        </p:nvSpPr>
        <p:spPr>
          <a:xfrm>
            <a:off x="5690516" y="3808506"/>
            <a:ext cx="1575880" cy="1087050"/>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Fonds </a:t>
            </a:r>
          </a:p>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Mondial</a:t>
            </a:r>
          </a:p>
          <a:p>
            <a:pPr algn="ctr" defTabSz="457200" fontAlgn="auto">
              <a:spcBef>
                <a:spcPts val="0"/>
              </a:spcBef>
              <a:spcAft>
                <a:spcPts val="0"/>
              </a:spcAft>
              <a:defRPr/>
            </a:pPr>
            <a:r>
              <a:rPr lang="fr-BE" b="1" dirty="0">
                <a:solidFill>
                  <a:schemeClr val="accent1">
                    <a:lumMod val="75000"/>
                  </a:schemeClr>
                </a:solidFill>
                <a:latin typeface="Arial" panose="020B0604020202020204" pitchFamily="34" charset="0"/>
                <a:cs typeface="Arial" panose="020B0604020202020204" pitchFamily="34" charset="0"/>
              </a:rPr>
              <a:t>95.926</a:t>
            </a:r>
            <a:r>
              <a:rPr lang="fr-BE" sz="1800" b="1" dirty="0">
                <a:solidFill>
                  <a:schemeClr val="accent1">
                    <a:lumMod val="75000"/>
                  </a:schemeClr>
                </a:solidFill>
                <a:latin typeface="Arial" panose="020B0604020202020204" pitchFamily="34" charset="0"/>
                <a:cs typeface="Arial" panose="020B0604020202020204" pitchFamily="34" charset="0"/>
              </a:rPr>
              <a:t> $</a:t>
            </a:r>
          </a:p>
        </p:txBody>
      </p:sp>
      <p:cxnSp>
        <p:nvCxnSpPr>
          <p:cNvPr id="20" name="Connecteur droit 19"/>
          <p:cNvCxnSpPr>
            <a:cxnSpLocks/>
          </p:cNvCxnSpPr>
          <p:nvPr/>
        </p:nvCxnSpPr>
        <p:spPr>
          <a:xfrm flipV="1">
            <a:off x="3696895" y="3769074"/>
            <a:ext cx="1497509" cy="1"/>
          </a:xfrm>
          <a:prstGeom prst="line">
            <a:avLst/>
          </a:prstGeom>
          <a:ln w="28575">
            <a:solidFill>
              <a:srgbClr val="91359C"/>
            </a:solidFill>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a:cxnSpLocks/>
          </p:cNvCxnSpPr>
          <p:nvPr/>
        </p:nvCxnSpPr>
        <p:spPr>
          <a:xfrm flipV="1">
            <a:off x="7268304" y="2354006"/>
            <a:ext cx="948238" cy="374590"/>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8238044" y="2059053"/>
            <a:ext cx="1602806" cy="632298"/>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Subventions</a:t>
            </a:r>
          </a:p>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de district</a:t>
            </a:r>
          </a:p>
        </p:txBody>
      </p:sp>
      <p:cxnSp>
        <p:nvCxnSpPr>
          <p:cNvPr id="25" name="Connecteur droit avec flèche 24"/>
          <p:cNvCxnSpPr>
            <a:cxnSpLocks/>
          </p:cNvCxnSpPr>
          <p:nvPr/>
        </p:nvCxnSpPr>
        <p:spPr>
          <a:xfrm>
            <a:off x="7282237" y="3002725"/>
            <a:ext cx="1000623" cy="503945"/>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8282859" y="3346239"/>
            <a:ext cx="1602805" cy="632298"/>
          </a:xfrm>
          <a:prstGeom prst="rect">
            <a:avLst/>
          </a:prstGeom>
          <a:no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Subventions</a:t>
            </a:r>
          </a:p>
          <a:p>
            <a:pPr algn="ctr" defTabSz="457200" fontAlgn="auto">
              <a:spcBef>
                <a:spcPts val="0"/>
              </a:spcBef>
              <a:spcAft>
                <a:spcPts val="0"/>
              </a:spcAft>
              <a:defRPr/>
            </a:pPr>
            <a:r>
              <a:rPr lang="fr-BE" sz="1800" dirty="0">
                <a:solidFill>
                  <a:schemeClr val="accent1">
                    <a:lumMod val="75000"/>
                  </a:schemeClr>
                </a:solidFill>
                <a:latin typeface="Arial" panose="020B0604020202020204" pitchFamily="34" charset="0"/>
                <a:cs typeface="Arial" panose="020B0604020202020204" pitchFamily="34" charset="0"/>
              </a:rPr>
              <a:t>mondiales</a:t>
            </a:r>
          </a:p>
        </p:txBody>
      </p:sp>
      <p:cxnSp>
        <p:nvCxnSpPr>
          <p:cNvPr id="30" name="Connecteur droit avec flèche 29"/>
          <p:cNvCxnSpPr>
            <a:cxnSpLocks/>
            <a:stCxn id="9" idx="3"/>
          </p:cNvCxnSpPr>
          <p:nvPr/>
        </p:nvCxnSpPr>
        <p:spPr>
          <a:xfrm flipV="1">
            <a:off x="7266396" y="3874891"/>
            <a:ext cx="1000623" cy="477140"/>
          </a:xfrm>
          <a:prstGeom prst="straightConnector1">
            <a:avLst/>
          </a:prstGeom>
          <a:ln w="28575">
            <a:solidFill>
              <a:srgbClr val="91359C"/>
            </a:solidFill>
            <a:tailEnd type="triangle"/>
          </a:ln>
        </p:spPr>
        <p:style>
          <a:lnRef idx="1">
            <a:schemeClr val="accent1"/>
          </a:lnRef>
          <a:fillRef idx="0">
            <a:schemeClr val="accent1"/>
          </a:fillRef>
          <a:effectRef idx="0">
            <a:schemeClr val="accent1"/>
          </a:effectRef>
          <a:fontRef idx="minor">
            <a:schemeClr val="tx1"/>
          </a:fontRef>
        </p:style>
      </p:cxnSp>
      <p:sp>
        <p:nvSpPr>
          <p:cNvPr id="32" name="Triangle isocèle 31"/>
          <p:cNvSpPr/>
          <p:nvPr/>
        </p:nvSpPr>
        <p:spPr>
          <a:xfrm rot="5400000">
            <a:off x="9264577" y="1248127"/>
            <a:ext cx="320563" cy="609999"/>
          </a:xfrm>
          <a:prstGeom prst="triangle">
            <a:avLst/>
          </a:prstGeom>
          <a:solidFill>
            <a:srgbClr val="91359C"/>
          </a:solid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endParaRPr lang="fr-BE" sz="1800">
              <a:solidFill>
                <a:schemeClr val="bg1"/>
              </a:solidFill>
              <a:latin typeface="Calibri" panose="020F0502020204030204"/>
            </a:endParaRPr>
          </a:p>
        </p:txBody>
      </p:sp>
      <p:sp>
        <p:nvSpPr>
          <p:cNvPr id="33" name="Rectangle 32"/>
          <p:cNvSpPr/>
          <p:nvPr/>
        </p:nvSpPr>
        <p:spPr>
          <a:xfrm>
            <a:off x="1484537" y="1382375"/>
            <a:ext cx="7649588" cy="340782"/>
          </a:xfrm>
          <a:prstGeom prst="rect">
            <a:avLst/>
          </a:prstGeom>
          <a:solidFill>
            <a:srgbClr val="91359C"/>
          </a:solidFill>
          <a:ln>
            <a:solidFill>
              <a:srgbClr val="9135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auto">
              <a:spcBef>
                <a:spcPts val="0"/>
              </a:spcBef>
              <a:spcAft>
                <a:spcPts val="0"/>
              </a:spcAft>
              <a:defRPr/>
            </a:pPr>
            <a:endParaRPr lang="fr-BE" sz="1800">
              <a:solidFill>
                <a:schemeClr val="bg1"/>
              </a:solidFill>
              <a:latin typeface="Calibri" panose="020F0502020204030204"/>
            </a:endParaRPr>
          </a:p>
        </p:txBody>
      </p:sp>
      <p:sp>
        <p:nvSpPr>
          <p:cNvPr id="36" name="ZoneTexte 35"/>
          <p:cNvSpPr txBox="1"/>
          <p:nvPr/>
        </p:nvSpPr>
        <p:spPr>
          <a:xfrm>
            <a:off x="7804493" y="1433301"/>
            <a:ext cx="1142392" cy="276999"/>
          </a:xfrm>
          <a:prstGeom prst="rect">
            <a:avLst/>
          </a:prstGeom>
          <a:noFill/>
          <a:ln>
            <a:solidFill>
              <a:srgbClr val="91359C"/>
            </a:solidFill>
          </a:ln>
        </p:spPr>
        <p:txBody>
          <a:bodyPr wrap="square" rtlCol="0">
            <a:spAutoFit/>
          </a:bodyPr>
          <a:lstStyle/>
          <a:p>
            <a:pPr algn="ctr" defTabSz="457200" fontAlgn="auto">
              <a:spcBef>
                <a:spcPts val="0"/>
              </a:spcBef>
              <a:spcAft>
                <a:spcPts val="0"/>
              </a:spcAft>
              <a:defRPr/>
            </a:pPr>
            <a:r>
              <a:rPr lang="fr-BE" sz="1200" b="1" dirty="0">
                <a:solidFill>
                  <a:schemeClr val="bg1"/>
                </a:solidFill>
                <a:latin typeface="Arial" panose="020B0604020202020204" pitchFamily="34" charset="0"/>
                <a:cs typeface="Arial" panose="020B0604020202020204" pitchFamily="34" charset="0"/>
              </a:rPr>
              <a:t>2025-2026</a:t>
            </a:r>
          </a:p>
        </p:txBody>
      </p:sp>
      <p:sp>
        <p:nvSpPr>
          <p:cNvPr id="38" name="ZoneTexte 37"/>
          <p:cNvSpPr txBox="1"/>
          <p:nvPr/>
        </p:nvSpPr>
        <p:spPr>
          <a:xfrm>
            <a:off x="4512097" y="3002725"/>
            <a:ext cx="808889" cy="307777"/>
          </a:xfrm>
          <a:prstGeom prst="rect">
            <a:avLst/>
          </a:prstGeom>
          <a:noFill/>
          <a:ln>
            <a:noFill/>
          </a:ln>
        </p:spPr>
        <p:txBody>
          <a:bodyPr wrap="square" rtlCol="0">
            <a:spAutoFit/>
          </a:bodyPr>
          <a:lstStyle/>
          <a:p>
            <a:pPr defTabSz="457200" fontAlgn="auto">
              <a:spcBef>
                <a:spcPts val="0"/>
              </a:spcBef>
              <a:spcAft>
                <a:spcPts val="0"/>
              </a:spcAft>
              <a:defRPr/>
            </a:pPr>
            <a:r>
              <a:rPr lang="fr-BE" sz="1400" b="1" dirty="0">
                <a:solidFill>
                  <a:schemeClr val="accent1">
                    <a:lumMod val="75000"/>
                  </a:schemeClr>
                </a:solidFill>
                <a:latin typeface="Arial" panose="020B0604020202020204" pitchFamily="34" charset="0"/>
                <a:cs typeface="Arial" panose="020B0604020202020204" pitchFamily="34" charset="0"/>
              </a:rPr>
              <a:t>47,5 %</a:t>
            </a:r>
          </a:p>
        </p:txBody>
      </p:sp>
      <p:sp>
        <p:nvSpPr>
          <p:cNvPr id="39" name="ZoneTexte 38"/>
          <p:cNvSpPr txBox="1"/>
          <p:nvPr/>
        </p:nvSpPr>
        <p:spPr>
          <a:xfrm>
            <a:off x="4512097" y="3950364"/>
            <a:ext cx="1007670" cy="307777"/>
          </a:xfrm>
          <a:prstGeom prst="rect">
            <a:avLst/>
          </a:prstGeom>
          <a:noFill/>
          <a:ln>
            <a:noFill/>
          </a:ln>
        </p:spPr>
        <p:txBody>
          <a:bodyPr wrap="square" rtlCol="0">
            <a:spAutoFit/>
          </a:bodyPr>
          <a:lstStyle/>
          <a:p>
            <a:pPr defTabSz="457200" fontAlgn="auto">
              <a:spcBef>
                <a:spcPts val="0"/>
              </a:spcBef>
              <a:spcAft>
                <a:spcPts val="0"/>
              </a:spcAft>
              <a:defRPr/>
            </a:pPr>
            <a:r>
              <a:rPr lang="fr-BE" sz="1400" b="1" dirty="0">
                <a:solidFill>
                  <a:schemeClr val="accent1">
                    <a:lumMod val="75000"/>
                  </a:schemeClr>
                </a:solidFill>
                <a:latin typeface="Arial" panose="020B0604020202020204" pitchFamily="34" charset="0"/>
                <a:cs typeface="Arial" panose="020B0604020202020204" pitchFamily="34" charset="0"/>
              </a:rPr>
              <a:t>47,5 %</a:t>
            </a:r>
          </a:p>
        </p:txBody>
      </p:sp>
      <p:sp>
        <p:nvSpPr>
          <p:cNvPr id="41" name="ZoneTexte 40"/>
          <p:cNvSpPr txBox="1"/>
          <p:nvPr/>
        </p:nvSpPr>
        <p:spPr>
          <a:xfrm>
            <a:off x="7510063" y="2018081"/>
            <a:ext cx="615433" cy="523220"/>
          </a:xfrm>
          <a:prstGeom prst="rect">
            <a:avLst/>
          </a:prstGeom>
          <a:noFill/>
          <a:ln>
            <a:noFill/>
          </a:ln>
        </p:spPr>
        <p:txBody>
          <a:bodyPr wrap="square" rtlCol="0">
            <a:spAutoFit/>
          </a:bodyPr>
          <a:lstStyle/>
          <a:p>
            <a:pPr defTabSz="457200" fontAlgn="auto">
              <a:spcBef>
                <a:spcPts val="0"/>
              </a:spcBef>
              <a:spcAft>
                <a:spcPts val="0"/>
              </a:spcAft>
              <a:defRPr/>
            </a:pPr>
            <a:r>
              <a:rPr lang="fr-BE" sz="1400" b="1" dirty="0">
                <a:solidFill>
                  <a:schemeClr val="accent1">
                    <a:lumMod val="75000"/>
                  </a:schemeClr>
                </a:solidFill>
                <a:latin typeface="Calibri" panose="020F0502020204030204"/>
              </a:rPr>
              <a:t>Max. 50 %</a:t>
            </a:r>
          </a:p>
        </p:txBody>
      </p:sp>
      <p:sp>
        <p:nvSpPr>
          <p:cNvPr id="10" name="Flèche : pentagone 9">
            <a:extLst>
              <a:ext uri="{FF2B5EF4-FFF2-40B4-BE49-F238E27FC236}">
                <a16:creationId xmlns:a16="http://schemas.microsoft.com/office/drawing/2014/main" id="{8A35805A-3C17-458F-AC56-77B60130D56D}"/>
              </a:ext>
            </a:extLst>
          </p:cNvPr>
          <p:cNvSpPr/>
          <p:nvPr/>
        </p:nvSpPr>
        <p:spPr>
          <a:xfrm>
            <a:off x="3708507" y="3522641"/>
            <a:ext cx="1007670" cy="484632"/>
          </a:xfrm>
          <a:prstGeom prst="homePlate">
            <a:avLst/>
          </a:prstGeom>
          <a:solidFill>
            <a:srgbClr val="91359C"/>
          </a:solidFill>
          <a:ln>
            <a:solidFill>
              <a:srgbClr val="9135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BE" dirty="0">
              <a:solidFill>
                <a:schemeClr val="tx2"/>
              </a:solidFill>
            </a:endParaRPr>
          </a:p>
        </p:txBody>
      </p:sp>
      <p:cxnSp>
        <p:nvCxnSpPr>
          <p:cNvPr id="53" name="Connecteur droit avec flèche 52">
            <a:extLst>
              <a:ext uri="{FF2B5EF4-FFF2-40B4-BE49-F238E27FC236}">
                <a16:creationId xmlns:a16="http://schemas.microsoft.com/office/drawing/2014/main" id="{D306AC85-8285-44AE-9042-0B199FD606DA}"/>
              </a:ext>
            </a:extLst>
          </p:cNvPr>
          <p:cNvCxnSpPr>
            <a:cxnSpLocks/>
          </p:cNvCxnSpPr>
          <p:nvPr/>
        </p:nvCxnSpPr>
        <p:spPr>
          <a:xfrm>
            <a:off x="5193564" y="3007076"/>
            <a:ext cx="496952" cy="7234"/>
          </a:xfrm>
          <a:prstGeom prst="straightConnector1">
            <a:avLst/>
          </a:prstGeom>
          <a:ln>
            <a:solidFill>
              <a:srgbClr val="91359C"/>
            </a:solidFill>
            <a:tailEnd type="triangle"/>
          </a:ln>
        </p:spPr>
        <p:style>
          <a:lnRef idx="2">
            <a:schemeClr val="accent1"/>
          </a:lnRef>
          <a:fillRef idx="0">
            <a:schemeClr val="accent1"/>
          </a:fillRef>
          <a:effectRef idx="1">
            <a:schemeClr val="accent1"/>
          </a:effectRef>
          <a:fontRef idx="minor">
            <a:schemeClr val="tx1"/>
          </a:fontRef>
        </p:style>
      </p:cxnSp>
      <p:cxnSp>
        <p:nvCxnSpPr>
          <p:cNvPr id="58" name="Connecteur droit 57">
            <a:extLst>
              <a:ext uri="{FF2B5EF4-FFF2-40B4-BE49-F238E27FC236}">
                <a16:creationId xmlns:a16="http://schemas.microsoft.com/office/drawing/2014/main" id="{A41E13C7-7EA0-43C4-B333-DB6933937B05}"/>
              </a:ext>
            </a:extLst>
          </p:cNvPr>
          <p:cNvCxnSpPr>
            <a:cxnSpLocks/>
          </p:cNvCxnSpPr>
          <p:nvPr/>
        </p:nvCxnSpPr>
        <p:spPr>
          <a:xfrm>
            <a:off x="5201455" y="3018661"/>
            <a:ext cx="0" cy="1333370"/>
          </a:xfrm>
          <a:prstGeom prst="line">
            <a:avLst/>
          </a:prstGeom>
          <a:ln>
            <a:solidFill>
              <a:srgbClr val="91359C"/>
            </a:solidFill>
          </a:ln>
        </p:spPr>
        <p:style>
          <a:lnRef idx="2">
            <a:schemeClr val="accent1"/>
          </a:lnRef>
          <a:fillRef idx="0">
            <a:schemeClr val="accent1"/>
          </a:fillRef>
          <a:effectRef idx="1">
            <a:schemeClr val="accent1"/>
          </a:effectRef>
          <a:fontRef idx="minor">
            <a:schemeClr val="tx1"/>
          </a:fontRef>
        </p:style>
      </p:cxnSp>
      <p:cxnSp>
        <p:nvCxnSpPr>
          <p:cNvPr id="63" name="Connecteur droit avec flèche 62">
            <a:extLst>
              <a:ext uri="{FF2B5EF4-FFF2-40B4-BE49-F238E27FC236}">
                <a16:creationId xmlns:a16="http://schemas.microsoft.com/office/drawing/2014/main" id="{DB3112F5-B158-49E2-BAF5-2208996F961C}"/>
              </a:ext>
            </a:extLst>
          </p:cNvPr>
          <p:cNvCxnSpPr>
            <a:cxnSpLocks/>
            <a:endCxn id="9" idx="1"/>
          </p:cNvCxnSpPr>
          <p:nvPr/>
        </p:nvCxnSpPr>
        <p:spPr>
          <a:xfrm>
            <a:off x="5210637" y="4352031"/>
            <a:ext cx="479879" cy="0"/>
          </a:xfrm>
          <a:prstGeom prst="straightConnector1">
            <a:avLst/>
          </a:prstGeom>
          <a:ln>
            <a:solidFill>
              <a:srgbClr val="91359C"/>
            </a:solidFill>
            <a:tailEnd type="triangle"/>
          </a:ln>
        </p:spPr>
        <p:style>
          <a:lnRef idx="2">
            <a:schemeClr val="accent1"/>
          </a:lnRef>
          <a:fillRef idx="0">
            <a:schemeClr val="accent1"/>
          </a:fillRef>
          <a:effectRef idx="1">
            <a:schemeClr val="accent1"/>
          </a:effectRef>
          <a:fontRef idx="minor">
            <a:schemeClr val="tx1"/>
          </a:fontRef>
        </p:style>
      </p:cxnSp>
      <p:sp>
        <p:nvSpPr>
          <p:cNvPr id="7" name="ZoneTexte 6"/>
          <p:cNvSpPr txBox="1"/>
          <p:nvPr/>
        </p:nvSpPr>
        <p:spPr>
          <a:xfrm>
            <a:off x="1344058" y="4960323"/>
            <a:ext cx="10071252" cy="1077218"/>
          </a:xfrm>
          <a:prstGeom prst="rect">
            <a:avLst/>
          </a:prstGeom>
          <a:noFill/>
        </p:spPr>
        <p:txBody>
          <a:bodyPr wrap="square" rtlCol="0">
            <a:spAutoFit/>
          </a:bodyPr>
          <a:lstStyle/>
          <a:p>
            <a:pPr algn="ctr"/>
            <a:r>
              <a:rPr lang="fr-BE" sz="2400" dirty="0">
                <a:solidFill>
                  <a:schemeClr val="accent1">
                    <a:lumMod val="75000"/>
                  </a:schemeClr>
                </a:solidFill>
              </a:rPr>
              <a:t>La Fondation investit nos contributions pendant trois ans et utilise les revenus d’investissement pour payer ses coûts administratifs et de recherche de fonds.</a:t>
            </a:r>
          </a:p>
          <a:p>
            <a:pPr algn="ctr"/>
            <a:endParaRPr lang="fr-BE" sz="1600" dirty="0"/>
          </a:p>
        </p:txBody>
      </p:sp>
      <p:sp>
        <p:nvSpPr>
          <p:cNvPr id="5" name="ZoneTexte 4">
            <a:extLst>
              <a:ext uri="{FF2B5EF4-FFF2-40B4-BE49-F238E27FC236}">
                <a16:creationId xmlns:a16="http://schemas.microsoft.com/office/drawing/2014/main" id="{35F608FC-84D5-9F57-9212-471BA20D5C48}"/>
              </a:ext>
            </a:extLst>
          </p:cNvPr>
          <p:cNvSpPr txBox="1"/>
          <p:nvPr/>
        </p:nvSpPr>
        <p:spPr>
          <a:xfrm>
            <a:off x="10015630" y="2175147"/>
            <a:ext cx="2166738" cy="400110"/>
          </a:xfrm>
          <a:prstGeom prst="rect">
            <a:avLst/>
          </a:prstGeom>
          <a:noFill/>
        </p:spPr>
        <p:txBody>
          <a:bodyPr wrap="square" rtlCol="0">
            <a:spAutoFit/>
          </a:bodyPr>
          <a:lstStyle/>
          <a:p>
            <a:r>
              <a:rPr lang="fr-FR" sz="2000" b="1" dirty="0">
                <a:solidFill>
                  <a:schemeClr val="accent1">
                    <a:lumMod val="75000"/>
                  </a:schemeClr>
                </a:solidFill>
                <a:latin typeface="Arial" panose="020B0604020202020204" pitchFamily="34" charset="0"/>
                <a:cs typeface="Arial" panose="020B0604020202020204" pitchFamily="34" charset="0"/>
              </a:rPr>
              <a:t>Max. 47.963 $</a:t>
            </a:r>
          </a:p>
        </p:txBody>
      </p:sp>
      <p:sp>
        <p:nvSpPr>
          <p:cNvPr id="6" name="ZoneTexte 5">
            <a:extLst>
              <a:ext uri="{FF2B5EF4-FFF2-40B4-BE49-F238E27FC236}">
                <a16:creationId xmlns:a16="http://schemas.microsoft.com/office/drawing/2014/main" id="{3132236D-750F-0EDA-C345-98BCCEA909F8}"/>
              </a:ext>
            </a:extLst>
          </p:cNvPr>
          <p:cNvSpPr txBox="1"/>
          <p:nvPr/>
        </p:nvSpPr>
        <p:spPr>
          <a:xfrm>
            <a:off x="2201393" y="1437086"/>
            <a:ext cx="1142392" cy="461665"/>
          </a:xfrm>
          <a:prstGeom prst="rect">
            <a:avLst/>
          </a:prstGeom>
          <a:noFill/>
          <a:ln>
            <a:noFill/>
          </a:ln>
        </p:spPr>
        <p:txBody>
          <a:bodyPr wrap="square" rtlCol="0">
            <a:spAutoFit/>
          </a:bodyPr>
          <a:lstStyle/>
          <a:p>
            <a:pPr algn="ctr" defTabSz="457200" fontAlgn="auto">
              <a:spcBef>
                <a:spcPts val="0"/>
              </a:spcBef>
              <a:spcAft>
                <a:spcPts val="0"/>
              </a:spcAft>
              <a:defRPr/>
            </a:pPr>
            <a:r>
              <a:rPr lang="fr-BE" sz="1200" b="1" dirty="0">
                <a:solidFill>
                  <a:schemeClr val="bg1"/>
                </a:solidFill>
                <a:latin typeface="Arial" panose="020B0604020202020204" pitchFamily="34" charset="0"/>
                <a:cs typeface="Arial" panose="020B0604020202020204" pitchFamily="34" charset="0"/>
              </a:rPr>
              <a:t>2022-2023</a:t>
            </a:r>
          </a:p>
          <a:p>
            <a:pPr algn="ctr" defTabSz="457200" fontAlgn="auto">
              <a:spcBef>
                <a:spcPts val="0"/>
              </a:spcBef>
              <a:spcAft>
                <a:spcPts val="0"/>
              </a:spcAft>
              <a:defRPr/>
            </a:pPr>
            <a:endParaRPr lang="fr-BE" sz="1200" dirty="0">
              <a:solidFill>
                <a:schemeClr val="bg1"/>
              </a:solidFill>
              <a:latin typeface="Calibri" panose="020F0502020204030204"/>
            </a:endParaRPr>
          </a:p>
        </p:txBody>
      </p:sp>
      <p:sp>
        <p:nvSpPr>
          <p:cNvPr id="11" name="ZoneTexte 10">
            <a:extLst>
              <a:ext uri="{FF2B5EF4-FFF2-40B4-BE49-F238E27FC236}">
                <a16:creationId xmlns:a16="http://schemas.microsoft.com/office/drawing/2014/main" id="{1A838D9F-B615-2148-CB9B-29BF3E2094CF}"/>
              </a:ext>
            </a:extLst>
          </p:cNvPr>
          <p:cNvSpPr txBox="1"/>
          <p:nvPr/>
        </p:nvSpPr>
        <p:spPr>
          <a:xfrm>
            <a:off x="3873613" y="1441989"/>
            <a:ext cx="1142392" cy="276999"/>
          </a:xfrm>
          <a:prstGeom prst="rect">
            <a:avLst/>
          </a:prstGeom>
          <a:noFill/>
          <a:ln>
            <a:solidFill>
              <a:srgbClr val="91359C"/>
            </a:solidFill>
          </a:ln>
        </p:spPr>
        <p:txBody>
          <a:bodyPr wrap="square" rtlCol="0">
            <a:spAutoFit/>
          </a:bodyPr>
          <a:lstStyle/>
          <a:p>
            <a:pPr algn="ctr" defTabSz="457200" fontAlgn="auto">
              <a:spcBef>
                <a:spcPts val="0"/>
              </a:spcBef>
              <a:spcAft>
                <a:spcPts val="0"/>
              </a:spcAft>
              <a:defRPr/>
            </a:pPr>
            <a:r>
              <a:rPr lang="fr-BE" sz="1200" b="1" dirty="0">
                <a:solidFill>
                  <a:schemeClr val="bg1"/>
                </a:solidFill>
                <a:latin typeface="Arial" panose="020B0604020202020204" pitchFamily="34" charset="0"/>
                <a:cs typeface="Arial" panose="020B0604020202020204" pitchFamily="34" charset="0"/>
              </a:rPr>
              <a:t>2023-2024</a:t>
            </a:r>
          </a:p>
        </p:txBody>
      </p:sp>
      <p:sp>
        <p:nvSpPr>
          <p:cNvPr id="12" name="ZoneTexte 11">
            <a:extLst>
              <a:ext uri="{FF2B5EF4-FFF2-40B4-BE49-F238E27FC236}">
                <a16:creationId xmlns:a16="http://schemas.microsoft.com/office/drawing/2014/main" id="{4CDAAD41-39D9-2BA0-4749-F4BB8D647860}"/>
              </a:ext>
            </a:extLst>
          </p:cNvPr>
          <p:cNvSpPr txBox="1"/>
          <p:nvPr/>
        </p:nvSpPr>
        <p:spPr>
          <a:xfrm>
            <a:off x="5909167" y="1425946"/>
            <a:ext cx="1142392" cy="276999"/>
          </a:xfrm>
          <a:prstGeom prst="rect">
            <a:avLst/>
          </a:prstGeom>
          <a:noFill/>
          <a:ln>
            <a:solidFill>
              <a:srgbClr val="91359C"/>
            </a:solidFill>
          </a:ln>
        </p:spPr>
        <p:txBody>
          <a:bodyPr wrap="square" rtlCol="0">
            <a:spAutoFit/>
          </a:bodyPr>
          <a:lstStyle/>
          <a:p>
            <a:pPr algn="ctr" defTabSz="457200" fontAlgn="auto">
              <a:spcBef>
                <a:spcPts val="0"/>
              </a:spcBef>
              <a:spcAft>
                <a:spcPts val="0"/>
              </a:spcAft>
              <a:defRPr/>
            </a:pPr>
            <a:r>
              <a:rPr lang="fr-BE" sz="1200" b="1" dirty="0">
                <a:solidFill>
                  <a:schemeClr val="bg1"/>
                </a:solidFill>
                <a:latin typeface="Arial" panose="020B0604020202020204" pitchFamily="34" charset="0"/>
                <a:cs typeface="Arial" panose="020B0604020202020204" pitchFamily="34" charset="0"/>
              </a:rPr>
              <a:t>2024-2025</a:t>
            </a:r>
          </a:p>
        </p:txBody>
      </p:sp>
      <p:sp>
        <p:nvSpPr>
          <p:cNvPr id="18" name="ZoneTexte 17">
            <a:extLst>
              <a:ext uri="{FF2B5EF4-FFF2-40B4-BE49-F238E27FC236}">
                <a16:creationId xmlns:a16="http://schemas.microsoft.com/office/drawing/2014/main" id="{1FAAF74C-A489-AA2C-013C-BB549A69FCAA}"/>
              </a:ext>
            </a:extLst>
          </p:cNvPr>
          <p:cNvSpPr txBox="1"/>
          <p:nvPr/>
        </p:nvSpPr>
        <p:spPr>
          <a:xfrm>
            <a:off x="9840850" y="3339678"/>
            <a:ext cx="2255670" cy="707886"/>
          </a:xfrm>
          <a:prstGeom prst="rect">
            <a:avLst/>
          </a:prstGeom>
          <a:noFill/>
        </p:spPr>
        <p:txBody>
          <a:bodyPr wrap="square" rtlCol="0">
            <a:spAutoFit/>
          </a:bodyPr>
          <a:lstStyle/>
          <a:p>
            <a:r>
              <a:rPr lang="fr-FR" sz="2000" b="1" dirty="0">
                <a:solidFill>
                  <a:srgbClr val="1D4781"/>
                </a:solidFill>
              </a:rPr>
              <a:t>   </a:t>
            </a:r>
            <a:r>
              <a:rPr lang="fr-FR" sz="2000" b="1" dirty="0">
                <a:solidFill>
                  <a:schemeClr val="accent1">
                    <a:lumMod val="75000"/>
                  </a:schemeClr>
                </a:solidFill>
                <a:latin typeface="Arial" panose="020B0604020202020204" pitchFamily="34" charset="0"/>
                <a:cs typeface="Arial" panose="020B0604020202020204" pitchFamily="34" charset="0"/>
              </a:rPr>
              <a:t>Min. 47.963 $ </a:t>
            </a:r>
          </a:p>
          <a:p>
            <a:r>
              <a:rPr lang="fr-FR" sz="2000" b="1" dirty="0">
                <a:solidFill>
                  <a:schemeClr val="accent1">
                    <a:lumMod val="75000"/>
                  </a:schemeClr>
                </a:solidFill>
                <a:latin typeface="Arial" panose="020B0604020202020204" pitchFamily="34" charset="0"/>
                <a:cs typeface="Arial" panose="020B0604020202020204" pitchFamily="34" charset="0"/>
              </a:rPr>
              <a:t>+ solde an passé</a:t>
            </a:r>
          </a:p>
        </p:txBody>
      </p:sp>
    </p:spTree>
    <p:extLst>
      <p:ext uri="{BB962C8B-B14F-4D97-AF65-F5344CB8AC3E}">
        <p14:creationId xmlns:p14="http://schemas.microsoft.com/office/powerpoint/2010/main" val="1561371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D88D5F-5551-178E-4237-6E20A30700D1}"/>
              </a:ext>
            </a:extLst>
          </p:cNvPr>
          <p:cNvSpPr/>
          <p:nvPr/>
        </p:nvSpPr>
        <p:spPr>
          <a:xfrm>
            <a:off x="304799" y="4634162"/>
            <a:ext cx="2132285" cy="105197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fr-FR" sz="1600" dirty="0">
                <a:solidFill>
                  <a:schemeClr val="accent1"/>
                </a:solidFill>
              </a:rPr>
              <a:t>Dons des clubs</a:t>
            </a:r>
          </a:p>
          <a:p>
            <a:pPr algn="ctr"/>
            <a:r>
              <a:rPr lang="fr-FR" sz="1600" b="1" dirty="0">
                <a:solidFill>
                  <a:schemeClr val="accent1"/>
                </a:solidFill>
              </a:rPr>
              <a:t>21/22  -&gt; 197.248 $</a:t>
            </a:r>
          </a:p>
          <a:p>
            <a:pPr algn="ctr"/>
            <a:r>
              <a:rPr lang="fr-FR" sz="1600" dirty="0">
                <a:solidFill>
                  <a:schemeClr val="accent1"/>
                </a:solidFill>
              </a:rPr>
              <a:t>22/23  -&gt; 201.950 $ </a:t>
            </a:r>
          </a:p>
          <a:p>
            <a:pPr algn="ctr"/>
            <a:r>
              <a:rPr lang="fr-FR" sz="1600" dirty="0">
                <a:solidFill>
                  <a:schemeClr val="accent1"/>
                </a:solidFill>
              </a:rPr>
              <a:t>23/24 -&gt; 200.121 $ </a:t>
            </a:r>
          </a:p>
        </p:txBody>
      </p:sp>
      <p:sp>
        <p:nvSpPr>
          <p:cNvPr id="12" name="ZoneTexte 11">
            <a:extLst>
              <a:ext uri="{FF2B5EF4-FFF2-40B4-BE49-F238E27FC236}">
                <a16:creationId xmlns:a16="http://schemas.microsoft.com/office/drawing/2014/main" id="{6FADCA07-993A-4AFF-CB2E-42F996895E63}"/>
              </a:ext>
            </a:extLst>
          </p:cNvPr>
          <p:cNvSpPr txBox="1"/>
          <p:nvPr/>
        </p:nvSpPr>
        <p:spPr>
          <a:xfrm>
            <a:off x="304799" y="228233"/>
            <a:ext cx="6525659" cy="769441"/>
          </a:xfrm>
          <a:prstGeom prst="rect">
            <a:avLst/>
          </a:prstGeom>
          <a:noFill/>
        </p:spPr>
        <p:txBody>
          <a:bodyPr wrap="square" rtlCol="0">
            <a:spAutoFit/>
          </a:bodyPr>
          <a:lstStyle/>
          <a:p>
            <a:r>
              <a:rPr lang="fr-FR" sz="4400" dirty="0">
                <a:solidFill>
                  <a:schemeClr val="accent1">
                    <a:lumMod val="75000"/>
                  </a:schemeClr>
                </a:solidFill>
              </a:rPr>
              <a:t>Notre FSD 2024 - 2025 </a:t>
            </a:r>
          </a:p>
        </p:txBody>
      </p:sp>
      <p:pic>
        <p:nvPicPr>
          <p:cNvPr id="2" name="Image 1">
            <a:extLst>
              <a:ext uri="{FF2B5EF4-FFF2-40B4-BE49-F238E27FC236}">
                <a16:creationId xmlns:a16="http://schemas.microsoft.com/office/drawing/2014/main" id="{4E20A75B-D686-BD12-EF9A-096CB1814932}"/>
              </a:ext>
            </a:extLst>
          </p:cNvPr>
          <p:cNvPicPr>
            <a:picLocks noChangeAspect="1"/>
          </p:cNvPicPr>
          <p:nvPr/>
        </p:nvPicPr>
        <p:blipFill>
          <a:blip r:embed="rId3"/>
          <a:stretch>
            <a:fillRect/>
          </a:stretch>
        </p:blipFill>
        <p:spPr>
          <a:xfrm>
            <a:off x="3906001" y="824158"/>
            <a:ext cx="7114736" cy="4996267"/>
          </a:xfrm>
          <a:prstGeom prst="rect">
            <a:avLst/>
          </a:prstGeom>
        </p:spPr>
      </p:pic>
      <p:cxnSp>
        <p:nvCxnSpPr>
          <p:cNvPr id="7" name="Connecteur droit avec flèche 6">
            <a:extLst>
              <a:ext uri="{FF2B5EF4-FFF2-40B4-BE49-F238E27FC236}">
                <a16:creationId xmlns:a16="http://schemas.microsoft.com/office/drawing/2014/main" id="{63DDA577-139D-11DB-0C18-F30AB9D95E97}"/>
              </a:ext>
            </a:extLst>
          </p:cNvPr>
          <p:cNvCxnSpPr>
            <a:cxnSpLocks/>
          </p:cNvCxnSpPr>
          <p:nvPr/>
        </p:nvCxnSpPr>
        <p:spPr>
          <a:xfrm flipV="1">
            <a:off x="2305800" y="1853300"/>
            <a:ext cx="6599104" cy="3210650"/>
          </a:xfrm>
          <a:prstGeom prst="straightConnector1">
            <a:avLst/>
          </a:prstGeom>
          <a:ln w="28575" cmpd="sng">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83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147415" y="2613168"/>
            <a:ext cx="10258816" cy="1099515"/>
          </a:xfrm>
        </p:spPr>
        <p:txBody>
          <a:bodyPr>
            <a:noAutofit/>
          </a:bodyPr>
          <a:lstStyle/>
          <a:p>
            <a:pPr>
              <a:spcBef>
                <a:spcPts val="600"/>
              </a:spcBef>
              <a:spcAft>
                <a:spcPts val="1800"/>
              </a:spcAft>
              <a:defRPr/>
            </a:pPr>
            <a:r>
              <a:rPr lang="fr-FR" sz="4400" u="none" dirty="0">
                <a:latin typeface="Arial" panose="020B0604020202020204" pitchFamily="34" charset="0"/>
                <a:cs typeface="Arial" panose="020B0604020202020204" pitchFamily="34" charset="0"/>
              </a:rPr>
              <a:t>Demander et mettre en place une subvention </a:t>
            </a:r>
          </a:p>
        </p:txBody>
      </p:sp>
    </p:spTree>
    <p:extLst>
      <p:ext uri="{BB962C8B-B14F-4D97-AF65-F5344CB8AC3E}">
        <p14:creationId xmlns:p14="http://schemas.microsoft.com/office/powerpoint/2010/main" val="1359903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896038" y="859708"/>
            <a:ext cx="11699913" cy="3716402"/>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de la Fondation Rotary</a:t>
            </a:r>
          </a:p>
          <a:p>
            <a:pPr marL="12700" marR="1383030">
              <a:lnSpc>
                <a:spcPts val="2800"/>
              </a:lnSpc>
              <a:spcBef>
                <a:spcPts val="260"/>
              </a:spcBef>
              <a:tabLst>
                <a:tab pos="354965" algn="l"/>
                <a:tab pos="355600" algn="l"/>
              </a:tabLst>
            </a:pPr>
            <a:endParaRPr lang="fr-BE" sz="3200" dirty="0">
              <a:solidFill>
                <a:schemeClr val="accent1">
                  <a:lumMod val="75000"/>
                </a:schemeClr>
              </a:solidFill>
              <a:latin typeface="Arial" panose="020B0604020202020204" pitchFamily="34" charset="0"/>
              <a:cs typeface="Arial" panose="020B0604020202020204" pitchFamily="34" charset="0"/>
            </a:endParaRPr>
          </a:p>
          <a:p>
            <a:pPr marL="469900" marR="1383030" indent="-457200">
              <a:lnSpc>
                <a:spcPts val="2800"/>
              </a:lnSpc>
              <a:spcBef>
                <a:spcPts val="260"/>
              </a:spcBef>
              <a:buFont typeface="Arial" panose="020B0604020202020204" pitchFamily="34" charset="0"/>
              <a:buChar char="•"/>
              <a:tabLst>
                <a:tab pos="354965" algn="l"/>
                <a:tab pos="355600" algn="l"/>
              </a:tabLst>
            </a:pPr>
            <a:r>
              <a:rPr lang="fr-BE" sz="3200" dirty="0">
                <a:solidFill>
                  <a:schemeClr val="accent1">
                    <a:lumMod val="75000"/>
                  </a:schemeClr>
                </a:solidFill>
                <a:latin typeface="Arial" panose="020B0604020202020204" pitchFamily="34" charset="0"/>
                <a:cs typeface="Arial" panose="020B0604020202020204" pitchFamily="34" charset="0"/>
              </a:rPr>
              <a:t>Les subventions de District </a:t>
            </a:r>
          </a:p>
          <a:p>
            <a:pPr marL="469900" marR="1383030" indent="-457200">
              <a:lnSpc>
                <a:spcPts val="2800"/>
              </a:lnSpc>
              <a:spcBef>
                <a:spcPts val="260"/>
              </a:spcBef>
              <a:buFont typeface="Arial" panose="020B0604020202020204" pitchFamily="34" charset="0"/>
              <a:buChar char="•"/>
              <a:tabLst>
                <a:tab pos="354965" algn="l"/>
                <a:tab pos="355600" algn="l"/>
              </a:tabLst>
            </a:pPr>
            <a:endParaRPr lang="fr-BE" sz="3200" dirty="0">
              <a:solidFill>
                <a:schemeClr val="accent1">
                  <a:lumMod val="75000"/>
                </a:schemeClr>
              </a:solidFill>
              <a:latin typeface="Arial" panose="020B0604020202020204" pitchFamily="34" charset="0"/>
              <a:cs typeface="Arial" panose="020B0604020202020204" pitchFamily="34" charset="0"/>
            </a:endParaRPr>
          </a:p>
          <a:p>
            <a:pPr marL="469900" marR="1383030" indent="-457200">
              <a:lnSpc>
                <a:spcPts val="2800"/>
              </a:lnSpc>
              <a:spcBef>
                <a:spcPts val="260"/>
              </a:spcBef>
              <a:buFont typeface="Arial" panose="020B0604020202020204" pitchFamily="34" charset="0"/>
              <a:buChar char="•"/>
              <a:tabLst>
                <a:tab pos="354965" algn="l"/>
                <a:tab pos="355600" algn="l"/>
              </a:tabLst>
            </a:pPr>
            <a:r>
              <a:rPr lang="fr-BE" sz="3200" dirty="0">
                <a:solidFill>
                  <a:schemeClr val="accent1">
                    <a:lumMod val="75000"/>
                  </a:schemeClr>
                </a:solidFill>
                <a:latin typeface="Arial" panose="020B0604020202020204" pitchFamily="34" charset="0"/>
                <a:cs typeface="Arial" panose="020B0604020202020204" pitchFamily="34" charset="0"/>
              </a:rPr>
              <a:t>Les subventions Mondiales</a:t>
            </a: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pic>
        <p:nvPicPr>
          <p:cNvPr id="5" name="Image 4">
            <a:extLst>
              <a:ext uri="{FF2B5EF4-FFF2-40B4-BE49-F238E27FC236}">
                <a16:creationId xmlns:a16="http://schemas.microsoft.com/office/drawing/2014/main" id="{EDE070F0-623F-F78D-DDDE-5B1C50CD4F43}"/>
              </a:ext>
            </a:extLst>
          </p:cNvPr>
          <p:cNvPicPr>
            <a:picLocks noChangeAspect="1"/>
          </p:cNvPicPr>
          <p:nvPr/>
        </p:nvPicPr>
        <p:blipFill>
          <a:blip r:embed="rId2"/>
          <a:stretch>
            <a:fillRect/>
          </a:stretch>
        </p:blipFill>
        <p:spPr>
          <a:xfrm>
            <a:off x="2343838" y="3333283"/>
            <a:ext cx="7772400" cy="2473628"/>
          </a:xfrm>
          <a:prstGeom prst="rect">
            <a:avLst/>
          </a:prstGeom>
        </p:spPr>
      </p:pic>
    </p:spTree>
    <p:extLst>
      <p:ext uri="{BB962C8B-B14F-4D97-AF65-F5344CB8AC3E}">
        <p14:creationId xmlns:p14="http://schemas.microsoft.com/office/powerpoint/2010/main" val="3026821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896038" y="804624"/>
            <a:ext cx="11699913" cy="6558206"/>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de la Fondation Rotary</a:t>
            </a:r>
          </a:p>
          <a:p>
            <a:pPr marL="0" indent="0">
              <a:buNone/>
            </a:pPr>
            <a:endParaRPr lang="fr-BE" sz="2400" b="1"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fr-BE" sz="2400" b="1" dirty="0">
                <a:solidFill>
                  <a:schemeClr val="accent1">
                    <a:lumMod val="75000"/>
                  </a:schemeClr>
                </a:solidFill>
                <a:latin typeface="Arial" panose="020B0604020202020204" pitchFamily="34" charset="0"/>
                <a:cs typeface="Arial" panose="020B0604020202020204" pitchFamily="34" charset="0"/>
              </a:rPr>
              <a:t>Des règlements existent …</a:t>
            </a:r>
          </a:p>
          <a:p>
            <a:pPr marL="0" indent="0">
              <a:buNone/>
            </a:pPr>
            <a:endParaRPr lang="fr-BE" sz="2400" b="1"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fr-BE" sz="2400" dirty="0">
                <a:solidFill>
                  <a:schemeClr val="accent1">
                    <a:lumMod val="75000"/>
                  </a:schemeClr>
                </a:solidFill>
                <a:latin typeface="Arial" panose="020B0604020202020204" pitchFamily="34" charset="0"/>
                <a:cs typeface="Arial" panose="020B0604020202020204" pitchFamily="34" charset="0"/>
              </a:rPr>
              <a:t>Règlement de la Fondation Rotary</a:t>
            </a:r>
          </a:p>
          <a:p>
            <a:pPr marL="342900"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Règles relatives aux subventions de district</a:t>
            </a:r>
          </a:p>
          <a:p>
            <a:pPr marL="342900"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Règles relatives aux subventions mondiales</a:t>
            </a:r>
          </a:p>
          <a:p>
            <a:pPr marL="342900" indent="-342900">
              <a:buFont typeface="Arial" panose="020B0604020202020204" pitchFamily="34" charset="0"/>
              <a:buChar char="•"/>
            </a:pPr>
            <a:endParaRPr lang="fr-BE" sz="24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fr-BE" sz="2400" dirty="0">
                <a:solidFill>
                  <a:schemeClr val="accent1">
                    <a:lumMod val="75000"/>
                  </a:schemeClr>
                </a:solidFill>
                <a:latin typeface="Arial" panose="020B0604020202020204" pitchFamily="34" charset="0"/>
                <a:cs typeface="Arial" panose="020B0604020202020204" pitchFamily="34" charset="0"/>
              </a:rPr>
              <a:t>Téléchargeables sur </a:t>
            </a:r>
            <a:r>
              <a:rPr lang="fr-BE" sz="2400" dirty="0" err="1">
                <a:solidFill>
                  <a:schemeClr val="accent1">
                    <a:lumMod val="75000"/>
                  </a:schemeClr>
                </a:solidFill>
                <a:latin typeface="Arial" panose="020B0604020202020204" pitchFamily="34" charset="0"/>
                <a:cs typeface="Arial" panose="020B0604020202020204" pitchFamily="34" charset="0"/>
              </a:rPr>
              <a:t>My</a:t>
            </a:r>
            <a:r>
              <a:rPr lang="fr-BE" sz="2400" dirty="0">
                <a:solidFill>
                  <a:schemeClr val="accent1">
                    <a:lumMod val="75000"/>
                  </a:schemeClr>
                </a:solidFill>
                <a:latin typeface="Arial" panose="020B0604020202020204" pitchFamily="34" charset="0"/>
                <a:cs typeface="Arial" panose="020B0604020202020204" pitchFamily="34" charset="0"/>
              </a:rPr>
              <a:t> Rotary ou foundation.rotary2160.org</a:t>
            </a:r>
          </a:p>
          <a:p>
            <a:pPr marL="0" indent="0">
              <a:buNone/>
            </a:pPr>
            <a:endParaRPr lang="fr-BE" sz="2400" dirty="0">
              <a:solidFill>
                <a:schemeClr val="accent1">
                  <a:lumMod val="75000"/>
                </a:schemeClr>
              </a:solidFill>
              <a:latin typeface="Arial" panose="020B0604020202020204" pitchFamily="34" charset="0"/>
              <a:cs typeface="Arial" panose="020B0604020202020204" pitchFamily="34" charset="0"/>
            </a:endParaRPr>
          </a:p>
          <a:p>
            <a:pPr marL="0" indent="0">
              <a:buNone/>
            </a:pPr>
            <a:r>
              <a:rPr lang="fr-BE" sz="2400" dirty="0">
                <a:solidFill>
                  <a:schemeClr val="accent1">
                    <a:lumMod val="75000"/>
                  </a:schemeClr>
                </a:solidFill>
                <a:latin typeface="Arial" panose="020B0604020202020204" pitchFamily="34" charset="0"/>
                <a:cs typeface="Arial" panose="020B0604020202020204" pitchFamily="34" charset="0"/>
              </a:rPr>
              <a:t>Règlement du district</a:t>
            </a:r>
          </a:p>
          <a:p>
            <a:pPr marL="342900"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Règles relatives aux subventions du D2160</a:t>
            </a:r>
          </a:p>
          <a:p>
            <a:pPr marL="342900"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Annexées au formulaire de demande de subvention</a:t>
            </a: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2826040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921743" y="284154"/>
            <a:ext cx="11699913" cy="2126223"/>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de la Fondation Rotary</a:t>
            </a:r>
          </a:p>
          <a:p>
            <a:pPr lvl="0" algn="just"/>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pic>
        <p:nvPicPr>
          <p:cNvPr id="4" name="Image 3">
            <a:extLst>
              <a:ext uri="{FF2B5EF4-FFF2-40B4-BE49-F238E27FC236}">
                <a16:creationId xmlns:a16="http://schemas.microsoft.com/office/drawing/2014/main" id="{6A30042A-5159-9AE1-63FB-DD7763156659}"/>
              </a:ext>
            </a:extLst>
          </p:cNvPr>
          <p:cNvPicPr>
            <a:picLocks noChangeAspect="1"/>
          </p:cNvPicPr>
          <p:nvPr/>
        </p:nvPicPr>
        <p:blipFill>
          <a:blip r:embed="rId2"/>
          <a:stretch>
            <a:fillRect/>
          </a:stretch>
        </p:blipFill>
        <p:spPr>
          <a:xfrm>
            <a:off x="48351" y="1125908"/>
            <a:ext cx="3403600" cy="4292600"/>
          </a:xfrm>
          <a:prstGeom prst="rect">
            <a:avLst/>
          </a:prstGeom>
        </p:spPr>
      </p:pic>
      <p:sp>
        <p:nvSpPr>
          <p:cNvPr id="7" name="ZoneTexte 6">
            <a:extLst>
              <a:ext uri="{FF2B5EF4-FFF2-40B4-BE49-F238E27FC236}">
                <a16:creationId xmlns:a16="http://schemas.microsoft.com/office/drawing/2014/main" id="{5B7E50A8-A238-38CE-1C06-F2EAC5B7109C}"/>
              </a:ext>
            </a:extLst>
          </p:cNvPr>
          <p:cNvSpPr txBox="1"/>
          <p:nvPr/>
        </p:nvSpPr>
        <p:spPr>
          <a:xfrm>
            <a:off x="843244" y="5406679"/>
            <a:ext cx="6789002" cy="584775"/>
          </a:xfrm>
          <a:prstGeom prst="rect">
            <a:avLst/>
          </a:prstGeom>
          <a:noFill/>
        </p:spPr>
        <p:txBody>
          <a:bodyPr wrap="square" rtlCol="0">
            <a:spAutoFit/>
          </a:bodyPr>
          <a:lstStyle/>
          <a:p>
            <a:r>
              <a:rPr lang="fr-FR" sz="3200" dirty="0">
                <a:solidFill>
                  <a:schemeClr val="accent1">
                    <a:lumMod val="75000"/>
                  </a:schemeClr>
                </a:solidFill>
                <a:latin typeface="Arial" panose="020B0604020202020204" pitchFamily="34" charset="0"/>
                <a:cs typeface="Arial" panose="020B0604020202020204" pitchFamily="34" charset="0"/>
              </a:rPr>
              <a:t>https://foundation.rotary2160.org/</a:t>
            </a:r>
            <a:r>
              <a:rPr lang="fr-FR" sz="3200" dirty="0" err="1">
                <a:solidFill>
                  <a:schemeClr val="accent1">
                    <a:lumMod val="75000"/>
                  </a:schemeClr>
                </a:solidFill>
                <a:latin typeface="Arial" panose="020B0604020202020204" pitchFamily="34" charset="0"/>
                <a:cs typeface="Arial" panose="020B0604020202020204" pitchFamily="34" charset="0"/>
              </a:rPr>
              <a:t>fr</a:t>
            </a:r>
            <a:r>
              <a:rPr lang="fr-FR" sz="3200" dirty="0">
                <a:solidFill>
                  <a:schemeClr val="accent1">
                    <a:lumMod val="75000"/>
                  </a:schemeClr>
                </a:solidFill>
                <a:latin typeface="Arial" panose="020B0604020202020204" pitchFamily="34" charset="0"/>
                <a:cs typeface="Arial" panose="020B0604020202020204" pitchFamily="34" charset="0"/>
              </a:rPr>
              <a:t>/</a:t>
            </a:r>
          </a:p>
        </p:txBody>
      </p:sp>
      <p:pic>
        <p:nvPicPr>
          <p:cNvPr id="8" name="Image 7">
            <a:extLst>
              <a:ext uri="{FF2B5EF4-FFF2-40B4-BE49-F238E27FC236}">
                <a16:creationId xmlns:a16="http://schemas.microsoft.com/office/drawing/2014/main" id="{548B53B0-696C-5D4C-EE3E-D00E6D0F83F8}"/>
              </a:ext>
            </a:extLst>
          </p:cNvPr>
          <p:cNvPicPr>
            <a:picLocks noChangeAspect="1"/>
          </p:cNvPicPr>
          <p:nvPr/>
        </p:nvPicPr>
        <p:blipFill>
          <a:blip r:embed="rId3"/>
          <a:stretch>
            <a:fillRect/>
          </a:stretch>
        </p:blipFill>
        <p:spPr>
          <a:xfrm>
            <a:off x="7782274" y="1125908"/>
            <a:ext cx="4118343" cy="5335484"/>
          </a:xfrm>
          <a:prstGeom prst="rect">
            <a:avLst/>
          </a:prstGeom>
        </p:spPr>
      </p:pic>
      <p:pic>
        <p:nvPicPr>
          <p:cNvPr id="9" name="Image 8">
            <a:extLst>
              <a:ext uri="{FF2B5EF4-FFF2-40B4-BE49-F238E27FC236}">
                <a16:creationId xmlns:a16="http://schemas.microsoft.com/office/drawing/2014/main" id="{95CBCAE4-AB5C-EA92-B6BB-F1E1627E4975}"/>
              </a:ext>
            </a:extLst>
          </p:cNvPr>
          <p:cNvPicPr>
            <a:picLocks noChangeAspect="1"/>
          </p:cNvPicPr>
          <p:nvPr/>
        </p:nvPicPr>
        <p:blipFill>
          <a:blip r:embed="rId4"/>
          <a:stretch>
            <a:fillRect/>
          </a:stretch>
        </p:blipFill>
        <p:spPr>
          <a:xfrm>
            <a:off x="3513843" y="1125908"/>
            <a:ext cx="4118403" cy="2618767"/>
          </a:xfrm>
          <a:prstGeom prst="rect">
            <a:avLst/>
          </a:prstGeom>
        </p:spPr>
      </p:pic>
    </p:spTree>
    <p:extLst>
      <p:ext uri="{BB962C8B-B14F-4D97-AF65-F5344CB8AC3E}">
        <p14:creationId xmlns:p14="http://schemas.microsoft.com/office/powerpoint/2010/main" val="37081949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1090418" y="249393"/>
            <a:ext cx="11699913" cy="2126223"/>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de la Fondation Rotary</a:t>
            </a:r>
          </a:p>
          <a:p>
            <a:pPr lvl="0" algn="just"/>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pic>
        <p:nvPicPr>
          <p:cNvPr id="7" name="Image 6">
            <a:extLst>
              <a:ext uri="{FF2B5EF4-FFF2-40B4-BE49-F238E27FC236}">
                <a16:creationId xmlns:a16="http://schemas.microsoft.com/office/drawing/2014/main" id="{8F769C30-4A59-A923-3BFB-5C1D826AD0F3}"/>
              </a:ext>
            </a:extLst>
          </p:cNvPr>
          <p:cNvPicPr>
            <a:picLocks noChangeAspect="1"/>
          </p:cNvPicPr>
          <p:nvPr/>
        </p:nvPicPr>
        <p:blipFill>
          <a:blip r:embed="rId2"/>
          <a:stretch>
            <a:fillRect/>
          </a:stretch>
        </p:blipFill>
        <p:spPr>
          <a:xfrm>
            <a:off x="307707" y="1619817"/>
            <a:ext cx="5563519" cy="4014684"/>
          </a:xfrm>
          <a:prstGeom prst="rect">
            <a:avLst/>
          </a:prstGeom>
        </p:spPr>
      </p:pic>
      <p:pic>
        <p:nvPicPr>
          <p:cNvPr id="8" name="Image 7">
            <a:extLst>
              <a:ext uri="{FF2B5EF4-FFF2-40B4-BE49-F238E27FC236}">
                <a16:creationId xmlns:a16="http://schemas.microsoft.com/office/drawing/2014/main" id="{40E5F98D-042A-8D13-7D0D-9F6A762CBEC5}"/>
              </a:ext>
            </a:extLst>
          </p:cNvPr>
          <p:cNvPicPr>
            <a:picLocks noChangeAspect="1"/>
          </p:cNvPicPr>
          <p:nvPr/>
        </p:nvPicPr>
        <p:blipFill>
          <a:blip r:embed="rId3"/>
          <a:stretch>
            <a:fillRect/>
          </a:stretch>
        </p:blipFill>
        <p:spPr>
          <a:xfrm>
            <a:off x="6350874" y="1629534"/>
            <a:ext cx="5329192" cy="4014685"/>
          </a:xfrm>
          <a:prstGeom prst="rect">
            <a:avLst/>
          </a:prstGeom>
        </p:spPr>
      </p:pic>
      <p:sp>
        <p:nvSpPr>
          <p:cNvPr id="9" name="Flèche vers le haut 8">
            <a:extLst>
              <a:ext uri="{FF2B5EF4-FFF2-40B4-BE49-F238E27FC236}">
                <a16:creationId xmlns:a16="http://schemas.microsoft.com/office/drawing/2014/main" id="{0E881C99-9D91-E9B5-9CDF-BB7C9DF57C6A}"/>
              </a:ext>
            </a:extLst>
          </p:cNvPr>
          <p:cNvSpPr/>
          <p:nvPr/>
        </p:nvSpPr>
        <p:spPr>
          <a:xfrm>
            <a:off x="2847150" y="4259775"/>
            <a:ext cx="484632" cy="978408"/>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5C42B88D-7BB6-5996-F8B6-B22BD7BCA9DC}"/>
              </a:ext>
            </a:extLst>
          </p:cNvPr>
          <p:cNvSpPr/>
          <p:nvPr/>
        </p:nvSpPr>
        <p:spPr>
          <a:xfrm>
            <a:off x="9066829" y="2455822"/>
            <a:ext cx="2823402" cy="333522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ZoneTexte 11">
            <a:extLst>
              <a:ext uri="{FF2B5EF4-FFF2-40B4-BE49-F238E27FC236}">
                <a16:creationId xmlns:a16="http://schemas.microsoft.com/office/drawing/2014/main" id="{4DC890C1-CFC4-4C62-0C52-4F7FE9A03BFB}"/>
              </a:ext>
            </a:extLst>
          </p:cNvPr>
          <p:cNvSpPr txBox="1"/>
          <p:nvPr/>
        </p:nvSpPr>
        <p:spPr>
          <a:xfrm>
            <a:off x="5037589" y="993193"/>
            <a:ext cx="2116822" cy="584775"/>
          </a:xfrm>
          <a:prstGeom prst="rect">
            <a:avLst/>
          </a:prstGeom>
          <a:noFill/>
        </p:spPr>
        <p:txBody>
          <a:bodyPr wrap="square" rtlCol="0">
            <a:spAutoFit/>
          </a:bodyPr>
          <a:lstStyle/>
          <a:p>
            <a:r>
              <a:rPr lang="fr-FR" sz="3200" dirty="0" err="1">
                <a:solidFill>
                  <a:schemeClr val="accent1">
                    <a:lumMod val="75000"/>
                  </a:schemeClr>
                </a:solidFill>
                <a:latin typeface="Arial" panose="020B0604020202020204" pitchFamily="34" charset="0"/>
                <a:cs typeface="Arial" panose="020B0604020202020204" pitchFamily="34" charset="0"/>
              </a:rPr>
              <a:t>My</a:t>
            </a:r>
            <a:r>
              <a:rPr lang="fr-FR" sz="3200" dirty="0">
                <a:solidFill>
                  <a:schemeClr val="accent1">
                    <a:lumMod val="75000"/>
                  </a:schemeClr>
                </a:solidFill>
                <a:latin typeface="Arial" panose="020B0604020202020204" pitchFamily="34" charset="0"/>
                <a:cs typeface="Arial" panose="020B0604020202020204" pitchFamily="34" charset="0"/>
              </a:rPr>
              <a:t> Rotary</a:t>
            </a:r>
          </a:p>
        </p:txBody>
      </p:sp>
      <p:sp>
        <p:nvSpPr>
          <p:cNvPr id="13" name="ZoneTexte 12">
            <a:extLst>
              <a:ext uri="{FF2B5EF4-FFF2-40B4-BE49-F238E27FC236}">
                <a16:creationId xmlns:a16="http://schemas.microsoft.com/office/drawing/2014/main" id="{39CDAE45-E339-38C5-7590-F1C28B436198}"/>
              </a:ext>
            </a:extLst>
          </p:cNvPr>
          <p:cNvSpPr txBox="1"/>
          <p:nvPr/>
        </p:nvSpPr>
        <p:spPr>
          <a:xfrm>
            <a:off x="965405" y="964554"/>
            <a:ext cx="3199142" cy="584775"/>
          </a:xfrm>
          <a:prstGeom prst="rect">
            <a:avLst/>
          </a:prstGeom>
          <a:noFill/>
        </p:spPr>
        <p:txBody>
          <a:bodyPr wrap="square" rtlCol="0">
            <a:spAutoFit/>
          </a:bodyPr>
          <a:lstStyle/>
          <a:p>
            <a:r>
              <a:rPr lang="fr-FR" sz="3200" dirty="0" err="1">
                <a:solidFill>
                  <a:schemeClr val="accent1">
                    <a:lumMod val="75000"/>
                  </a:schemeClr>
                </a:solidFill>
                <a:latin typeface="Arial" panose="020B0604020202020204" pitchFamily="34" charset="0"/>
                <a:cs typeface="Arial" panose="020B0604020202020204" pitchFamily="34" charset="0"/>
              </a:rPr>
              <a:t>www.rotary.org</a:t>
            </a:r>
            <a:endParaRPr lang="fr-FR" sz="3200" dirty="0">
              <a:solidFill>
                <a:schemeClr val="accent1">
                  <a:lumMod val="75000"/>
                </a:schemeClr>
              </a:solidFill>
              <a:latin typeface="Arial" panose="020B0604020202020204" pitchFamily="34" charset="0"/>
              <a:cs typeface="Arial" panose="020B0604020202020204" pitchFamily="34" charset="0"/>
            </a:endParaRPr>
          </a:p>
        </p:txBody>
      </p:sp>
      <p:sp>
        <p:nvSpPr>
          <p:cNvPr id="14" name="Flèche vers la droite 13">
            <a:extLst>
              <a:ext uri="{FF2B5EF4-FFF2-40B4-BE49-F238E27FC236}">
                <a16:creationId xmlns:a16="http://schemas.microsoft.com/office/drawing/2014/main" id="{C367E5BA-5BD0-51AB-05E9-EB4458854F61}"/>
              </a:ext>
            </a:extLst>
          </p:cNvPr>
          <p:cNvSpPr/>
          <p:nvPr/>
        </p:nvSpPr>
        <p:spPr>
          <a:xfrm>
            <a:off x="3915924" y="999798"/>
            <a:ext cx="978408" cy="58477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highlight>
                <a:srgbClr val="000000"/>
              </a:highlight>
            </a:endParaRPr>
          </a:p>
        </p:txBody>
      </p:sp>
      <p:sp>
        <p:nvSpPr>
          <p:cNvPr id="4" name="Flèche vers la droite 13">
            <a:extLst>
              <a:ext uri="{FF2B5EF4-FFF2-40B4-BE49-F238E27FC236}">
                <a16:creationId xmlns:a16="http://schemas.microsoft.com/office/drawing/2014/main" id="{6475621D-78AF-0E33-D2F6-8638D5EFC09D}"/>
              </a:ext>
            </a:extLst>
          </p:cNvPr>
          <p:cNvSpPr/>
          <p:nvPr/>
        </p:nvSpPr>
        <p:spPr>
          <a:xfrm>
            <a:off x="7297668" y="1020116"/>
            <a:ext cx="978408" cy="58477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highlight>
                <a:srgbClr val="000000"/>
              </a:highlight>
            </a:endParaRPr>
          </a:p>
        </p:txBody>
      </p:sp>
      <p:sp>
        <p:nvSpPr>
          <p:cNvPr id="5" name="ZoneTexte 4">
            <a:extLst>
              <a:ext uri="{FF2B5EF4-FFF2-40B4-BE49-F238E27FC236}">
                <a16:creationId xmlns:a16="http://schemas.microsoft.com/office/drawing/2014/main" id="{1E9E2043-5805-CACB-1E23-F612F998A27A}"/>
              </a:ext>
            </a:extLst>
          </p:cNvPr>
          <p:cNvSpPr txBox="1"/>
          <p:nvPr/>
        </p:nvSpPr>
        <p:spPr>
          <a:xfrm>
            <a:off x="8698246" y="964553"/>
            <a:ext cx="2348720" cy="584775"/>
          </a:xfrm>
          <a:prstGeom prst="rect">
            <a:avLst/>
          </a:prstGeom>
          <a:noFill/>
        </p:spPr>
        <p:txBody>
          <a:bodyPr wrap="none" rtlCol="0">
            <a:spAutoFit/>
          </a:bodyPr>
          <a:lstStyle/>
          <a:p>
            <a:r>
              <a:rPr lang="fr-FR" sz="3200" dirty="0">
                <a:solidFill>
                  <a:schemeClr val="accent1">
                    <a:lumMod val="75000"/>
                  </a:schemeClr>
                </a:solidFill>
                <a:latin typeface="Arial" panose="020B0604020202020204" pitchFamily="34" charset="0"/>
                <a:cs typeface="Arial" panose="020B0604020202020204" pitchFamily="34" charset="0"/>
              </a:rPr>
              <a:t>Ressources</a:t>
            </a:r>
            <a:endParaRPr lang="fr-BE" sz="32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686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3" grpId="0"/>
      <p:bldP spid="14" grpId="0" animBg="1"/>
      <p:bldP spid="4"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92087" y="355651"/>
            <a:ext cx="11699913" cy="6719788"/>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de la Fondation Rotary</a:t>
            </a:r>
          </a:p>
          <a:p>
            <a:pPr>
              <a:lnSpc>
                <a:spcPct val="100000"/>
              </a:lnSpc>
              <a:spcBef>
                <a:spcPts val="55"/>
              </a:spcBef>
            </a:pPr>
            <a:r>
              <a:rPr lang="fr-BE" sz="3200" b="1" dirty="0">
                <a:solidFill>
                  <a:schemeClr val="accent1">
                    <a:lumMod val="75000"/>
                  </a:schemeClr>
                </a:solidFill>
                <a:latin typeface="Arial" panose="020B0604020202020204" pitchFamily="34" charset="0"/>
                <a:cs typeface="Arial" panose="020B0604020202020204" pitchFamily="34" charset="0"/>
              </a:rPr>
              <a:t>Quelques règles essentielles</a:t>
            </a:r>
          </a:p>
          <a:p>
            <a:pPr>
              <a:lnSpc>
                <a:spcPct val="100000"/>
              </a:lnSpc>
              <a:spcBef>
                <a:spcPts val="55"/>
              </a:spcBef>
            </a:pPr>
            <a:endParaRPr lang="fr-BE" sz="2400" b="1" dirty="0">
              <a:solidFill>
                <a:schemeClr val="accent1">
                  <a:lumMod val="75000"/>
                </a:schemeClr>
              </a:solidFill>
              <a:latin typeface="Arial" panose="020B0604020202020204" pitchFamily="34" charset="0"/>
              <a:cs typeface="Arial" panose="020B0604020202020204" pitchFamily="34" charset="0"/>
            </a:endParaRPr>
          </a:p>
          <a:p>
            <a:pPr>
              <a:lnSpc>
                <a:spcPct val="100000"/>
              </a:lnSpc>
              <a:spcBef>
                <a:spcPts val="55"/>
              </a:spcBef>
            </a:pPr>
            <a:r>
              <a:rPr lang="fr-BE" sz="2400" dirty="0">
                <a:solidFill>
                  <a:schemeClr val="accent1">
                    <a:lumMod val="75000"/>
                  </a:schemeClr>
                </a:solidFill>
                <a:latin typeface="Arial" panose="020B0604020202020204" pitchFamily="34" charset="0"/>
                <a:cs typeface="Arial" panose="020B0604020202020204" pitchFamily="34" charset="0"/>
              </a:rPr>
              <a:t>Les </a:t>
            </a:r>
            <a:r>
              <a:rPr lang="fr-BE" sz="2400" b="1" u="sng" dirty="0">
                <a:solidFill>
                  <a:schemeClr val="accent1">
                    <a:lumMod val="75000"/>
                  </a:schemeClr>
                </a:solidFill>
                <a:latin typeface="Arial" panose="020B0604020202020204" pitchFamily="34" charset="0"/>
                <a:cs typeface="Arial" panose="020B0604020202020204" pitchFamily="34" charset="0"/>
              </a:rPr>
              <a:t>subventions en général</a:t>
            </a:r>
            <a:r>
              <a:rPr lang="fr-BE" sz="2400" b="1" dirty="0">
                <a:solidFill>
                  <a:schemeClr val="accent1">
                    <a:lumMod val="75000"/>
                  </a:schemeClr>
                </a:solidFill>
                <a:latin typeface="Arial" panose="020B0604020202020204" pitchFamily="34" charset="0"/>
                <a:cs typeface="Arial" panose="020B0604020202020204" pitchFamily="34" charset="0"/>
              </a:rPr>
              <a:t> </a:t>
            </a:r>
            <a:r>
              <a:rPr lang="fr-BE" sz="2400" dirty="0">
                <a:solidFill>
                  <a:schemeClr val="accent1">
                    <a:lumMod val="75000"/>
                  </a:schemeClr>
                </a:solidFill>
                <a:latin typeface="Arial" panose="020B0604020202020204" pitchFamily="34" charset="0"/>
                <a:cs typeface="Arial" panose="020B0604020202020204" pitchFamily="34" charset="0"/>
              </a:rPr>
              <a:t>ne peuvent financer :</a:t>
            </a:r>
          </a:p>
          <a:p>
            <a:pPr marL="1257300" lvl="2"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Un soutien continu ou excessif</a:t>
            </a:r>
          </a:p>
          <a:p>
            <a:pPr marL="1257300" lvl="2"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L’acquisition de terrains et de bâtiments</a:t>
            </a:r>
          </a:p>
          <a:p>
            <a:pPr marL="1257300" lvl="2"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Des programmes de recherche fondamentale</a:t>
            </a:r>
          </a:p>
          <a:p>
            <a:pPr marL="1257300" lvl="2"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Des activités de recherche de fonds</a:t>
            </a:r>
          </a:p>
          <a:p>
            <a:pPr marL="1257300" lvl="2"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Des dépenses administratives ou de fonctionnement d’une organisation</a:t>
            </a:r>
          </a:p>
          <a:p>
            <a:pPr marL="1257300" lvl="2"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Des activités déjà payées</a:t>
            </a:r>
          </a:p>
          <a:p>
            <a:pPr marL="1257300" lvl="2"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Des actions qui nécessitent qu’une personne travaille sans rémunération</a:t>
            </a:r>
          </a:p>
          <a:p>
            <a:pPr marL="1257300" lvl="2" indent="-342900">
              <a:buFont typeface="Arial" panose="020B0604020202020204" pitchFamily="34" charset="0"/>
              <a:buChar char="•"/>
            </a:pPr>
            <a:r>
              <a:rPr lang="fr-BE" sz="2400" dirty="0">
                <a:solidFill>
                  <a:schemeClr val="accent1">
                    <a:lumMod val="75000"/>
                  </a:schemeClr>
                </a:solidFill>
                <a:latin typeface="Arial" panose="020B0604020202020204" pitchFamily="34" charset="0"/>
                <a:cs typeface="Arial" panose="020B0604020202020204" pitchFamily="34" charset="0"/>
              </a:rPr>
              <a:t>Des actions qui nécessitent le travail d’une personne n’ayant pas l’âge légal de travailler dans le pays ou de moins de 16 ans si la loi ne le précise pas</a:t>
            </a:r>
          </a:p>
          <a:p>
            <a:pPr marL="342900" lvl="0" indent="-342900" algn="just">
              <a:buFont typeface="+mj-lt"/>
              <a:buAutoNum type="arabicPeriod"/>
            </a:pPr>
            <a:endParaRPr lang="fr-FR" sz="24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1315127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57200" y="485135"/>
            <a:ext cx="11277600" cy="6435095"/>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de District</a:t>
            </a:r>
            <a:endParaRPr lang="fr-BE" sz="3200" dirty="0">
              <a:solidFill>
                <a:schemeClr val="accent1">
                  <a:lumMod val="75000"/>
                </a:schemeClr>
              </a:solidFill>
              <a:latin typeface="Arial" panose="020B0604020202020204" pitchFamily="34" charset="0"/>
              <a:cs typeface="Arial" panose="020B0604020202020204" pitchFamily="34" charset="0"/>
            </a:endParaRPr>
          </a:p>
          <a:p>
            <a:pPr marL="609600" indent="-609600" eaLnBrk="1" hangingPunct="1">
              <a:spcBef>
                <a:spcPct val="0"/>
              </a:spcBef>
              <a:buFont typeface="Arial" panose="020B0604020202020204" pitchFamily="34" charset="0"/>
              <a:buChar char="•"/>
              <a:defRPr/>
            </a:pPr>
            <a:r>
              <a:rPr lang="nl-BE" sz="2800" dirty="0">
                <a:solidFill>
                  <a:schemeClr val="accent1">
                    <a:lumMod val="75000"/>
                  </a:schemeClr>
                </a:solidFill>
                <a:latin typeface="Arial" panose="020B0604020202020204" pitchFamily="34" charset="0"/>
                <a:cs typeface="Arial" panose="020B0604020202020204" pitchFamily="34" charset="0"/>
              </a:rPr>
              <a:t>Un projet par an et par club </a:t>
            </a:r>
          </a:p>
          <a:p>
            <a:pPr marL="609600" indent="-609600" eaLnBrk="1" hangingPunct="1">
              <a:spcBef>
                <a:spcPct val="0"/>
              </a:spcBef>
              <a:buFont typeface="Arial" panose="020B0604020202020204" pitchFamily="34" charset="0"/>
              <a:buChar char="•"/>
              <a:defRPr/>
            </a:pPr>
            <a:r>
              <a:rPr lang="nl-BE" sz="2800" dirty="0">
                <a:solidFill>
                  <a:schemeClr val="accent1">
                    <a:lumMod val="75000"/>
                  </a:schemeClr>
                </a:solidFill>
                <a:latin typeface="Arial" panose="020B0604020202020204" pitchFamily="34" charset="0"/>
                <a:cs typeface="Arial" panose="020B0604020202020204" pitchFamily="34" charset="0"/>
              </a:rPr>
              <a:t>Tous les clubs du D2160 soutenant le projet doivent être certifiés</a:t>
            </a:r>
          </a:p>
          <a:p>
            <a:pPr marL="609600" indent="-609600" eaLnBrk="1" hangingPunct="1">
              <a:spcBef>
                <a:spcPct val="0"/>
              </a:spcBef>
              <a:buFont typeface="Arial" panose="020B0604020202020204" pitchFamily="34" charset="0"/>
              <a:buChar char="•"/>
              <a:defRPr/>
            </a:pPr>
            <a:r>
              <a:rPr lang="nl-BE" sz="2800" dirty="0">
                <a:solidFill>
                  <a:schemeClr val="accent1">
                    <a:lumMod val="75000"/>
                  </a:schemeClr>
                </a:solidFill>
                <a:latin typeface="Arial" panose="020B0604020202020204" pitchFamily="34" charset="0"/>
                <a:cs typeface="Arial" panose="020B0604020202020204" pitchFamily="34" charset="0"/>
              </a:rPr>
              <a:t>Projet à impact local, surtout dans votre communauté, de minimum 3000 €</a:t>
            </a:r>
          </a:p>
          <a:p>
            <a:pPr marL="609600" indent="-609600" eaLnBrk="1" hangingPunct="1">
              <a:spcBef>
                <a:spcPct val="0"/>
              </a:spcBef>
              <a:buFont typeface="Arial" panose="020B0604020202020204" pitchFamily="34" charset="0"/>
              <a:buChar char="•"/>
              <a:defRPr/>
            </a:pPr>
            <a:r>
              <a:rPr lang="nl-BE" sz="2800" dirty="0">
                <a:solidFill>
                  <a:schemeClr val="accent1">
                    <a:lumMod val="75000"/>
                  </a:schemeClr>
                </a:solidFill>
                <a:latin typeface="Arial" panose="020B0604020202020204" pitchFamily="34" charset="0"/>
                <a:cs typeface="Arial" panose="020B0604020202020204" pitchFamily="34" charset="0"/>
              </a:rPr>
              <a:t>Dans un axe stratégique ou des domaines choisis par le District.</a:t>
            </a:r>
          </a:p>
          <a:p>
            <a:pPr marL="609600" indent="-609600" eaLnBrk="1" hangingPunct="1">
              <a:spcBef>
                <a:spcPct val="0"/>
              </a:spcBef>
              <a:buFont typeface="Arial" panose="020B0604020202020204" pitchFamily="34" charset="0"/>
              <a:buChar char="•"/>
              <a:defRPr/>
            </a:pPr>
            <a:r>
              <a:rPr lang="fr-BE" sz="2800" dirty="0">
                <a:solidFill>
                  <a:schemeClr val="accent1">
                    <a:lumMod val="75000"/>
                  </a:schemeClr>
                </a:solidFill>
                <a:latin typeface="Arial" panose="020B0604020202020204" pitchFamily="34" charset="0"/>
                <a:cs typeface="Arial" panose="020B0604020202020204" pitchFamily="34" charset="0"/>
              </a:rPr>
              <a:t>Participation active du club.</a:t>
            </a:r>
          </a:p>
          <a:p>
            <a:pPr marL="609600" indent="-609600" eaLnBrk="1" hangingPunct="1">
              <a:spcBef>
                <a:spcPct val="0"/>
              </a:spcBef>
              <a:buFont typeface="Arial" panose="020B0604020202020204" pitchFamily="34" charset="0"/>
              <a:buChar char="•"/>
              <a:defRPr/>
            </a:pPr>
            <a:r>
              <a:rPr lang="fr-BE" sz="2800" dirty="0">
                <a:solidFill>
                  <a:schemeClr val="accent1">
                    <a:lumMod val="75000"/>
                  </a:schemeClr>
                </a:solidFill>
                <a:latin typeface="Arial" panose="020B0604020202020204" pitchFamily="34" charset="0"/>
                <a:cs typeface="Arial" panose="020B0604020202020204" pitchFamily="34" charset="0"/>
              </a:rPr>
              <a:t>Possible aussi dans </a:t>
            </a:r>
            <a:r>
              <a:rPr lang="fr-BE" sz="2800" b="1" dirty="0">
                <a:solidFill>
                  <a:schemeClr val="accent1">
                    <a:lumMod val="75000"/>
                  </a:schemeClr>
                </a:solidFill>
                <a:latin typeface="Arial" panose="020B0604020202020204" pitchFamily="34" charset="0"/>
                <a:cs typeface="Arial" panose="020B0604020202020204" pitchFamily="34" charset="0"/>
              </a:rPr>
              <a:t>tous</a:t>
            </a:r>
            <a:r>
              <a:rPr lang="fr-BE" sz="2800" dirty="0">
                <a:solidFill>
                  <a:schemeClr val="accent1">
                    <a:lumMod val="75000"/>
                  </a:schemeClr>
                </a:solidFill>
                <a:latin typeface="Arial" panose="020B0604020202020204" pitchFamily="34" charset="0"/>
                <a:cs typeface="Arial" panose="020B0604020202020204" pitchFamily="34" charset="0"/>
              </a:rPr>
              <a:t> les pays du monde</a:t>
            </a:r>
          </a:p>
          <a:p>
            <a:pPr marL="609600" indent="-609600" eaLnBrk="1" hangingPunct="1">
              <a:spcBef>
                <a:spcPct val="0"/>
              </a:spcBef>
              <a:buFont typeface="Arial" panose="020B0604020202020204" pitchFamily="34" charset="0"/>
              <a:buChar char="•"/>
              <a:defRPr/>
            </a:pPr>
            <a:r>
              <a:rPr lang="fr-BE" sz="2800" dirty="0">
                <a:solidFill>
                  <a:schemeClr val="accent1">
                    <a:lumMod val="75000"/>
                  </a:schemeClr>
                </a:solidFill>
                <a:latin typeface="Arial" panose="020B0604020202020204" pitchFamily="34" charset="0"/>
                <a:cs typeface="Arial" panose="020B0604020202020204" pitchFamily="34" charset="0"/>
              </a:rPr>
              <a:t>Subvention de l’ordre de 30% de la contribution totale des clubs soutenant le projet</a:t>
            </a:r>
          </a:p>
          <a:p>
            <a:pPr marL="609600" indent="-609600" eaLnBrk="1" hangingPunct="1">
              <a:spcBef>
                <a:spcPct val="0"/>
              </a:spcBef>
              <a:buFont typeface="Arial" panose="020B0604020202020204" pitchFamily="34" charset="0"/>
              <a:buChar char="•"/>
              <a:defRPr/>
            </a:pPr>
            <a:r>
              <a:rPr lang="fr-BE" sz="2800" dirty="0">
                <a:solidFill>
                  <a:schemeClr val="accent1">
                    <a:lumMod val="75000"/>
                  </a:schemeClr>
                </a:solidFill>
                <a:latin typeface="Arial" panose="020B0604020202020204" pitchFamily="34" charset="0"/>
                <a:cs typeface="Arial" panose="020B0604020202020204" pitchFamily="34" charset="0"/>
              </a:rPr>
              <a:t>Coopération internationale facultative pour un projet à l’étranger</a:t>
            </a:r>
          </a:p>
          <a:p>
            <a:pPr marL="342900" lvl="0" indent="-342900" algn="just">
              <a:buFont typeface="+mj-lt"/>
              <a:buAutoNum type="arabicPeriod"/>
            </a:pPr>
            <a:endParaRPr lang="fr-FR" sz="24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solidFill>
                <a:schemeClr val="accent1">
                  <a:lumMod val="75000"/>
                </a:schemeClr>
              </a:solidFill>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3900513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147415" y="2613168"/>
            <a:ext cx="10258816" cy="1099515"/>
          </a:xfrm>
        </p:spPr>
        <p:txBody>
          <a:bodyPr>
            <a:noAutofit/>
          </a:bodyPr>
          <a:lstStyle/>
          <a:p>
            <a:pPr>
              <a:spcBef>
                <a:spcPts val="600"/>
              </a:spcBef>
              <a:spcAft>
                <a:spcPts val="1800"/>
              </a:spcAft>
              <a:defRPr/>
            </a:pPr>
            <a:r>
              <a:rPr lang="fr-FR" sz="4400" u="none" dirty="0">
                <a:latin typeface="Arial" panose="020B0604020202020204" pitchFamily="34" charset="0"/>
                <a:cs typeface="Arial" panose="020B0604020202020204" pitchFamily="34" charset="0"/>
              </a:rPr>
              <a:t>La Certification – pourquoi ? </a:t>
            </a:r>
          </a:p>
        </p:txBody>
      </p:sp>
    </p:spTree>
    <p:extLst>
      <p:ext uri="{BB962C8B-B14F-4D97-AF65-F5344CB8AC3E}">
        <p14:creationId xmlns:p14="http://schemas.microsoft.com/office/powerpoint/2010/main" val="25397528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57200" y="485135"/>
            <a:ext cx="11277600" cy="6432530"/>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de District</a:t>
            </a:r>
          </a:p>
          <a:p>
            <a:pPr>
              <a:lnSpc>
                <a:spcPct val="100000"/>
              </a:lnSpc>
              <a:spcBef>
                <a:spcPts val="55"/>
              </a:spcBef>
            </a:pPr>
            <a:r>
              <a:rPr lang="fr-FR" sz="3200" dirty="0">
                <a:solidFill>
                  <a:schemeClr val="accent1">
                    <a:lumMod val="75000"/>
                  </a:schemeClr>
                </a:solidFill>
                <a:latin typeface="Arial" panose="020B0604020202020204" pitchFamily="34" charset="0"/>
                <a:cs typeface="Arial" panose="020B0604020202020204" pitchFamily="34" charset="0"/>
              </a:rPr>
              <a:t>Les domaines retenus par le D2160</a:t>
            </a:r>
          </a:p>
          <a:p>
            <a:pPr marL="1371600" lvl="2" indent="-457200">
              <a:spcBef>
                <a:spcPts val="1100"/>
              </a:spcBef>
              <a:buFont typeface="Arial" panose="020B0604020202020204" pitchFamily="34" charset="0"/>
              <a:buChar char="•"/>
            </a:pPr>
            <a:r>
              <a:rPr lang="fr-FR" sz="2400" dirty="0">
                <a:solidFill>
                  <a:schemeClr val="accent1">
                    <a:lumMod val="75000"/>
                  </a:schemeClr>
                </a:solidFill>
                <a:latin typeface="Arial" panose="020B0604020202020204" pitchFamily="34" charset="0"/>
                <a:cs typeface="Arial" panose="020B0604020202020204" pitchFamily="34" charset="0"/>
              </a:rPr>
              <a:t>lutte contre la pauvreté</a:t>
            </a:r>
          </a:p>
          <a:p>
            <a:pPr marL="1371600" lvl="2" indent="-457200">
              <a:spcBef>
                <a:spcPts val="1100"/>
              </a:spcBef>
              <a:buFont typeface="Arial" panose="020B0604020202020204" pitchFamily="34" charset="0"/>
              <a:buChar char="•"/>
            </a:pPr>
            <a:r>
              <a:rPr lang="fr-FR" sz="2400" dirty="0">
                <a:solidFill>
                  <a:schemeClr val="accent1">
                    <a:lumMod val="75000"/>
                  </a:schemeClr>
                </a:solidFill>
                <a:latin typeface="Arial" panose="020B0604020202020204" pitchFamily="34" charset="0"/>
                <a:cs typeface="Arial" panose="020B0604020202020204" pitchFamily="34" charset="0"/>
              </a:rPr>
              <a:t>aide aux personnes handicapées</a:t>
            </a:r>
          </a:p>
          <a:p>
            <a:pPr marL="1371600" lvl="2" indent="-457200">
              <a:spcBef>
                <a:spcPts val="1100"/>
              </a:spcBef>
              <a:buFont typeface="Arial" panose="020B0604020202020204" pitchFamily="34" charset="0"/>
              <a:buChar char="•"/>
            </a:pPr>
            <a:r>
              <a:rPr lang="fr-FR" sz="2400" dirty="0">
                <a:solidFill>
                  <a:schemeClr val="accent1">
                    <a:lumMod val="75000"/>
                  </a:schemeClr>
                </a:solidFill>
                <a:latin typeface="Arial" panose="020B0604020202020204" pitchFamily="34" charset="0"/>
                <a:cs typeface="Arial" panose="020B0604020202020204" pitchFamily="34" charset="0"/>
              </a:rPr>
              <a:t>actions de développement durables dans les régions en voie de développement ou dans celles où règne encore la pauvreté</a:t>
            </a:r>
          </a:p>
          <a:p>
            <a:pPr marL="1371600" lvl="2" indent="-457200">
              <a:spcBef>
                <a:spcPts val="1100"/>
              </a:spcBef>
              <a:buFont typeface="Arial" panose="020B0604020202020204" pitchFamily="34" charset="0"/>
              <a:buChar char="•"/>
            </a:pPr>
            <a:r>
              <a:rPr lang="fr-FR" sz="2400" dirty="0">
                <a:solidFill>
                  <a:schemeClr val="accent1">
                    <a:lumMod val="75000"/>
                  </a:schemeClr>
                </a:solidFill>
                <a:latin typeface="Arial" panose="020B0604020202020204" pitchFamily="34" charset="0"/>
                <a:cs typeface="Arial" panose="020B0604020202020204" pitchFamily="34" charset="0"/>
              </a:rPr>
              <a:t>actions de prévention contre la drogue, plus généralement contre les addictions</a:t>
            </a:r>
          </a:p>
          <a:p>
            <a:pPr marL="1371600" lvl="2" indent="-457200">
              <a:spcBef>
                <a:spcPts val="1100"/>
              </a:spcBef>
              <a:buFont typeface="Arial" panose="020B0604020202020204" pitchFamily="34" charset="0"/>
              <a:buChar char="•"/>
            </a:pPr>
            <a:r>
              <a:rPr lang="fr-FR" sz="2400" dirty="0">
                <a:solidFill>
                  <a:schemeClr val="accent1">
                    <a:lumMod val="75000"/>
                  </a:schemeClr>
                </a:solidFill>
                <a:latin typeface="Arial" panose="020B0604020202020204" pitchFamily="34" charset="0"/>
                <a:cs typeface="Arial" panose="020B0604020202020204" pitchFamily="34" charset="0"/>
              </a:rPr>
              <a:t>aide aux personnes ayant des troubles du comportement</a:t>
            </a:r>
          </a:p>
          <a:p>
            <a:pPr marL="1371600" lvl="2" indent="-457200">
              <a:spcBef>
                <a:spcPts val="1100"/>
              </a:spcBef>
              <a:buFont typeface="Arial" panose="020B0604020202020204" pitchFamily="34" charset="0"/>
              <a:buChar char="•"/>
            </a:pPr>
            <a:r>
              <a:rPr lang="fr-FR" sz="2400" dirty="0">
                <a:solidFill>
                  <a:schemeClr val="accent1">
                    <a:lumMod val="75000"/>
                  </a:schemeClr>
                </a:solidFill>
                <a:latin typeface="Arial" panose="020B0604020202020204" pitchFamily="34" charset="0"/>
                <a:cs typeface="Arial" panose="020B0604020202020204" pitchFamily="34" charset="0"/>
              </a:rPr>
              <a:t>actions de sensibilisation à la protection de l’environnement</a:t>
            </a: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9280884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DA318-81C3-B2D4-1067-4412A01B5F7B}"/>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2B09119-FD47-255A-46F7-E223F1DFFCCC}"/>
              </a:ext>
            </a:extLst>
          </p:cNvPr>
          <p:cNvSpPr>
            <a:spLocks noGrp="1"/>
          </p:cNvSpPr>
          <p:nvPr>
            <p:ph type="ctrTitle"/>
          </p:nvPr>
        </p:nvSpPr>
        <p:spPr>
          <a:xfrm>
            <a:off x="252608" y="2170323"/>
            <a:ext cx="11686784" cy="4357171"/>
          </a:xfrm>
        </p:spPr>
        <p:txBody>
          <a:bodyPr>
            <a:noAutofit/>
          </a:bodyPr>
          <a:lstStyle/>
          <a:p>
            <a:pPr marL="457200" lvl="1"/>
            <a:br>
              <a:rPr lang="fr-FR" sz="2400" dirty="0">
                <a:latin typeface="Arial" panose="020B0604020202020204" pitchFamily="34" charset="0"/>
                <a:cs typeface="Arial" panose="020B0604020202020204" pitchFamily="34" charset="0"/>
              </a:rPr>
            </a:br>
            <a:r>
              <a:rPr lang="nl-BE" sz="4400" dirty="0">
                <a:solidFill>
                  <a:schemeClr val="accent1">
                    <a:lumMod val="75000"/>
                  </a:schemeClr>
                </a:solidFill>
                <a:latin typeface="Arial" panose="020B0604020202020204" pitchFamily="34" charset="0"/>
                <a:cs typeface="Arial" panose="020B0604020202020204" pitchFamily="34" charset="0"/>
              </a:rPr>
              <a:t>Les Subventions de District 2024 - 2025</a:t>
            </a:r>
            <a:br>
              <a:rPr lang="fr-BE" sz="2400" dirty="0">
                <a:solidFill>
                  <a:schemeClr val="accent1">
                    <a:lumMod val="75000"/>
                  </a:schemeClr>
                </a:solidFill>
                <a:latin typeface="Arial" panose="020B0604020202020204" pitchFamily="34" charset="0"/>
                <a:cs typeface="Arial" panose="020B0604020202020204" pitchFamily="34" charset="0"/>
              </a:rPr>
            </a:br>
            <a:br>
              <a:rPr lang="fr-BE" sz="2400" dirty="0">
                <a:solidFill>
                  <a:schemeClr val="accent1">
                    <a:lumMod val="75000"/>
                  </a:schemeClr>
                </a:solidFill>
                <a:latin typeface="Arial" panose="020B0604020202020204" pitchFamily="34" charset="0"/>
                <a:cs typeface="Arial" panose="020B0604020202020204" pitchFamily="34" charset="0"/>
              </a:rPr>
            </a:br>
            <a:r>
              <a:rPr lang="fr-BE" sz="2400" dirty="0">
                <a:solidFill>
                  <a:schemeClr val="accent1">
                    <a:lumMod val="75000"/>
                  </a:schemeClr>
                </a:solidFill>
                <a:latin typeface="Arial" panose="020B0604020202020204" pitchFamily="34" charset="0"/>
                <a:cs typeface="Arial" panose="020B0604020202020204" pitchFamily="34" charset="0"/>
              </a:rPr>
              <a:t>- 15 projets ont été soumis par les clubs impliquant au total 32 clubs du D2160</a:t>
            </a:r>
            <a:br>
              <a:rPr lang="fr-BE" sz="2400" dirty="0">
                <a:solidFill>
                  <a:schemeClr val="accent1">
                    <a:lumMod val="75000"/>
                  </a:schemeClr>
                </a:solidFill>
                <a:latin typeface="Arial" panose="020B0604020202020204" pitchFamily="34" charset="0"/>
                <a:cs typeface="Arial" panose="020B0604020202020204" pitchFamily="34" charset="0"/>
              </a:rPr>
            </a:br>
            <a:br>
              <a:rPr lang="fr-BE" sz="2400" dirty="0">
                <a:solidFill>
                  <a:schemeClr val="accent1">
                    <a:lumMod val="75000"/>
                  </a:schemeClr>
                </a:solidFill>
                <a:latin typeface="Arial" panose="020B0604020202020204" pitchFamily="34" charset="0"/>
                <a:cs typeface="Arial" panose="020B0604020202020204" pitchFamily="34" charset="0"/>
              </a:rPr>
            </a:br>
            <a:r>
              <a:rPr lang="fr-BE" sz="2400" dirty="0">
                <a:solidFill>
                  <a:schemeClr val="accent1">
                    <a:lumMod val="75000"/>
                  </a:schemeClr>
                </a:solidFill>
                <a:latin typeface="Arial" panose="020B0604020202020204" pitchFamily="34" charset="0"/>
                <a:cs typeface="Arial" panose="020B0604020202020204" pitchFamily="34" charset="0"/>
              </a:rPr>
              <a:t>- Demandes de subvention &gt; 71000 € !</a:t>
            </a:r>
            <a:br>
              <a:rPr lang="fr-BE" sz="2400" dirty="0">
                <a:solidFill>
                  <a:schemeClr val="accent1">
                    <a:lumMod val="75000"/>
                  </a:schemeClr>
                </a:solidFill>
                <a:latin typeface="Arial" panose="020B0604020202020204" pitchFamily="34" charset="0"/>
                <a:cs typeface="Arial" panose="020B0604020202020204" pitchFamily="34" charset="0"/>
              </a:rPr>
            </a:br>
            <a:br>
              <a:rPr lang="fr-BE" sz="2400" dirty="0">
                <a:solidFill>
                  <a:schemeClr val="accent1">
                    <a:lumMod val="75000"/>
                  </a:schemeClr>
                </a:solidFill>
                <a:latin typeface="Arial" panose="020B0604020202020204" pitchFamily="34" charset="0"/>
                <a:cs typeface="Arial" panose="020B0604020202020204" pitchFamily="34" charset="0"/>
              </a:rPr>
            </a:br>
            <a:r>
              <a:rPr lang="fr-BE" sz="2400" dirty="0">
                <a:solidFill>
                  <a:schemeClr val="accent1">
                    <a:lumMod val="75000"/>
                  </a:schemeClr>
                </a:solidFill>
                <a:latin typeface="Arial" panose="020B0604020202020204" pitchFamily="34" charset="0"/>
                <a:cs typeface="Arial" panose="020B0604020202020204" pitchFamily="34" charset="0"/>
              </a:rPr>
              <a:t>- Fonds disponibles : 46847,5 $ ou 44600 €</a:t>
            </a:r>
            <a:br>
              <a:rPr lang="fr-BE" sz="2400" dirty="0">
                <a:solidFill>
                  <a:schemeClr val="accent1">
                    <a:lumMod val="75000"/>
                  </a:schemeClr>
                </a:solidFill>
                <a:latin typeface="Arial" panose="020B0604020202020204" pitchFamily="34" charset="0"/>
                <a:cs typeface="Arial" panose="020B0604020202020204" pitchFamily="34" charset="0"/>
              </a:rPr>
            </a:br>
            <a:br>
              <a:rPr lang="fr-BE" sz="2400" dirty="0">
                <a:solidFill>
                  <a:schemeClr val="accent1">
                    <a:lumMod val="75000"/>
                  </a:schemeClr>
                </a:solidFill>
                <a:latin typeface="Arial" panose="020B0604020202020204" pitchFamily="34" charset="0"/>
                <a:cs typeface="Arial" panose="020B0604020202020204" pitchFamily="34" charset="0"/>
              </a:rPr>
            </a:br>
            <a:r>
              <a:rPr lang="fr-BE" sz="2400" dirty="0">
                <a:solidFill>
                  <a:schemeClr val="accent1">
                    <a:lumMod val="75000"/>
                  </a:schemeClr>
                </a:solidFill>
                <a:latin typeface="Arial" panose="020B0604020202020204" pitchFamily="34" charset="0"/>
                <a:cs typeface="Arial" panose="020B0604020202020204" pitchFamily="34" charset="0"/>
              </a:rPr>
              <a:t>- Dossier DG 2024-2025 </a:t>
            </a:r>
            <a:br>
              <a:rPr lang="fr-BE" sz="2400" dirty="0">
                <a:solidFill>
                  <a:schemeClr val="accent1">
                    <a:lumMod val="75000"/>
                  </a:schemeClr>
                </a:solidFill>
                <a:latin typeface="Arial" panose="020B0604020202020204" pitchFamily="34" charset="0"/>
                <a:cs typeface="Arial" panose="020B0604020202020204" pitchFamily="34" charset="0"/>
              </a:rPr>
            </a:br>
            <a:r>
              <a:rPr lang="fr-BE" sz="2400" dirty="0">
                <a:solidFill>
                  <a:schemeClr val="accent1">
                    <a:lumMod val="75000"/>
                  </a:schemeClr>
                </a:solidFill>
                <a:latin typeface="Arial" panose="020B0604020202020204" pitchFamily="34" charset="0"/>
                <a:cs typeface="Arial" panose="020B0604020202020204" pitchFamily="34" charset="0"/>
              </a:rPr>
              <a:t>	soumis à la Fondation Rotary le 01/12/2024 : 46840 $</a:t>
            </a:r>
            <a:br>
              <a:rPr lang="fr-BE" sz="2400" dirty="0">
                <a:solidFill>
                  <a:schemeClr val="accent1">
                    <a:lumMod val="75000"/>
                  </a:schemeClr>
                </a:solidFill>
                <a:latin typeface="Arial" panose="020B0604020202020204" pitchFamily="34" charset="0"/>
                <a:cs typeface="Arial" panose="020B0604020202020204" pitchFamily="34" charset="0"/>
              </a:rPr>
            </a:br>
            <a:r>
              <a:rPr lang="fr-BE" sz="2400" dirty="0">
                <a:solidFill>
                  <a:schemeClr val="accent1">
                    <a:lumMod val="75000"/>
                  </a:schemeClr>
                </a:solidFill>
                <a:latin typeface="Arial" panose="020B0604020202020204" pitchFamily="34" charset="0"/>
                <a:cs typeface="Arial" panose="020B0604020202020204" pitchFamily="34" charset="0"/>
              </a:rPr>
              <a:t>	approuvé le 18/12/2024</a:t>
            </a:r>
            <a:br>
              <a:rPr lang="fr-BE" sz="2400" dirty="0">
                <a:solidFill>
                  <a:schemeClr val="accent1">
                    <a:lumMod val="75000"/>
                  </a:schemeClr>
                </a:solidFill>
                <a:latin typeface="Arial" panose="020B0604020202020204" pitchFamily="34" charset="0"/>
                <a:cs typeface="Arial" panose="020B0604020202020204" pitchFamily="34" charset="0"/>
              </a:rPr>
            </a:br>
            <a:r>
              <a:rPr lang="fr-BE" sz="2400" dirty="0">
                <a:solidFill>
                  <a:schemeClr val="accent1">
                    <a:lumMod val="75000"/>
                  </a:schemeClr>
                </a:solidFill>
                <a:latin typeface="Arial" panose="020B0604020202020204" pitchFamily="34" charset="0"/>
                <a:cs typeface="Arial" panose="020B0604020202020204" pitchFamily="34" charset="0"/>
              </a:rPr>
              <a:t>	information envoyée aux clubs le 19/12/2024 </a:t>
            </a:r>
            <a:br>
              <a:rPr lang="fr-BE" sz="2400" dirty="0">
                <a:solidFill>
                  <a:schemeClr val="accent1">
                    <a:lumMod val="75000"/>
                  </a:schemeClr>
                </a:solidFill>
                <a:latin typeface="Arial" panose="020B0604020202020204" pitchFamily="34" charset="0"/>
                <a:cs typeface="Arial" panose="020B0604020202020204" pitchFamily="34" charset="0"/>
              </a:rPr>
            </a:br>
            <a:br>
              <a:rPr lang="fr-BE" sz="2400" dirty="0">
                <a:solidFill>
                  <a:schemeClr val="tx1"/>
                </a:solidFill>
                <a:latin typeface="Arial" panose="020B0604020202020204" pitchFamily="34" charset="0"/>
                <a:cs typeface="Arial" panose="020B0604020202020204" pitchFamily="34" charset="0"/>
              </a:rPr>
            </a:br>
            <a:r>
              <a:rPr lang="fr-FR" sz="2400" dirty="0">
                <a:latin typeface="Arial" panose="020B0604020202020204" pitchFamily="34" charset="0"/>
                <a:cs typeface="Arial" panose="020B0604020202020204" pitchFamily="34" charset="0"/>
              </a:rPr>
              <a:t> </a:t>
            </a:r>
            <a:br>
              <a:rPr lang="de-DE" sz="2400" dirty="0">
                <a:solidFill>
                  <a:srgbClr val="0070C0"/>
                </a:solidFill>
                <a:latin typeface="Arial" panose="020B0604020202020204" pitchFamily="34" charset="0"/>
                <a:cs typeface="Arial" panose="020B0604020202020204" pitchFamily="34" charset="0"/>
              </a:rPr>
            </a:br>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3890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BC7CE-0A01-D42A-7DB0-F22B32AEF22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3D20C88-C7D9-8E60-515B-DC6B4965F42A}"/>
              </a:ext>
            </a:extLst>
          </p:cNvPr>
          <p:cNvSpPr>
            <a:spLocks noGrp="1"/>
          </p:cNvSpPr>
          <p:nvPr>
            <p:ph type="ctrTitle"/>
          </p:nvPr>
        </p:nvSpPr>
        <p:spPr>
          <a:xfrm>
            <a:off x="505216" y="-1798014"/>
            <a:ext cx="11686784" cy="4357171"/>
          </a:xfrm>
        </p:spPr>
        <p:txBody>
          <a:bodyPr>
            <a:noAutofit/>
          </a:bodyPr>
          <a:lstStyle/>
          <a:p>
            <a:pPr marL="0" algn="l" rtl="0" eaLnBrk="1" fontAlgn="b" latinLnBrk="0" hangingPunct="1">
              <a:spcBef>
                <a:spcPts val="0"/>
              </a:spcBef>
              <a:spcAft>
                <a:spcPts val="0"/>
              </a:spcAft>
            </a:pPr>
            <a:br>
              <a:rPr lang="fr-FR" sz="2400" dirty="0">
                <a:latin typeface="Arial" panose="020B0604020202020204" pitchFamily="34" charset="0"/>
                <a:cs typeface="Arial" panose="020B0604020202020204" pitchFamily="34" charset="0"/>
              </a:rPr>
            </a:br>
            <a:r>
              <a:rPr lang="nl-BE" sz="4400" u="none" dirty="0">
                <a:latin typeface="Arial" panose="020B0604020202020204" pitchFamily="34" charset="0"/>
                <a:cs typeface="Arial" panose="020B0604020202020204" pitchFamily="34" charset="0"/>
              </a:rPr>
              <a:t>Les Subventions de District 2024 - 2025</a:t>
            </a:r>
            <a:br>
              <a:rPr lang="fr-BE" sz="2400" dirty="0">
                <a:solidFill>
                  <a:schemeClr val="tx1"/>
                </a:solidFill>
                <a:latin typeface="Arial" panose="020B0604020202020204" pitchFamily="34" charset="0"/>
                <a:cs typeface="Arial" panose="020B0604020202020204" pitchFamily="34" charset="0"/>
              </a:rPr>
            </a:br>
            <a:br>
              <a:rPr lang="fr-BE" sz="2400" dirty="0">
                <a:solidFill>
                  <a:schemeClr val="tx1"/>
                </a:solidFill>
                <a:latin typeface="Arial" panose="020B0604020202020204" pitchFamily="34" charset="0"/>
                <a:cs typeface="Arial" panose="020B0604020202020204" pitchFamily="34" charset="0"/>
              </a:rPr>
            </a:br>
            <a:br>
              <a:rPr lang="fr-BE" sz="2400" dirty="0">
                <a:solidFill>
                  <a:schemeClr val="tx1"/>
                </a:solidFill>
                <a:latin typeface="Arial" panose="020B0604020202020204" pitchFamily="34" charset="0"/>
                <a:cs typeface="Arial" panose="020B0604020202020204" pitchFamily="34" charset="0"/>
              </a:rPr>
            </a:br>
            <a:br>
              <a:rPr lang="fr-BE" sz="2400" dirty="0">
                <a:solidFill>
                  <a:schemeClr val="tx1"/>
                </a:solidFill>
                <a:latin typeface="Arial" panose="020B0604020202020204" pitchFamily="34" charset="0"/>
                <a:cs typeface="Arial" panose="020B0604020202020204" pitchFamily="34" charset="0"/>
              </a:rPr>
            </a:br>
            <a:r>
              <a:rPr lang="fr-BE" sz="1800" b="1" i="0" u="none" strike="noStrike" kern="1200" dirty="0">
                <a:solidFill>
                  <a:srgbClr val="FFFFFF"/>
                </a:solidFill>
                <a:effectLst/>
                <a:latin typeface="Calibri" panose="020F0502020204030204" pitchFamily="34" charset="0"/>
              </a:rPr>
              <a:t> </a:t>
            </a:r>
            <a:br>
              <a:rPr lang="fr-BE" sz="1800" b="0" i="0" u="none" strike="noStrike" dirty="0">
                <a:effectLst/>
                <a:latin typeface="Arial" panose="020B0604020202020204" pitchFamily="34" charset="0"/>
              </a:rPr>
            </a:br>
            <a:endParaRPr lang="fr-FR" sz="2400" dirty="0">
              <a:latin typeface="Arial" panose="020B0604020202020204" pitchFamily="34" charset="0"/>
              <a:cs typeface="Arial" panose="020B0604020202020204" pitchFamily="34" charset="0"/>
            </a:endParaRPr>
          </a:p>
        </p:txBody>
      </p:sp>
      <p:graphicFrame>
        <p:nvGraphicFramePr>
          <p:cNvPr id="3" name="Tableau 2">
            <a:extLst>
              <a:ext uri="{FF2B5EF4-FFF2-40B4-BE49-F238E27FC236}">
                <a16:creationId xmlns:a16="http://schemas.microsoft.com/office/drawing/2014/main" id="{9A47DB30-46B0-F449-7B42-B8A53A6EC7C1}"/>
              </a:ext>
            </a:extLst>
          </p:cNvPr>
          <p:cNvGraphicFramePr>
            <a:graphicFrameLocks noGrp="1"/>
          </p:cNvGraphicFramePr>
          <p:nvPr>
            <p:extLst>
              <p:ext uri="{D42A27DB-BD31-4B8C-83A1-F6EECF244321}">
                <p14:modId xmlns:p14="http://schemas.microsoft.com/office/powerpoint/2010/main" val="4037468365"/>
              </p:ext>
            </p:extLst>
          </p:nvPr>
        </p:nvGraphicFramePr>
        <p:xfrm>
          <a:off x="2016087" y="958466"/>
          <a:ext cx="8405870" cy="5122848"/>
        </p:xfrm>
        <a:graphic>
          <a:graphicData uri="http://schemas.openxmlformats.org/drawingml/2006/table">
            <a:tbl>
              <a:tblPr firstRow="1" bandRow="1">
                <a:tableStyleId>{5C22544A-7EE6-4342-B048-85BDC9FD1C3A}</a:tableStyleId>
              </a:tblPr>
              <a:tblGrid>
                <a:gridCol w="428011">
                  <a:extLst>
                    <a:ext uri="{9D8B030D-6E8A-4147-A177-3AD203B41FA5}">
                      <a16:colId xmlns:a16="http://schemas.microsoft.com/office/drawing/2014/main" val="1977266924"/>
                    </a:ext>
                  </a:extLst>
                </a:gridCol>
                <a:gridCol w="2485900">
                  <a:extLst>
                    <a:ext uri="{9D8B030D-6E8A-4147-A177-3AD203B41FA5}">
                      <a16:colId xmlns:a16="http://schemas.microsoft.com/office/drawing/2014/main" val="3523977270"/>
                    </a:ext>
                  </a:extLst>
                </a:gridCol>
                <a:gridCol w="3379985">
                  <a:extLst>
                    <a:ext uri="{9D8B030D-6E8A-4147-A177-3AD203B41FA5}">
                      <a16:colId xmlns:a16="http://schemas.microsoft.com/office/drawing/2014/main" val="4066948918"/>
                    </a:ext>
                  </a:extLst>
                </a:gridCol>
                <a:gridCol w="2111974">
                  <a:extLst>
                    <a:ext uri="{9D8B030D-6E8A-4147-A177-3AD203B41FA5}">
                      <a16:colId xmlns:a16="http://schemas.microsoft.com/office/drawing/2014/main" val="3326738562"/>
                    </a:ext>
                  </a:extLst>
                </a:gridCol>
              </a:tblGrid>
              <a:tr h="468842">
                <a:tc>
                  <a:txBody>
                    <a:bodyPr/>
                    <a:lstStyle/>
                    <a:p>
                      <a:pPr algn="l" fontAlgn="b"/>
                      <a:r>
                        <a:rPr lang="fr-BE" sz="1100" u="none" strike="noStrike">
                          <a:effectLst/>
                        </a:rPr>
                        <a:t> </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ctr" fontAlgn="ctr"/>
                      <a:r>
                        <a:rPr lang="fr-BE" sz="1100" u="none" strike="noStrike">
                          <a:effectLst/>
                        </a:rPr>
                        <a:t>Club Parrain </a:t>
                      </a:r>
                      <a:endParaRPr lang="fr-BE" sz="1100" b="0" i="0" u="none" strike="noStrike">
                        <a:solidFill>
                          <a:srgbClr val="000000"/>
                        </a:solidFill>
                        <a:effectLst/>
                        <a:latin typeface="Aptos Narrow" panose="020B0004020202020204" pitchFamily="34" charset="0"/>
                      </a:endParaRPr>
                    </a:p>
                  </a:txBody>
                  <a:tcPr marL="8157" marR="8157" marT="8157" marB="0" anchor="ctr"/>
                </a:tc>
                <a:tc>
                  <a:txBody>
                    <a:bodyPr/>
                    <a:lstStyle/>
                    <a:p>
                      <a:pPr algn="ctr" fontAlgn="ctr"/>
                      <a:r>
                        <a:rPr lang="fr-BE" sz="1100" u="none" strike="noStrike">
                          <a:effectLst/>
                        </a:rPr>
                        <a:t> </a:t>
                      </a:r>
                      <a:endParaRPr lang="fr-BE" sz="1100" b="0" i="0" u="none" strike="noStrike">
                        <a:solidFill>
                          <a:srgbClr val="000000"/>
                        </a:solidFill>
                        <a:effectLst/>
                        <a:latin typeface="Aptos Narrow" panose="020B0004020202020204" pitchFamily="34" charset="0"/>
                      </a:endParaRPr>
                    </a:p>
                  </a:txBody>
                  <a:tcPr marL="8157" marR="8157" marT="8157" marB="0" anchor="ctr"/>
                </a:tc>
                <a:tc>
                  <a:txBody>
                    <a:bodyPr/>
                    <a:lstStyle/>
                    <a:p>
                      <a:pPr algn="ctr" fontAlgn="ctr"/>
                      <a:r>
                        <a:rPr lang="fr-BE" sz="1100" u="none" strike="noStrike" dirty="0">
                          <a:effectLst/>
                        </a:rPr>
                        <a:t>Subvention finale (€)</a:t>
                      </a:r>
                      <a:endParaRPr lang="fr-BE" sz="1100" b="1" i="0" u="none" strike="noStrike" dirty="0">
                        <a:solidFill>
                          <a:srgbClr val="000000"/>
                        </a:solidFill>
                        <a:effectLst/>
                        <a:latin typeface="Aptos Narrow" panose="020B0004020202020204" pitchFamily="34" charset="0"/>
                      </a:endParaRPr>
                    </a:p>
                  </a:txBody>
                  <a:tcPr marL="8157" marR="8157" marT="8157" marB="0" anchor="ctr"/>
                </a:tc>
                <a:extLst>
                  <a:ext uri="{0D108BD9-81ED-4DB2-BD59-A6C34878D82A}">
                    <a16:rowId xmlns:a16="http://schemas.microsoft.com/office/drawing/2014/main" val="1056332675"/>
                  </a:ext>
                </a:extLst>
              </a:tr>
              <a:tr h="281026">
                <a:tc>
                  <a:txBody>
                    <a:bodyPr/>
                    <a:lstStyle/>
                    <a:p>
                      <a:pPr algn="r" fontAlgn="b"/>
                      <a:r>
                        <a:rPr lang="fr-BE" sz="1100" u="none" strike="noStrike">
                          <a:effectLst/>
                        </a:rPr>
                        <a:t>1</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dirty="0">
                          <a:effectLst/>
                        </a:rPr>
                        <a:t>RC Liège </a:t>
                      </a:r>
                      <a:endParaRPr lang="fr-BE" sz="1100" b="0" i="0" u="none" strike="noStrike" dirty="0">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Les petits pas de la grenouille (aménagement locaux)</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5730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1915436485"/>
                  </a:ext>
                </a:extLst>
              </a:tr>
              <a:tr h="319334">
                <a:tc>
                  <a:txBody>
                    <a:bodyPr/>
                    <a:lstStyle/>
                    <a:p>
                      <a:pPr algn="r" fontAlgn="b"/>
                      <a:r>
                        <a:rPr lang="fr-BE" sz="1100" u="none" strike="noStrike">
                          <a:effectLst/>
                        </a:rPr>
                        <a:t>2</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Liège - Chaudfontaine</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Cap2Sports (vélos)</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4380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2358455878"/>
                  </a:ext>
                </a:extLst>
              </a:tr>
              <a:tr h="279769">
                <a:tc>
                  <a:txBody>
                    <a:bodyPr/>
                    <a:lstStyle/>
                    <a:p>
                      <a:pPr algn="r" fontAlgn="b"/>
                      <a:r>
                        <a:rPr lang="fr-BE" sz="1100" u="none" strike="noStrike">
                          <a:effectLst/>
                        </a:rPr>
                        <a:t>3</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Fléron </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Cameroun (matériel informatique)</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1250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3816480919"/>
                  </a:ext>
                </a:extLst>
              </a:tr>
              <a:tr h="279769">
                <a:tc>
                  <a:txBody>
                    <a:bodyPr/>
                    <a:lstStyle/>
                    <a:p>
                      <a:pPr algn="r" fontAlgn="b"/>
                      <a:r>
                        <a:rPr lang="fr-BE" sz="1100" u="none" strike="noStrike">
                          <a:effectLst/>
                        </a:rPr>
                        <a:t>4</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dirty="0">
                          <a:effectLst/>
                        </a:rPr>
                        <a:t>RC Hannut - Waremme</a:t>
                      </a:r>
                      <a:endParaRPr lang="fr-BE" sz="1100" b="0" i="0" u="none" strike="noStrike" dirty="0">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dirty="0">
                          <a:effectLst/>
                        </a:rPr>
                        <a:t>Au clair Matin (structure </a:t>
                      </a:r>
                      <a:r>
                        <a:rPr lang="fr-BE" sz="1100" u="none" strike="noStrike" dirty="0" err="1">
                          <a:effectLst/>
                        </a:rPr>
                        <a:t>mutisport</a:t>
                      </a:r>
                      <a:r>
                        <a:rPr lang="fr-BE" sz="1100" u="none" strike="noStrike" dirty="0">
                          <a:effectLst/>
                        </a:rPr>
                        <a:t>)</a:t>
                      </a:r>
                      <a:endParaRPr lang="fr-BE" sz="1100" b="0" i="0" u="none" strike="noStrike" dirty="0">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2080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4148725543"/>
                  </a:ext>
                </a:extLst>
              </a:tr>
              <a:tr h="279769">
                <a:tc>
                  <a:txBody>
                    <a:bodyPr/>
                    <a:lstStyle/>
                    <a:p>
                      <a:pPr algn="r" fontAlgn="b"/>
                      <a:r>
                        <a:rPr lang="fr-BE" sz="1100" u="none" strike="noStrike">
                          <a:effectLst/>
                        </a:rPr>
                        <a:t>5</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Diekirch - Ettelbruck</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Madagascar (panneaux solaires)</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1660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3840246584"/>
                  </a:ext>
                </a:extLst>
              </a:tr>
              <a:tr h="279769">
                <a:tc>
                  <a:txBody>
                    <a:bodyPr/>
                    <a:lstStyle/>
                    <a:p>
                      <a:pPr algn="r" fontAlgn="b"/>
                      <a:r>
                        <a:rPr lang="fr-BE" sz="1100" u="none" strike="noStrike">
                          <a:effectLst/>
                        </a:rPr>
                        <a:t>6</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Bascharage - Kordall </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Minibus pour transport handicapés</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2600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2404481690"/>
                  </a:ext>
                </a:extLst>
              </a:tr>
              <a:tr h="279769">
                <a:tc>
                  <a:txBody>
                    <a:bodyPr/>
                    <a:lstStyle/>
                    <a:p>
                      <a:pPr algn="r" fontAlgn="b"/>
                      <a:r>
                        <a:rPr lang="fr-BE" sz="1100" u="none" strike="noStrike">
                          <a:effectLst/>
                        </a:rPr>
                        <a:t>7</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Junglinster - Syrdall</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Afrique du Sud (installation photovoltaïque)</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4160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2071321800"/>
                  </a:ext>
                </a:extLst>
              </a:tr>
              <a:tr h="286596">
                <a:tc>
                  <a:txBody>
                    <a:bodyPr/>
                    <a:lstStyle/>
                    <a:p>
                      <a:pPr algn="r" fontAlgn="b"/>
                      <a:r>
                        <a:rPr lang="fr-BE" sz="1100" u="none" strike="noStrike" dirty="0">
                          <a:effectLst/>
                        </a:rPr>
                        <a:t>8</a:t>
                      </a:r>
                      <a:endParaRPr lang="fr-BE" sz="1100" b="0" i="0" u="none" strike="noStrike" dirty="0">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Durbuy</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dirty="0">
                          <a:effectLst/>
                        </a:rPr>
                        <a:t>Jules </a:t>
                      </a:r>
                      <a:r>
                        <a:rPr lang="fr-BE" sz="1100" u="none" strike="noStrike" dirty="0" err="1">
                          <a:effectLst/>
                        </a:rPr>
                        <a:t>coeur</a:t>
                      </a:r>
                      <a:r>
                        <a:rPr lang="fr-BE" sz="1100" u="none" strike="noStrike" dirty="0">
                          <a:effectLst/>
                        </a:rPr>
                        <a:t> de lion (aménagement d'un local)</a:t>
                      </a:r>
                      <a:endParaRPr lang="fr-BE" sz="1100" b="0" i="0" u="none" strike="noStrike" dirty="0">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2600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1418125017"/>
                  </a:ext>
                </a:extLst>
              </a:tr>
              <a:tr h="319425">
                <a:tc>
                  <a:txBody>
                    <a:bodyPr/>
                    <a:lstStyle/>
                    <a:p>
                      <a:pPr algn="r" fontAlgn="b"/>
                      <a:r>
                        <a:rPr lang="fr-BE" sz="1100" u="none" strike="noStrike" dirty="0">
                          <a:effectLst/>
                        </a:rPr>
                        <a:t>9</a:t>
                      </a:r>
                      <a:endParaRPr lang="fr-BE" sz="1100" b="0" i="0" u="none" strike="noStrike" dirty="0">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Thy Les château - les lacs</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ASBL Emeraude (module activités plein air)</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4270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2993406029"/>
                  </a:ext>
                </a:extLst>
              </a:tr>
              <a:tr h="279769">
                <a:tc>
                  <a:txBody>
                    <a:bodyPr/>
                    <a:lstStyle/>
                    <a:p>
                      <a:pPr algn="r" fontAlgn="b"/>
                      <a:r>
                        <a:rPr lang="fr-BE" sz="1100" u="none" strike="noStrike">
                          <a:effectLst/>
                        </a:rPr>
                        <a:t>10</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Huy</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dirty="0">
                          <a:effectLst/>
                        </a:rPr>
                        <a:t>Au fil de l'eau (aménagement de locaux)</a:t>
                      </a:r>
                      <a:endParaRPr lang="fr-BE" sz="1100" b="0" i="0" u="none" strike="noStrike" dirty="0">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1360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3376390114"/>
                  </a:ext>
                </a:extLst>
              </a:tr>
              <a:tr h="279769">
                <a:tc>
                  <a:txBody>
                    <a:bodyPr/>
                    <a:lstStyle/>
                    <a:p>
                      <a:pPr algn="r" fontAlgn="b"/>
                      <a:r>
                        <a:rPr lang="fr-BE" sz="1100" u="none" strike="noStrike">
                          <a:effectLst/>
                        </a:rPr>
                        <a:t>11</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Verviers </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CADRE (cuisine équipée)</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3750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3173905425"/>
                  </a:ext>
                </a:extLst>
              </a:tr>
              <a:tr h="279769">
                <a:tc>
                  <a:txBody>
                    <a:bodyPr/>
                    <a:lstStyle/>
                    <a:p>
                      <a:pPr algn="r" fontAlgn="b"/>
                      <a:r>
                        <a:rPr lang="fr-BE" sz="1100" u="none" strike="noStrike">
                          <a:effectLst/>
                        </a:rPr>
                        <a:t>12</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Ciney </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dirty="0">
                          <a:effectLst/>
                        </a:rPr>
                        <a:t>Jeunes Ingénieux (matériel informatique)</a:t>
                      </a:r>
                      <a:endParaRPr lang="fr-BE" sz="1100" b="0" i="0" u="none" strike="noStrike" dirty="0">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830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3158326328"/>
                  </a:ext>
                </a:extLst>
              </a:tr>
              <a:tr h="318609">
                <a:tc>
                  <a:txBody>
                    <a:bodyPr/>
                    <a:lstStyle/>
                    <a:p>
                      <a:pPr algn="r" fontAlgn="b"/>
                      <a:r>
                        <a:rPr lang="fr-BE" sz="1100" u="none" strike="noStrike">
                          <a:effectLst/>
                        </a:rPr>
                        <a:t>13</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Herve</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dirty="0">
                          <a:effectLst/>
                        </a:rPr>
                        <a:t>Domaine des </a:t>
                      </a:r>
                      <a:r>
                        <a:rPr lang="fr-BE" sz="1100" u="none" strike="noStrike" dirty="0" err="1">
                          <a:effectLst/>
                        </a:rPr>
                        <a:t>Fawes</a:t>
                      </a:r>
                      <a:r>
                        <a:rPr lang="fr-BE" sz="1100" u="none" strike="noStrike" dirty="0">
                          <a:effectLst/>
                        </a:rPr>
                        <a:t> (renouvellement du préau)</a:t>
                      </a:r>
                      <a:endParaRPr lang="fr-BE" sz="1100" b="0" i="0" u="none" strike="noStrike" dirty="0">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3650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3916535410"/>
                  </a:ext>
                </a:extLst>
              </a:tr>
              <a:tr h="279769">
                <a:tc>
                  <a:txBody>
                    <a:bodyPr/>
                    <a:lstStyle/>
                    <a:p>
                      <a:pPr algn="r" fontAlgn="b"/>
                      <a:r>
                        <a:rPr lang="fr-BE" sz="1100" u="none" strike="noStrike">
                          <a:effectLst/>
                        </a:rPr>
                        <a:t>14</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Huy Rondia</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Ecole Sainte Claire (châlet en bois)</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3960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1374514587"/>
                  </a:ext>
                </a:extLst>
              </a:tr>
              <a:tr h="331326">
                <a:tc>
                  <a:txBody>
                    <a:bodyPr/>
                    <a:lstStyle/>
                    <a:p>
                      <a:pPr algn="r" fontAlgn="b"/>
                      <a:r>
                        <a:rPr lang="fr-BE" sz="1100" u="none" strike="noStrike">
                          <a:effectLst/>
                        </a:rPr>
                        <a:t>15</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RC Attert, Sûre et Semois</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La canopée (centre conservation alimentaire)</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2300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2144793764"/>
                  </a:ext>
                </a:extLst>
              </a:tr>
              <a:tr h="279769">
                <a:tc>
                  <a:txBody>
                    <a:bodyPr/>
                    <a:lstStyle/>
                    <a:p>
                      <a:pPr algn="l" fontAlgn="b"/>
                      <a:r>
                        <a:rPr lang="fr-BE" sz="1100" u="none" strike="noStrike" dirty="0">
                          <a:effectLst/>
                        </a:rPr>
                        <a:t> </a:t>
                      </a:r>
                      <a:endParaRPr lang="fr-BE" sz="1100" b="0" i="0" u="none" strike="noStrike" dirty="0">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a:effectLst/>
                        </a:rPr>
                        <a:t>Total</a:t>
                      </a:r>
                      <a:endParaRPr lang="fr-BE" sz="1100" b="0" i="0" u="none" strike="noStrike">
                        <a:solidFill>
                          <a:srgbClr val="000000"/>
                        </a:solidFill>
                        <a:effectLst/>
                        <a:latin typeface="Aptos Narrow" panose="020B0004020202020204" pitchFamily="34" charset="0"/>
                      </a:endParaRPr>
                    </a:p>
                  </a:txBody>
                  <a:tcPr marL="8157" marR="8157" marT="8157" marB="0" anchor="b"/>
                </a:tc>
                <a:tc>
                  <a:txBody>
                    <a:bodyPr/>
                    <a:lstStyle/>
                    <a:p>
                      <a:pPr algn="l" fontAlgn="b"/>
                      <a:r>
                        <a:rPr lang="fr-BE" sz="1100" u="none" strike="noStrike" dirty="0">
                          <a:effectLst/>
                        </a:rPr>
                        <a:t> </a:t>
                      </a:r>
                      <a:endParaRPr lang="fr-BE" sz="1100" b="0" i="0" u="none" strike="noStrike" dirty="0">
                        <a:solidFill>
                          <a:srgbClr val="000000"/>
                        </a:solidFill>
                        <a:effectLst/>
                        <a:latin typeface="Aptos Narrow" panose="020B0004020202020204" pitchFamily="34" charset="0"/>
                      </a:endParaRPr>
                    </a:p>
                  </a:txBody>
                  <a:tcPr marL="8157" marR="8157" marT="8157" marB="0" anchor="b"/>
                </a:tc>
                <a:tc>
                  <a:txBody>
                    <a:bodyPr/>
                    <a:lstStyle/>
                    <a:p>
                      <a:pPr algn="ctr" fontAlgn="b"/>
                      <a:r>
                        <a:rPr lang="fr-BE" sz="1400" u="none" strike="noStrike" dirty="0">
                          <a:effectLst/>
                        </a:rPr>
                        <a:t>44580</a:t>
                      </a:r>
                      <a:endParaRPr lang="fr-BE" sz="1400" b="1" i="0" u="none" strike="noStrike" dirty="0">
                        <a:solidFill>
                          <a:srgbClr val="000000"/>
                        </a:solidFill>
                        <a:effectLst/>
                        <a:latin typeface="Aptos Narrow" panose="020B0004020202020204" pitchFamily="34" charset="0"/>
                      </a:endParaRPr>
                    </a:p>
                  </a:txBody>
                  <a:tcPr marL="8157" marR="8157" marT="8157" marB="0" anchor="b"/>
                </a:tc>
                <a:extLst>
                  <a:ext uri="{0D108BD9-81ED-4DB2-BD59-A6C34878D82A}">
                    <a16:rowId xmlns:a16="http://schemas.microsoft.com/office/drawing/2014/main" val="703338718"/>
                  </a:ext>
                </a:extLst>
              </a:tr>
            </a:tbl>
          </a:graphicData>
        </a:graphic>
      </p:graphicFrame>
    </p:spTree>
    <p:extLst>
      <p:ext uri="{BB962C8B-B14F-4D97-AF65-F5344CB8AC3E}">
        <p14:creationId xmlns:p14="http://schemas.microsoft.com/office/powerpoint/2010/main" val="2694486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622453" y="429773"/>
            <a:ext cx="11277600" cy="6916765"/>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de District</a:t>
            </a:r>
          </a:p>
          <a:p>
            <a:pPr>
              <a:lnSpc>
                <a:spcPct val="100000"/>
              </a:lnSpc>
              <a:spcBef>
                <a:spcPts val="55"/>
              </a:spcBef>
            </a:pPr>
            <a:r>
              <a:rPr lang="fr-FR" sz="3200" dirty="0">
                <a:solidFill>
                  <a:schemeClr val="accent1">
                    <a:lumMod val="75000"/>
                  </a:schemeClr>
                </a:solidFill>
                <a:latin typeface="Arial" panose="020B0604020202020204" pitchFamily="34" charset="0"/>
                <a:cs typeface="Arial" panose="020B0604020202020204" pitchFamily="34" charset="0"/>
              </a:rPr>
              <a:t>Procédure de demande</a:t>
            </a:r>
          </a:p>
          <a:p>
            <a:pPr>
              <a:lnSpc>
                <a:spcPct val="100000"/>
              </a:lnSpc>
              <a:spcBef>
                <a:spcPts val="55"/>
              </a:spcBef>
            </a:pPr>
            <a:endParaRPr lang="fr-FR" sz="3200" dirty="0">
              <a:solidFill>
                <a:schemeClr val="accent1">
                  <a:lumMod val="75000"/>
                </a:schemeClr>
              </a:solidFill>
              <a:latin typeface="Arial" panose="020B0604020202020204" pitchFamily="34" charset="0"/>
              <a:cs typeface="Arial" panose="020B0604020202020204" pitchFamily="34" charset="0"/>
            </a:endParaRPr>
          </a:p>
          <a:p>
            <a:pPr>
              <a:lnSpc>
                <a:spcPct val="100000"/>
              </a:lnSpc>
              <a:spcBef>
                <a:spcPts val="55"/>
              </a:spcBef>
            </a:pPr>
            <a:r>
              <a:rPr lang="fr-FR" sz="2400" dirty="0">
                <a:solidFill>
                  <a:schemeClr val="accent1">
                    <a:lumMod val="75000"/>
                  </a:schemeClr>
                </a:solidFill>
                <a:latin typeface="Arial" panose="020B0604020202020204" pitchFamily="34" charset="0"/>
                <a:cs typeface="Arial" panose="020B0604020202020204" pitchFamily="34" charset="0"/>
              </a:rPr>
              <a:t>Formulaire à remplir et télécharger sur le site de la Commission Fondation </a:t>
            </a:r>
          </a:p>
          <a:p>
            <a:pPr lvl="3">
              <a:spcBef>
                <a:spcPts val="0"/>
              </a:spcBef>
              <a:buFont typeface="+mj-lt"/>
              <a:buAutoNum type="arabicPeriod"/>
            </a:pPr>
            <a:r>
              <a:rPr lang="fr-FR" sz="2400" dirty="0">
                <a:solidFill>
                  <a:schemeClr val="accent1">
                    <a:lumMod val="75000"/>
                  </a:schemeClr>
                </a:solidFill>
                <a:latin typeface="Arial" panose="020B0604020202020204" pitchFamily="34" charset="0"/>
                <a:cs typeface="Arial" panose="020B0604020202020204" pitchFamily="34" charset="0"/>
              </a:rPr>
              <a:t> Le projet</a:t>
            </a:r>
          </a:p>
          <a:p>
            <a:pPr lvl="3">
              <a:spcBef>
                <a:spcPts val="0"/>
              </a:spcBef>
              <a:buFont typeface="+mj-lt"/>
              <a:buAutoNum type="arabicPeriod"/>
            </a:pPr>
            <a:r>
              <a:rPr lang="fr-FR" sz="2400" dirty="0">
                <a:solidFill>
                  <a:schemeClr val="accent1">
                    <a:lumMod val="75000"/>
                  </a:schemeClr>
                </a:solidFill>
                <a:latin typeface="Arial" panose="020B0604020202020204" pitchFamily="34" charset="0"/>
                <a:cs typeface="Arial" panose="020B0604020202020204" pitchFamily="34" charset="0"/>
              </a:rPr>
              <a:t> Les Rotariens responsables du projet</a:t>
            </a:r>
          </a:p>
          <a:p>
            <a:pPr lvl="3">
              <a:spcBef>
                <a:spcPts val="0"/>
              </a:spcBef>
              <a:buFont typeface="+mj-lt"/>
              <a:buAutoNum type="arabicPeriod"/>
            </a:pPr>
            <a:r>
              <a:rPr lang="fr-FR" sz="2400" dirty="0">
                <a:solidFill>
                  <a:schemeClr val="accent1">
                    <a:lumMod val="75000"/>
                  </a:schemeClr>
                </a:solidFill>
                <a:latin typeface="Arial" panose="020B0604020202020204" pitchFamily="34" charset="0"/>
                <a:cs typeface="Arial" panose="020B0604020202020204" pitchFamily="34" charset="0"/>
              </a:rPr>
              <a:t> Autres organisations impliquées</a:t>
            </a:r>
          </a:p>
          <a:p>
            <a:pPr lvl="3">
              <a:spcBef>
                <a:spcPts val="0"/>
              </a:spcBef>
              <a:buFont typeface="+mj-lt"/>
              <a:buAutoNum type="arabicPeriod"/>
            </a:pPr>
            <a:r>
              <a:rPr lang="fr-FR" sz="2400" dirty="0">
                <a:solidFill>
                  <a:schemeClr val="accent1">
                    <a:lumMod val="75000"/>
                  </a:schemeClr>
                </a:solidFill>
                <a:latin typeface="Arial" panose="020B0604020202020204" pitchFamily="34" charset="0"/>
                <a:cs typeface="Arial" panose="020B0604020202020204" pitchFamily="34" charset="0"/>
              </a:rPr>
              <a:t> Bénéficiaires des achats d’équipement, de matériel et de fourniture</a:t>
            </a:r>
          </a:p>
          <a:p>
            <a:pPr lvl="3">
              <a:spcBef>
                <a:spcPts val="0"/>
              </a:spcBef>
              <a:buFont typeface="+mj-lt"/>
              <a:buAutoNum type="arabicPeriod"/>
            </a:pPr>
            <a:r>
              <a:rPr lang="fr-FR" sz="2400" dirty="0">
                <a:solidFill>
                  <a:schemeClr val="accent1">
                    <a:lumMod val="75000"/>
                  </a:schemeClr>
                </a:solidFill>
                <a:latin typeface="Arial" panose="020B0604020202020204" pitchFamily="34" charset="0"/>
                <a:cs typeface="Arial" panose="020B0604020202020204" pitchFamily="34" charset="0"/>
              </a:rPr>
              <a:t> Budget</a:t>
            </a:r>
          </a:p>
          <a:p>
            <a:pPr lvl="3">
              <a:spcBef>
                <a:spcPts val="0"/>
              </a:spcBef>
              <a:buFont typeface="+mj-lt"/>
              <a:buAutoNum type="arabicPeriod"/>
            </a:pPr>
            <a:r>
              <a:rPr lang="fr-FR" sz="2400" dirty="0">
                <a:solidFill>
                  <a:schemeClr val="accent1">
                    <a:lumMod val="75000"/>
                  </a:schemeClr>
                </a:solidFill>
                <a:latin typeface="Arial" panose="020B0604020202020204" pitchFamily="34" charset="0"/>
                <a:cs typeface="Arial" panose="020B0604020202020204" pitchFamily="34" charset="0"/>
              </a:rPr>
              <a:t> Financement</a:t>
            </a:r>
          </a:p>
          <a:p>
            <a:pPr lvl="3">
              <a:spcBef>
                <a:spcPts val="0"/>
              </a:spcBef>
              <a:buFont typeface="+mj-lt"/>
              <a:buAutoNum type="arabicPeriod"/>
            </a:pPr>
            <a:r>
              <a:rPr lang="fr-FR" sz="2400" dirty="0">
                <a:solidFill>
                  <a:schemeClr val="accent1">
                    <a:lumMod val="75000"/>
                  </a:schemeClr>
                </a:solidFill>
                <a:latin typeface="Arial" panose="020B0604020202020204" pitchFamily="34" charset="0"/>
                <a:cs typeface="Arial" panose="020B0604020202020204" pitchFamily="34" charset="0"/>
              </a:rPr>
              <a:t> Publicité</a:t>
            </a:r>
          </a:p>
          <a:p>
            <a:pPr lvl="3">
              <a:spcBef>
                <a:spcPts val="0"/>
              </a:spcBef>
              <a:buFont typeface="+mj-lt"/>
              <a:buAutoNum type="arabicPeriod"/>
            </a:pPr>
            <a:r>
              <a:rPr lang="fr-FR" sz="2400" dirty="0">
                <a:solidFill>
                  <a:schemeClr val="accent1">
                    <a:lumMod val="75000"/>
                  </a:schemeClr>
                </a:solidFill>
                <a:latin typeface="Arial" panose="020B0604020202020204" pitchFamily="34" charset="0"/>
                <a:cs typeface="Arial" panose="020B0604020202020204" pitchFamily="34" charset="0"/>
              </a:rPr>
              <a:t> Rapport final</a:t>
            </a:r>
          </a:p>
          <a:p>
            <a:pPr lvl="2">
              <a:lnSpc>
                <a:spcPct val="120000"/>
              </a:lnSpc>
            </a:pPr>
            <a:r>
              <a:rPr lang="fr-FR" sz="2400" dirty="0">
                <a:solidFill>
                  <a:schemeClr val="accent1">
                    <a:lumMod val="75000"/>
                  </a:schemeClr>
                </a:solidFill>
                <a:latin typeface="Arial" panose="020B0604020202020204" pitchFamily="34" charset="0"/>
                <a:cs typeface="Arial" panose="020B0604020202020204" pitchFamily="34" charset="0"/>
              </a:rPr>
              <a:t>A envoyer à </a:t>
            </a:r>
            <a:r>
              <a:rPr lang="fr-FR" sz="2400" u="sng" dirty="0">
                <a:solidFill>
                  <a:schemeClr val="accent1">
                    <a:lumMod val="75000"/>
                  </a:schemeClr>
                </a:solidFill>
                <a:latin typeface="Arial" panose="020B0604020202020204" pitchFamily="34" charset="0"/>
                <a:cs typeface="Arial" panose="020B0604020202020204" pitchFamily="34" charset="0"/>
              </a:rPr>
              <a:t>trf</a:t>
            </a:r>
            <a:r>
              <a:rPr lang="fr-FR" sz="2400" u="sng" dirty="0">
                <a:solidFill>
                  <a:schemeClr val="accent1">
                    <a:lumMod val="75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2160@gmail.com</a:t>
            </a:r>
            <a:r>
              <a:rPr lang="fr-FR" sz="2400" u="sng" dirty="0">
                <a:solidFill>
                  <a:schemeClr val="accent1">
                    <a:lumMod val="75000"/>
                  </a:schemeClr>
                </a:solidFill>
                <a:latin typeface="Arial" panose="020B0604020202020204" pitchFamily="34" charset="0"/>
                <a:cs typeface="Arial" panose="020B0604020202020204" pitchFamily="34" charset="0"/>
              </a:rPr>
              <a:t> </a:t>
            </a:r>
            <a:r>
              <a:rPr lang="fr-FR" sz="2400" b="1" dirty="0">
                <a:solidFill>
                  <a:schemeClr val="accent1">
                    <a:lumMod val="75000"/>
                  </a:schemeClr>
                </a:solidFill>
                <a:latin typeface="Arial" panose="020B0604020202020204" pitchFamily="34" charset="0"/>
                <a:cs typeface="Arial" panose="020B0604020202020204" pitchFamily="34" charset="0"/>
              </a:rPr>
              <a:t>pour le 30 octobre 202</a:t>
            </a:r>
            <a:r>
              <a:rPr lang="nl-BE" sz="2400" b="1" dirty="0">
                <a:solidFill>
                  <a:schemeClr val="accent1">
                    <a:lumMod val="75000"/>
                  </a:schemeClr>
                </a:solidFill>
                <a:latin typeface="Arial" panose="020B0604020202020204" pitchFamily="34" charset="0"/>
                <a:cs typeface="Arial" panose="020B0604020202020204" pitchFamily="34" charset="0"/>
              </a:rPr>
              <a:t>5</a:t>
            </a:r>
            <a:endParaRPr lang="fr-BE" sz="2400" b="1" dirty="0">
              <a:solidFill>
                <a:schemeClr val="accent1">
                  <a:lumMod val="75000"/>
                </a:schemeClr>
              </a:solidFill>
              <a:latin typeface="Arial" panose="020B0604020202020204" pitchFamily="34" charset="0"/>
              <a:cs typeface="Arial" panose="020B0604020202020204" pitchFamily="34" charset="0"/>
            </a:endParaRP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2271867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57200" y="485135"/>
            <a:ext cx="11277600" cy="6176050"/>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Mondiales</a:t>
            </a:r>
          </a:p>
          <a:p>
            <a:pPr>
              <a:lnSpc>
                <a:spcPct val="100000"/>
              </a:lnSpc>
              <a:spcBef>
                <a:spcPts val="55"/>
              </a:spcBef>
            </a:pPr>
            <a:endParaRPr lang="fr-BE" sz="3200" dirty="0">
              <a:solidFill>
                <a:schemeClr val="accent1">
                  <a:lumMod val="75000"/>
                </a:schemeClr>
              </a:solidFill>
              <a:latin typeface="Arial" panose="020B0604020202020204" pitchFamily="34" charset="0"/>
              <a:cs typeface="Arial" panose="020B0604020202020204" pitchFamily="34" charset="0"/>
            </a:endParaRPr>
          </a:p>
          <a:p>
            <a:pPr marL="355600" indent="-343535">
              <a:lnSpc>
                <a:spcPct val="100000"/>
              </a:lnSpc>
              <a:spcBef>
                <a:spcPts val="725"/>
              </a:spcBef>
              <a:buChar char="•"/>
              <a:tabLst>
                <a:tab pos="355600" algn="l"/>
                <a:tab pos="356235" algn="l"/>
              </a:tabLst>
            </a:pPr>
            <a:r>
              <a:rPr lang="fr-BE" sz="3200" dirty="0">
                <a:solidFill>
                  <a:schemeClr val="accent1">
                    <a:lumMod val="75000"/>
                  </a:schemeClr>
                </a:solidFill>
                <a:latin typeface="Arial" panose="020B0604020202020204" pitchFamily="34" charset="0"/>
                <a:cs typeface="Arial" panose="020B0604020202020204" pitchFamily="34" charset="0"/>
              </a:rPr>
              <a:t>Axes</a:t>
            </a:r>
            <a:r>
              <a:rPr lang="fr-BE" sz="3200" spc="-5" dirty="0">
                <a:solidFill>
                  <a:schemeClr val="accent1">
                    <a:lumMod val="75000"/>
                  </a:schemeClr>
                </a:solidFill>
                <a:latin typeface="Arial" panose="020B0604020202020204" pitchFamily="34" charset="0"/>
                <a:cs typeface="Arial" panose="020B0604020202020204" pitchFamily="34" charset="0"/>
              </a:rPr>
              <a:t> stratégiques</a:t>
            </a:r>
          </a:p>
          <a:p>
            <a:pPr marL="355600" indent="-343535">
              <a:lnSpc>
                <a:spcPct val="100000"/>
              </a:lnSpc>
              <a:spcBef>
                <a:spcPts val="725"/>
              </a:spcBef>
              <a:buChar char="•"/>
              <a:tabLst>
                <a:tab pos="355600" algn="l"/>
                <a:tab pos="356235" algn="l"/>
              </a:tabLst>
            </a:pPr>
            <a:r>
              <a:rPr lang="fr-BE" sz="3200" spc="-5" dirty="0">
                <a:solidFill>
                  <a:schemeClr val="accent1">
                    <a:lumMod val="75000"/>
                  </a:schemeClr>
                </a:solidFill>
                <a:latin typeface="Arial" panose="020B0604020202020204" pitchFamily="34" charset="0"/>
                <a:cs typeface="Arial" panose="020B0604020202020204" pitchFamily="34" charset="0"/>
              </a:rPr>
              <a:t>Evaluation des besoins de la collectivité obligatoire</a:t>
            </a:r>
            <a:endParaRPr lang="fr-BE" sz="3200" dirty="0">
              <a:solidFill>
                <a:schemeClr val="accent1">
                  <a:lumMod val="75000"/>
                </a:schemeClr>
              </a:solidFill>
              <a:latin typeface="Arial" panose="020B0604020202020204" pitchFamily="34" charset="0"/>
              <a:cs typeface="Arial" panose="020B0604020202020204" pitchFamily="34" charset="0"/>
            </a:endParaRPr>
          </a:p>
          <a:p>
            <a:pPr marL="355600" indent="-343535">
              <a:lnSpc>
                <a:spcPct val="100000"/>
              </a:lnSpc>
              <a:spcBef>
                <a:spcPts val="760"/>
              </a:spcBef>
              <a:buChar char="•"/>
              <a:tabLst>
                <a:tab pos="355600" algn="l"/>
                <a:tab pos="356235" algn="l"/>
              </a:tabLst>
            </a:pPr>
            <a:r>
              <a:rPr lang="fr-BE" sz="3200" dirty="0">
                <a:solidFill>
                  <a:schemeClr val="accent1">
                    <a:lumMod val="75000"/>
                  </a:schemeClr>
                </a:solidFill>
                <a:latin typeface="Arial" panose="020B0604020202020204" pitchFamily="34" charset="0"/>
                <a:cs typeface="Arial" panose="020B0604020202020204" pitchFamily="34" charset="0"/>
              </a:rPr>
              <a:t>Pérennité</a:t>
            </a:r>
          </a:p>
          <a:p>
            <a:pPr marL="355600" indent="-343535">
              <a:lnSpc>
                <a:spcPct val="100000"/>
              </a:lnSpc>
              <a:spcBef>
                <a:spcPts val="760"/>
              </a:spcBef>
              <a:buChar char="•"/>
              <a:tabLst>
                <a:tab pos="355600" algn="l"/>
                <a:tab pos="356235" algn="l"/>
              </a:tabLst>
            </a:pPr>
            <a:r>
              <a:rPr lang="fr-BE" sz="3200" spc="-5" dirty="0">
                <a:solidFill>
                  <a:schemeClr val="accent1">
                    <a:lumMod val="75000"/>
                  </a:schemeClr>
                </a:solidFill>
                <a:latin typeface="Arial" panose="020B0604020202020204" pitchFamily="34" charset="0"/>
                <a:cs typeface="Arial" panose="020B0604020202020204" pitchFamily="34" charset="0"/>
              </a:rPr>
              <a:t>Entre clubs de deux pays</a:t>
            </a:r>
            <a:r>
              <a:rPr lang="fr-BE" sz="3200" spc="-40"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différents</a:t>
            </a:r>
            <a:endParaRPr lang="fr-BE" sz="3200" dirty="0">
              <a:solidFill>
                <a:schemeClr val="accent1">
                  <a:lumMod val="75000"/>
                </a:schemeClr>
              </a:solidFill>
              <a:latin typeface="Arial" panose="020B0604020202020204" pitchFamily="34" charset="0"/>
              <a:cs typeface="Arial" panose="020B0604020202020204" pitchFamily="34" charset="0"/>
            </a:endParaRPr>
          </a:p>
          <a:p>
            <a:pPr marL="355600" indent="-343535">
              <a:lnSpc>
                <a:spcPct val="100000"/>
              </a:lnSpc>
              <a:spcBef>
                <a:spcPts val="755"/>
              </a:spcBef>
              <a:buChar char="•"/>
              <a:tabLst>
                <a:tab pos="355600" algn="l"/>
                <a:tab pos="356235" algn="l"/>
              </a:tabLst>
            </a:pPr>
            <a:r>
              <a:rPr lang="fr-BE" sz="3200" dirty="0">
                <a:solidFill>
                  <a:schemeClr val="accent1">
                    <a:lumMod val="75000"/>
                  </a:schemeClr>
                </a:solidFill>
                <a:latin typeface="Arial" panose="020B0604020202020204" pitchFamily="34" charset="0"/>
                <a:cs typeface="Arial" panose="020B0604020202020204" pitchFamily="34" charset="0"/>
              </a:rPr>
              <a:t>Budget minimum : 30 000</a:t>
            </a:r>
            <a:r>
              <a:rPr lang="fr-BE" sz="3200" spc="-30"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USD</a:t>
            </a:r>
            <a:endParaRPr lang="fr-BE" sz="3200" dirty="0">
              <a:solidFill>
                <a:schemeClr val="accent1">
                  <a:lumMod val="75000"/>
                </a:schemeClr>
              </a:solidFill>
              <a:latin typeface="Arial" panose="020B0604020202020204" pitchFamily="34" charset="0"/>
              <a:cs typeface="Arial" panose="020B0604020202020204" pitchFamily="34" charset="0"/>
            </a:endParaRPr>
          </a:p>
          <a:p>
            <a:pPr marL="355600" marR="5080" indent="-343535">
              <a:lnSpc>
                <a:spcPct val="100000"/>
              </a:lnSpc>
              <a:spcBef>
                <a:spcPts val="760"/>
              </a:spcBef>
              <a:buChar char="•"/>
              <a:tabLst>
                <a:tab pos="355600" algn="l"/>
                <a:tab pos="356235" algn="l"/>
              </a:tabLst>
            </a:pPr>
            <a:r>
              <a:rPr lang="fr-BE" sz="3200" spc="-5" dirty="0">
                <a:solidFill>
                  <a:schemeClr val="accent1">
                    <a:lumMod val="75000"/>
                  </a:schemeClr>
                </a:solidFill>
                <a:latin typeface="Arial" panose="020B0604020202020204" pitchFamily="34" charset="0"/>
                <a:cs typeface="Arial" panose="020B0604020202020204" pitchFamily="34" charset="0"/>
              </a:rPr>
              <a:t>Confirmation par le District </a:t>
            </a:r>
            <a:r>
              <a:rPr lang="fr-BE" sz="3200" dirty="0">
                <a:solidFill>
                  <a:schemeClr val="accent1">
                    <a:lumMod val="75000"/>
                  </a:schemeClr>
                </a:solidFill>
                <a:latin typeface="Arial" panose="020B0604020202020204" pitchFamily="34" charset="0"/>
                <a:cs typeface="Arial" panose="020B0604020202020204" pitchFamily="34" charset="0"/>
              </a:rPr>
              <a:t>que </a:t>
            </a:r>
            <a:r>
              <a:rPr lang="fr-BE" sz="3200" spc="-5" dirty="0">
                <a:solidFill>
                  <a:schemeClr val="accent1">
                    <a:lumMod val="75000"/>
                  </a:schemeClr>
                </a:solidFill>
                <a:latin typeface="Arial" panose="020B0604020202020204" pitchFamily="34" charset="0"/>
                <a:cs typeface="Arial" panose="020B0604020202020204" pitchFamily="34" charset="0"/>
              </a:rPr>
              <a:t>le Club est certifié.</a:t>
            </a:r>
            <a:endParaRPr lang="fr-BE" sz="3200" dirty="0">
              <a:solidFill>
                <a:schemeClr val="accent1">
                  <a:lumMod val="75000"/>
                </a:schemeClr>
              </a:solidFill>
              <a:latin typeface="Arial" panose="020B0604020202020204" pitchFamily="34" charset="0"/>
              <a:cs typeface="Arial" panose="020B0604020202020204" pitchFamily="34" charset="0"/>
            </a:endParaRPr>
          </a:p>
          <a:p>
            <a:pPr lvl="0" algn="just"/>
            <a:endParaRPr lang="fr-FR" sz="24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solidFill>
                <a:schemeClr val="accent1">
                  <a:lumMod val="75000"/>
                </a:schemeClr>
              </a:solidFill>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2303562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57200" y="198697"/>
            <a:ext cx="11277600" cy="6204263"/>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Mondiales</a:t>
            </a:r>
            <a:endParaRPr lang="fr-BE" sz="3200" dirty="0">
              <a:solidFill>
                <a:schemeClr val="accent1">
                  <a:lumMod val="75000"/>
                </a:schemeClr>
              </a:solidFill>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r>
              <a:rPr lang="fr-BE" sz="2800" spc="-5" dirty="0">
                <a:solidFill>
                  <a:schemeClr val="accent1">
                    <a:lumMod val="75000"/>
                  </a:schemeClr>
                </a:solidFill>
                <a:latin typeface="Arial" panose="020B0604020202020204" pitchFamily="34" charset="0"/>
                <a:cs typeface="Arial" panose="020B0604020202020204" pitchFamily="34" charset="0"/>
              </a:rPr>
              <a:t>L’apport des parrains </a:t>
            </a:r>
            <a:r>
              <a:rPr lang="fr-BE" sz="2800" dirty="0">
                <a:solidFill>
                  <a:schemeClr val="accent1">
                    <a:lumMod val="75000"/>
                  </a:schemeClr>
                </a:solidFill>
                <a:latin typeface="Arial" panose="020B0604020202020204" pitchFamily="34" charset="0"/>
                <a:cs typeface="Arial" panose="020B0604020202020204" pitchFamily="34" charset="0"/>
              </a:rPr>
              <a:t>internationaux (clubs et districts) </a:t>
            </a:r>
            <a:r>
              <a:rPr lang="fr-BE" sz="2800" spc="-5" dirty="0">
                <a:solidFill>
                  <a:schemeClr val="accent1">
                    <a:lumMod val="75000"/>
                  </a:schemeClr>
                </a:solidFill>
                <a:latin typeface="Arial" panose="020B0604020202020204" pitchFamily="34" charset="0"/>
                <a:cs typeface="Arial" panose="020B0604020202020204" pitchFamily="34" charset="0"/>
              </a:rPr>
              <a:t>doit correspondre </a:t>
            </a:r>
            <a:r>
              <a:rPr lang="fr-BE" sz="2800" dirty="0">
                <a:solidFill>
                  <a:schemeClr val="accent1">
                    <a:lumMod val="75000"/>
                  </a:schemeClr>
                </a:solidFill>
                <a:latin typeface="Arial" panose="020B0604020202020204" pitchFamily="34" charset="0"/>
                <a:cs typeface="Arial" panose="020B0604020202020204" pitchFamily="34" charset="0"/>
              </a:rPr>
              <a:t>à au moins 15 % </a:t>
            </a:r>
            <a:r>
              <a:rPr lang="fr-BE" sz="2800" spc="-5" dirty="0">
                <a:solidFill>
                  <a:schemeClr val="accent1">
                    <a:lumMod val="75000"/>
                  </a:schemeClr>
                </a:solidFill>
                <a:latin typeface="Arial" panose="020B0604020202020204" pitchFamily="34" charset="0"/>
                <a:cs typeface="Arial" panose="020B0604020202020204" pitchFamily="34" charset="0"/>
              </a:rPr>
              <a:t>de l’apport total des clubs et des</a:t>
            </a:r>
            <a:r>
              <a:rPr lang="fr-BE" sz="2800" spc="-60" dirty="0">
                <a:solidFill>
                  <a:schemeClr val="accent1">
                    <a:lumMod val="75000"/>
                  </a:schemeClr>
                </a:solidFill>
                <a:latin typeface="Arial" panose="020B0604020202020204" pitchFamily="34" charset="0"/>
                <a:cs typeface="Arial" panose="020B0604020202020204" pitchFamily="34" charset="0"/>
              </a:rPr>
              <a:t> </a:t>
            </a:r>
            <a:r>
              <a:rPr lang="fr-BE" sz="2800" spc="-5" dirty="0">
                <a:solidFill>
                  <a:schemeClr val="accent1">
                    <a:lumMod val="75000"/>
                  </a:schemeClr>
                </a:solidFill>
                <a:latin typeface="Arial" panose="020B0604020202020204" pitchFamily="34" charset="0"/>
                <a:cs typeface="Arial" panose="020B0604020202020204" pitchFamily="34" charset="0"/>
              </a:rPr>
              <a:t>districts.</a:t>
            </a:r>
          </a:p>
          <a:p>
            <a:pPr marL="354965" marR="5080" indent="-342900">
              <a:lnSpc>
                <a:spcPct val="99700"/>
              </a:lnSpc>
              <a:spcBef>
                <a:spcPts val="110"/>
              </a:spcBef>
              <a:buChar char="•"/>
              <a:tabLst>
                <a:tab pos="354965" algn="l"/>
                <a:tab pos="355600" algn="l"/>
              </a:tabLst>
            </a:pPr>
            <a:r>
              <a:rPr lang="fr-BE" sz="2800" dirty="0">
                <a:solidFill>
                  <a:schemeClr val="accent1">
                    <a:lumMod val="75000"/>
                  </a:schemeClr>
                </a:solidFill>
                <a:latin typeface="Arial" panose="020B0604020202020204" pitchFamily="34" charset="0"/>
                <a:cs typeface="Arial" panose="020B0604020202020204" pitchFamily="34" charset="0"/>
              </a:rPr>
              <a:t>Un club belge et un club luxembourgeois du D2160 peuvent s’associer pour une subvention mondiale</a:t>
            </a:r>
          </a:p>
          <a:p>
            <a:pPr marL="354965" marR="40640" indent="-342900">
              <a:lnSpc>
                <a:spcPct val="100099"/>
              </a:lnSpc>
              <a:spcBef>
                <a:spcPts val="610"/>
              </a:spcBef>
              <a:buChar char="•"/>
              <a:tabLst>
                <a:tab pos="354965" algn="l"/>
                <a:tab pos="355600" algn="l"/>
              </a:tabLst>
            </a:pPr>
            <a:r>
              <a:rPr lang="fr-BE" sz="2800" dirty="0">
                <a:solidFill>
                  <a:schemeClr val="accent1">
                    <a:lumMod val="75000"/>
                  </a:schemeClr>
                </a:solidFill>
                <a:latin typeface="Arial" panose="020B0604020202020204" pitchFamily="34" charset="0"/>
                <a:cs typeface="Arial" panose="020B0604020202020204" pitchFamily="34" charset="0"/>
              </a:rPr>
              <a:t>Interdiction </a:t>
            </a:r>
            <a:r>
              <a:rPr lang="fr-BE" sz="2800" spc="-5" dirty="0">
                <a:solidFill>
                  <a:schemeClr val="accent1">
                    <a:lumMod val="75000"/>
                  </a:schemeClr>
                </a:solidFill>
                <a:latin typeface="Arial" panose="020B0604020202020204" pitchFamily="34" charset="0"/>
                <a:cs typeface="Arial" panose="020B0604020202020204" pitchFamily="34" charset="0"/>
              </a:rPr>
              <a:t>de </a:t>
            </a:r>
            <a:r>
              <a:rPr lang="fr-BE" sz="2800" dirty="0">
                <a:solidFill>
                  <a:schemeClr val="accent1">
                    <a:lumMod val="75000"/>
                  </a:schemeClr>
                </a:solidFill>
                <a:latin typeface="Arial" panose="020B0604020202020204" pitchFamily="34" charset="0"/>
                <a:cs typeface="Arial" panose="020B0604020202020204" pitchFamily="34" charset="0"/>
              </a:rPr>
              <a:t>recueillir </a:t>
            </a:r>
            <a:r>
              <a:rPr lang="fr-BE" sz="2800" spc="-5" dirty="0">
                <a:solidFill>
                  <a:schemeClr val="accent1">
                    <a:lumMod val="75000"/>
                  </a:schemeClr>
                </a:solidFill>
                <a:latin typeface="Arial" panose="020B0604020202020204" pitchFamily="34" charset="0"/>
                <a:cs typeface="Arial" panose="020B0604020202020204" pitchFamily="34" charset="0"/>
              </a:rPr>
              <a:t>des fonds </a:t>
            </a:r>
            <a:r>
              <a:rPr lang="fr-BE" sz="2800" dirty="0">
                <a:solidFill>
                  <a:schemeClr val="accent1">
                    <a:lumMod val="75000"/>
                  </a:schemeClr>
                </a:solidFill>
                <a:latin typeface="Arial" panose="020B0604020202020204" pitchFamily="34" charset="0"/>
                <a:cs typeface="Arial" panose="020B0604020202020204" pitchFamily="34" charset="0"/>
              </a:rPr>
              <a:t>auprès </a:t>
            </a:r>
            <a:r>
              <a:rPr lang="fr-BE" sz="2800" spc="-5" dirty="0">
                <a:solidFill>
                  <a:schemeClr val="accent1">
                    <a:lumMod val="75000"/>
                  </a:schemeClr>
                </a:solidFill>
                <a:latin typeface="Arial" panose="020B0604020202020204" pitchFamily="34" charset="0"/>
                <a:cs typeface="Arial" panose="020B0604020202020204" pitchFamily="34" charset="0"/>
              </a:rPr>
              <a:t>des bénéficiaires ou d’organisations partenaires en échange de la</a:t>
            </a:r>
            <a:r>
              <a:rPr lang="fr-BE" sz="2800" spc="-15" dirty="0">
                <a:solidFill>
                  <a:schemeClr val="accent1">
                    <a:lumMod val="75000"/>
                  </a:schemeClr>
                </a:solidFill>
                <a:latin typeface="Arial" panose="020B0604020202020204" pitchFamily="34" charset="0"/>
                <a:cs typeface="Arial" panose="020B0604020202020204" pitchFamily="34" charset="0"/>
              </a:rPr>
              <a:t> </a:t>
            </a:r>
            <a:r>
              <a:rPr lang="fr-BE" sz="2800" spc="-5" dirty="0">
                <a:solidFill>
                  <a:schemeClr val="accent1">
                    <a:lumMod val="75000"/>
                  </a:schemeClr>
                </a:solidFill>
                <a:latin typeface="Arial" panose="020B0604020202020204" pitchFamily="34" charset="0"/>
                <a:cs typeface="Arial" panose="020B0604020202020204" pitchFamily="34" charset="0"/>
              </a:rPr>
              <a:t>subvention</a:t>
            </a:r>
            <a:endParaRPr lang="fr-BE" sz="2800" dirty="0">
              <a:solidFill>
                <a:schemeClr val="accent1">
                  <a:lumMod val="75000"/>
                </a:schemeClr>
              </a:solidFill>
              <a:latin typeface="Arial" panose="020B0604020202020204" pitchFamily="34" charset="0"/>
              <a:cs typeface="Arial" panose="020B0604020202020204" pitchFamily="34" charset="0"/>
            </a:endParaRPr>
          </a:p>
          <a:p>
            <a:pPr marL="354965" marR="32384" indent="-342900">
              <a:lnSpc>
                <a:spcPts val="3329"/>
              </a:lnSpc>
              <a:spcBef>
                <a:spcPts val="844"/>
              </a:spcBef>
              <a:buChar char="•"/>
              <a:tabLst>
                <a:tab pos="354965" algn="l"/>
                <a:tab pos="355600" algn="l"/>
              </a:tabLst>
            </a:pPr>
            <a:r>
              <a:rPr lang="fr-BE" sz="2800" dirty="0">
                <a:solidFill>
                  <a:schemeClr val="accent1">
                    <a:lumMod val="75000"/>
                  </a:schemeClr>
                </a:solidFill>
                <a:latin typeface="Arial" panose="020B0604020202020204" pitchFamily="34" charset="0"/>
                <a:cs typeface="Arial" panose="020B0604020202020204" pitchFamily="34" charset="0"/>
              </a:rPr>
              <a:t>Interdiction </a:t>
            </a:r>
            <a:r>
              <a:rPr lang="fr-BE" sz="2800" spc="-5" dirty="0">
                <a:solidFill>
                  <a:schemeClr val="accent1">
                    <a:lumMod val="75000"/>
                  </a:schemeClr>
                </a:solidFill>
                <a:latin typeface="Arial" panose="020B0604020202020204" pitchFamily="34" charset="0"/>
                <a:cs typeface="Arial" panose="020B0604020202020204" pitchFamily="34" charset="0"/>
              </a:rPr>
              <a:t>d’utiliser des fonds en provenance d’une </a:t>
            </a:r>
            <a:r>
              <a:rPr lang="fr-BE" sz="2800" dirty="0">
                <a:solidFill>
                  <a:schemeClr val="accent1">
                    <a:lumMod val="75000"/>
                  </a:schemeClr>
                </a:solidFill>
                <a:latin typeface="Arial" panose="020B0604020202020204" pitchFamily="34" charset="0"/>
                <a:cs typeface="Arial" panose="020B0604020202020204" pitchFamily="34" charset="0"/>
              </a:rPr>
              <a:t>autre</a:t>
            </a:r>
            <a:r>
              <a:rPr lang="fr-BE" sz="2800" spc="-5" dirty="0">
                <a:solidFill>
                  <a:schemeClr val="accent1">
                    <a:lumMod val="75000"/>
                  </a:schemeClr>
                </a:solidFill>
                <a:latin typeface="Arial" panose="020B0604020202020204" pitchFamily="34" charset="0"/>
                <a:cs typeface="Arial" panose="020B0604020202020204" pitchFamily="34" charset="0"/>
              </a:rPr>
              <a:t> subvention</a:t>
            </a:r>
            <a:endParaRPr lang="fr-BE" sz="2800" dirty="0">
              <a:solidFill>
                <a:schemeClr val="accent1">
                  <a:lumMod val="75000"/>
                </a:schemeClr>
              </a:solidFill>
              <a:latin typeface="Arial" panose="020B0604020202020204" pitchFamily="34" charset="0"/>
              <a:cs typeface="Arial" panose="020B0604020202020204" pitchFamily="34" charset="0"/>
            </a:endParaRPr>
          </a:p>
          <a:p>
            <a:pPr marL="354965" indent="-342900">
              <a:lnSpc>
                <a:spcPct val="100000"/>
              </a:lnSpc>
              <a:spcBef>
                <a:spcPts val="605"/>
              </a:spcBef>
              <a:buChar char="•"/>
              <a:tabLst>
                <a:tab pos="354965" algn="l"/>
                <a:tab pos="355600" algn="l"/>
              </a:tabLst>
            </a:pPr>
            <a:r>
              <a:rPr lang="fr-BE" sz="2800" spc="-5" dirty="0">
                <a:solidFill>
                  <a:schemeClr val="accent1">
                    <a:lumMod val="75000"/>
                  </a:schemeClr>
                </a:solidFill>
                <a:latin typeface="Arial" panose="020B0604020202020204" pitchFamily="34" charset="0"/>
                <a:cs typeface="Arial" panose="020B0604020202020204" pitchFamily="34" charset="0"/>
              </a:rPr>
              <a:t>Contributions donnent droit à PHF si elles transitent par la Fondation (mais 5% demandé par la Fondation pour la gestion des fonds)</a:t>
            </a:r>
          </a:p>
          <a:p>
            <a:pPr marL="12065">
              <a:lnSpc>
                <a:spcPct val="100000"/>
              </a:lnSpc>
              <a:spcBef>
                <a:spcPts val="605"/>
              </a:spcBef>
              <a:tabLst>
                <a:tab pos="354965" algn="l"/>
                <a:tab pos="355600" algn="l"/>
              </a:tabLst>
            </a:pPr>
            <a:endParaRPr lang="fr-BE" sz="28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533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742899-FD20-8CE9-B9D6-83215E48E8E9}"/>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C323450-4210-D803-9EF2-794DFC92D03A}"/>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974E119B-015F-45D4-4600-CF9461FD3C5A}"/>
              </a:ext>
            </a:extLst>
          </p:cNvPr>
          <p:cNvSpPr txBox="1"/>
          <p:nvPr/>
        </p:nvSpPr>
        <p:spPr>
          <a:xfrm>
            <a:off x="914400" y="524343"/>
            <a:ext cx="11277600" cy="5357877"/>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Mondiales</a:t>
            </a:r>
          </a:p>
          <a:p>
            <a:pPr>
              <a:lnSpc>
                <a:spcPct val="100000"/>
              </a:lnSpc>
              <a:spcBef>
                <a:spcPts val="55"/>
              </a:spcBef>
            </a:pPr>
            <a:endParaRPr lang="nl-BE" sz="4400" b="1" dirty="0">
              <a:solidFill>
                <a:schemeClr val="accent1">
                  <a:lumMod val="75000"/>
                </a:schemeClr>
              </a:solidFill>
              <a:latin typeface="Arial" panose="020B0604020202020204" pitchFamily="34" charset="0"/>
              <a:cs typeface="Arial" panose="020B0604020202020204" pitchFamily="34" charset="0"/>
            </a:endParaRPr>
          </a:p>
          <a:p>
            <a:pPr>
              <a:lnSpc>
                <a:spcPct val="100000"/>
              </a:lnSpc>
              <a:spcBef>
                <a:spcPts val="55"/>
              </a:spcBef>
            </a:pPr>
            <a:r>
              <a:rPr lang="fr-BE" sz="3200" b="1" dirty="0">
                <a:solidFill>
                  <a:schemeClr val="accent1">
                    <a:lumMod val="75000"/>
                  </a:schemeClr>
                </a:solidFill>
                <a:latin typeface="Arial" panose="020B0604020202020204" pitchFamily="34" charset="0"/>
                <a:cs typeface="Arial" panose="020B0604020202020204" pitchFamily="34" charset="0"/>
              </a:rPr>
              <a:t>Quelle sera la contribution du District 2160 ? </a:t>
            </a:r>
          </a:p>
          <a:p>
            <a:pPr>
              <a:lnSpc>
                <a:spcPct val="100000"/>
              </a:lnSpc>
              <a:spcBef>
                <a:spcPts val="55"/>
              </a:spcBef>
            </a:pPr>
            <a:endParaRPr lang="fr-BE" sz="3200" b="1" dirty="0">
              <a:solidFill>
                <a:schemeClr val="accent1">
                  <a:lumMod val="75000"/>
                </a:schemeClr>
              </a:solidFill>
              <a:latin typeface="Arial" panose="020B0604020202020204" pitchFamily="34" charset="0"/>
              <a:cs typeface="Arial" panose="020B0604020202020204" pitchFamily="34" charset="0"/>
            </a:endParaRPr>
          </a:p>
          <a:p>
            <a:pPr>
              <a:lnSpc>
                <a:spcPct val="100000"/>
              </a:lnSpc>
              <a:spcBef>
                <a:spcPts val="55"/>
              </a:spcBef>
            </a:pPr>
            <a:r>
              <a:rPr lang="fr-BE" sz="3200" dirty="0">
                <a:solidFill>
                  <a:schemeClr val="accent1">
                    <a:lumMod val="75000"/>
                  </a:schemeClr>
                </a:solidFill>
                <a:latin typeface="Arial" panose="020B0604020202020204" pitchFamily="34" charset="0"/>
                <a:cs typeface="Arial" panose="020B0604020202020204" pitchFamily="34" charset="0"/>
              </a:rPr>
              <a:t>100 % de la contribution des clubs du D2160 </a:t>
            </a:r>
          </a:p>
          <a:p>
            <a:pPr marL="457200" lvl="1" indent="0">
              <a:buNone/>
            </a:pPr>
            <a:r>
              <a:rPr lang="fr-BE" sz="3200" dirty="0">
                <a:solidFill>
                  <a:schemeClr val="accent1">
                    <a:lumMod val="75000"/>
                  </a:schemeClr>
                </a:solidFill>
                <a:latin typeface="Arial" panose="020B0604020202020204" pitchFamily="34" charset="0"/>
                <a:cs typeface="Arial" panose="020B0604020202020204" pitchFamily="34" charset="0"/>
              </a:rPr>
              <a:t>	- max 15000 $ si un seul club participe au projet</a:t>
            </a:r>
          </a:p>
          <a:p>
            <a:pPr marL="457200" lvl="1" indent="0">
              <a:buNone/>
            </a:pPr>
            <a:r>
              <a:rPr lang="fr-BE" sz="3200" dirty="0">
                <a:solidFill>
                  <a:schemeClr val="accent1">
                    <a:lumMod val="75000"/>
                  </a:schemeClr>
                </a:solidFill>
                <a:latin typeface="Arial" panose="020B0604020202020204" pitchFamily="34" charset="0"/>
                <a:cs typeface="Arial" panose="020B0604020202020204" pitchFamily="34" charset="0"/>
              </a:rPr>
              <a:t>	- max 20000 $ si plusieurs clubs du district 2160 	participent au projet </a:t>
            </a:r>
          </a:p>
          <a:p>
            <a:pPr marL="457200" lvl="1" indent="0">
              <a:buNone/>
            </a:pPr>
            <a:endParaRPr lang="fr-BE" sz="3200" dirty="0">
              <a:solidFill>
                <a:schemeClr val="accent1">
                  <a:lumMod val="75000"/>
                </a:schemeClr>
              </a:solidFill>
              <a:latin typeface="Arial" panose="020B0604020202020204" pitchFamily="34" charset="0"/>
              <a:cs typeface="Arial" panose="020B0604020202020204" pitchFamily="34" charset="0"/>
            </a:endParaRPr>
          </a:p>
          <a:p>
            <a:pPr marL="457200" lvl="1" indent="0">
              <a:buNone/>
            </a:pPr>
            <a:r>
              <a:rPr lang="fr-BE" sz="3200" dirty="0">
                <a:solidFill>
                  <a:schemeClr val="accent1">
                    <a:lumMod val="75000"/>
                  </a:schemeClr>
                </a:solidFill>
                <a:latin typeface="Arial" panose="020B0604020202020204" pitchFamily="34" charset="0"/>
                <a:cs typeface="Arial" panose="020B0604020202020204" pitchFamily="34" charset="0"/>
              </a:rPr>
              <a:t>Note : chaque district à ses propres règles (</a:t>
            </a:r>
            <a:r>
              <a:rPr lang="fr-BE" sz="3200" dirty="0" err="1">
                <a:solidFill>
                  <a:schemeClr val="accent1">
                    <a:lumMod val="75000"/>
                  </a:schemeClr>
                </a:solidFill>
                <a:latin typeface="Arial" panose="020B0604020202020204" pitchFamily="34" charset="0"/>
                <a:cs typeface="Arial" panose="020B0604020202020204" pitchFamily="34" charset="0"/>
              </a:rPr>
              <a:t>cf</a:t>
            </a:r>
            <a:r>
              <a:rPr lang="fr-BE" sz="3200" dirty="0">
                <a:solidFill>
                  <a:schemeClr val="accent1">
                    <a:lumMod val="75000"/>
                  </a:schemeClr>
                </a:solidFill>
                <a:latin typeface="Arial" panose="020B0604020202020204" pitchFamily="34" charset="0"/>
                <a:cs typeface="Arial" panose="020B0604020202020204" pitchFamily="34" charset="0"/>
              </a:rPr>
              <a:t> exemple) </a:t>
            </a:r>
          </a:p>
        </p:txBody>
      </p:sp>
    </p:spTree>
    <p:extLst>
      <p:ext uri="{BB962C8B-B14F-4D97-AF65-F5344CB8AC3E}">
        <p14:creationId xmlns:p14="http://schemas.microsoft.com/office/powerpoint/2010/main" val="3385112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4" name="Espace réservé du contenu 2">
            <a:extLst>
              <a:ext uri="{FF2B5EF4-FFF2-40B4-BE49-F238E27FC236}">
                <a16:creationId xmlns:a16="http://schemas.microsoft.com/office/drawing/2014/main" id="{3E503B2D-2EEB-3F00-139A-A93FC7867B6F}"/>
              </a:ext>
            </a:extLst>
          </p:cNvPr>
          <p:cNvSpPr txBox="1">
            <a:spLocks/>
          </p:cNvSpPr>
          <p:nvPr/>
        </p:nvSpPr>
        <p:spPr>
          <a:xfrm>
            <a:off x="0" y="0"/>
            <a:ext cx="5078776" cy="1248830"/>
          </a:xfrm>
          <a:prstGeom prst="rect">
            <a:avLst/>
          </a:prstGeom>
        </p:spPr>
        <p:txBody>
          <a:bodyPr vert="horz" lIns="91440" tIns="45720" rIns="91440" bIns="4572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spcBef>
                <a:spcPts val="1600"/>
              </a:spcBef>
              <a:buFont typeface="Arial" panose="020B0604020202020204" pitchFamily="34" charset="0"/>
              <a:buNone/>
            </a:pPr>
            <a:endParaRPr lang="fr-BE" dirty="0">
              <a:latin typeface="Arial" panose="020B0604020202020204" pitchFamily="34" charset="0"/>
              <a:cs typeface="Arial" panose="020B0604020202020204" pitchFamily="34" charset="0"/>
            </a:endParaRPr>
          </a:p>
          <a:p>
            <a:pPr marL="457200" lvl="1" indent="0">
              <a:spcBef>
                <a:spcPts val="1600"/>
              </a:spcBef>
              <a:buFont typeface="Arial" panose="020B0604020202020204" pitchFamily="34" charset="0"/>
              <a:buNone/>
            </a:pPr>
            <a:endParaRPr lang="fr-BE" dirty="0">
              <a:latin typeface="Arial" panose="020B0604020202020204" pitchFamily="34" charset="0"/>
              <a:cs typeface="Arial" panose="020B0604020202020204" pitchFamily="34" charset="0"/>
            </a:endParaRPr>
          </a:p>
          <a:p>
            <a:pPr marL="457200" lvl="1" indent="0">
              <a:spcBef>
                <a:spcPts val="1600"/>
              </a:spcBef>
              <a:buFont typeface="Arial" panose="020B0604020202020204" pitchFamily="34" charset="0"/>
              <a:buNone/>
            </a:pPr>
            <a:r>
              <a:rPr lang="fr-BE" sz="5800" dirty="0">
                <a:solidFill>
                  <a:schemeClr val="accent1">
                    <a:lumMod val="75000"/>
                  </a:schemeClr>
                </a:solidFill>
                <a:latin typeface="Arial" panose="020B0604020202020204" pitchFamily="34" charset="0"/>
                <a:cs typeface="Arial" panose="020B0604020202020204" pitchFamily="34" charset="0"/>
              </a:rPr>
              <a:t>Les 7 Axes Stratégiques</a:t>
            </a:r>
          </a:p>
          <a:p>
            <a:pPr lvl="2"/>
            <a:endParaRPr lang="fr-BE" dirty="0"/>
          </a:p>
        </p:txBody>
      </p:sp>
      <p:pic>
        <p:nvPicPr>
          <p:cNvPr id="3" name="Image 2">
            <a:extLst>
              <a:ext uri="{FF2B5EF4-FFF2-40B4-BE49-F238E27FC236}">
                <a16:creationId xmlns:a16="http://schemas.microsoft.com/office/drawing/2014/main" id="{E62283A7-9789-3BEC-9956-8B1101C9B76F}"/>
              </a:ext>
            </a:extLst>
          </p:cNvPr>
          <p:cNvPicPr>
            <a:picLocks noChangeAspect="1"/>
          </p:cNvPicPr>
          <p:nvPr/>
        </p:nvPicPr>
        <p:blipFill>
          <a:blip r:embed="rId2"/>
          <a:stretch>
            <a:fillRect/>
          </a:stretch>
        </p:blipFill>
        <p:spPr>
          <a:xfrm>
            <a:off x="1419393" y="747518"/>
            <a:ext cx="8895643" cy="5737751"/>
          </a:xfrm>
          <a:prstGeom prst="rect">
            <a:avLst/>
          </a:prstGeom>
        </p:spPr>
      </p:pic>
    </p:spTree>
    <p:extLst>
      <p:ext uri="{BB962C8B-B14F-4D97-AF65-F5344CB8AC3E}">
        <p14:creationId xmlns:p14="http://schemas.microsoft.com/office/powerpoint/2010/main" val="2779913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559866" y="464538"/>
            <a:ext cx="9698516" cy="860673"/>
          </a:xfrm>
        </p:spPr>
        <p:txBody>
          <a:bodyPr>
            <a:normAutofit fontScale="90000"/>
          </a:bodyPr>
          <a:lstStyle/>
          <a:p>
            <a:pPr algn="l"/>
            <a:r>
              <a:rPr lang="fr-BE" sz="2400" b="1" u="none" dirty="0">
                <a:latin typeface="Arial" panose="020B0604020202020204" pitchFamily="34" charset="0"/>
                <a:cs typeface="Arial" panose="020B0604020202020204" pitchFamily="34" charset="0"/>
              </a:rPr>
              <a:t>Exemple de financement d’une subvention mondiale  (Global Grant ) : budget 95 000 $</a:t>
            </a:r>
            <a:br>
              <a:rPr lang="fr-BE" sz="2400" b="1" dirty="0">
                <a:latin typeface="Arial" panose="020B0604020202020204" pitchFamily="34" charset="0"/>
                <a:cs typeface="Arial" panose="020B0604020202020204" pitchFamily="34" charset="0"/>
              </a:rPr>
            </a:br>
            <a:endParaRPr lang="fr-FR" sz="2400" dirty="0">
              <a:latin typeface="Arial" panose="020B0604020202020204" pitchFamily="34" charset="0"/>
              <a:cs typeface="Arial" panose="020B0604020202020204" pitchFamily="34" charset="0"/>
            </a:endParaRPr>
          </a:p>
        </p:txBody>
      </p:sp>
      <p:graphicFrame>
        <p:nvGraphicFramePr>
          <p:cNvPr id="4" name="Tableau 3">
            <a:extLst>
              <a:ext uri="{FF2B5EF4-FFF2-40B4-BE49-F238E27FC236}">
                <a16:creationId xmlns:a16="http://schemas.microsoft.com/office/drawing/2014/main" id="{0C979BD0-8290-75E9-5A29-05392D416B2D}"/>
              </a:ext>
            </a:extLst>
          </p:cNvPr>
          <p:cNvGraphicFramePr>
            <a:graphicFrameLocks noGrp="1"/>
          </p:cNvGraphicFramePr>
          <p:nvPr>
            <p:extLst>
              <p:ext uri="{D42A27DB-BD31-4B8C-83A1-F6EECF244321}">
                <p14:modId xmlns:p14="http://schemas.microsoft.com/office/powerpoint/2010/main" val="4104297856"/>
              </p:ext>
            </p:extLst>
          </p:nvPr>
        </p:nvGraphicFramePr>
        <p:xfrm>
          <a:off x="583245" y="1314777"/>
          <a:ext cx="792518" cy="4079240"/>
        </p:xfrm>
        <a:graphic>
          <a:graphicData uri="http://schemas.openxmlformats.org/drawingml/2006/table">
            <a:tbl>
              <a:tblPr firstRow="1" bandRow="1">
                <a:tableStyleId>{5C22544A-7EE6-4342-B048-85BDC9FD1C3A}</a:tableStyleId>
              </a:tblPr>
              <a:tblGrid>
                <a:gridCol w="792518">
                  <a:extLst>
                    <a:ext uri="{9D8B030D-6E8A-4147-A177-3AD203B41FA5}">
                      <a16:colId xmlns:a16="http://schemas.microsoft.com/office/drawing/2014/main" val="3534821055"/>
                    </a:ext>
                  </a:extLst>
                </a:gridCol>
              </a:tblGrid>
              <a:tr h="370840">
                <a:tc>
                  <a:txBody>
                    <a:bodyPr/>
                    <a:lstStyle/>
                    <a:p>
                      <a:pPr algn="ctr"/>
                      <a:endParaRPr lang="fr-FR"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8060901"/>
                  </a:ext>
                </a:extLst>
              </a:tr>
              <a:tr h="370840">
                <a:tc>
                  <a:txBody>
                    <a:bodyPr/>
                    <a:lstStyle/>
                    <a:p>
                      <a:r>
                        <a:rPr lang="fr-FR" sz="1600" dirty="0">
                          <a:solidFill>
                            <a:schemeClr val="accent1"/>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67889846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170649720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D2160</a:t>
                      </a:r>
                    </a:p>
                  </a:txBody>
                  <a:tcPr/>
                </a:tc>
                <a:extLst>
                  <a:ext uri="{0D108BD9-81ED-4DB2-BD59-A6C34878D82A}">
                    <a16:rowId xmlns:a16="http://schemas.microsoft.com/office/drawing/2014/main" val="681759874"/>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1450769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D2150</a:t>
                      </a:r>
                    </a:p>
                  </a:txBody>
                  <a:tcPr/>
                </a:tc>
                <a:extLst>
                  <a:ext uri="{0D108BD9-81ED-4DB2-BD59-A6C34878D82A}">
                    <a16:rowId xmlns:a16="http://schemas.microsoft.com/office/drawing/2014/main" val="3572140939"/>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D2140</a:t>
                      </a:r>
                    </a:p>
                  </a:txBody>
                  <a:tcPr/>
                </a:tc>
                <a:extLst>
                  <a:ext uri="{0D108BD9-81ED-4DB2-BD59-A6C34878D82A}">
                    <a16:rowId xmlns:a16="http://schemas.microsoft.com/office/drawing/2014/main" val="3474981509"/>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D1810</a:t>
                      </a:r>
                    </a:p>
                  </a:txBody>
                  <a:tcPr/>
                </a:tc>
                <a:extLst>
                  <a:ext uri="{0D108BD9-81ED-4DB2-BD59-A6C34878D82A}">
                    <a16:rowId xmlns:a16="http://schemas.microsoft.com/office/drawing/2014/main" val="3168802743"/>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D7020</a:t>
                      </a:r>
                    </a:p>
                  </a:txBody>
                  <a:tcPr/>
                </a:tc>
                <a:extLst>
                  <a:ext uri="{0D108BD9-81ED-4DB2-BD59-A6C34878D82A}">
                    <a16:rowId xmlns:a16="http://schemas.microsoft.com/office/drawing/2014/main" val="1989246442"/>
                  </a:ext>
                </a:extLst>
              </a:tr>
              <a:tr h="370840">
                <a:tc>
                  <a:txBody>
                    <a:bodyPr/>
                    <a:lstStyle/>
                    <a:p>
                      <a:r>
                        <a:rPr lang="fr-FR" sz="1600" b="1" dirty="0">
                          <a:solidFill>
                            <a:srgbClr val="0070C0"/>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2069090419"/>
                  </a:ext>
                </a:extLst>
              </a:tr>
            </a:tbl>
          </a:graphicData>
        </a:graphic>
      </p:graphicFrame>
      <p:graphicFrame>
        <p:nvGraphicFramePr>
          <p:cNvPr id="5" name="Tableau 4">
            <a:extLst>
              <a:ext uri="{FF2B5EF4-FFF2-40B4-BE49-F238E27FC236}">
                <a16:creationId xmlns:a16="http://schemas.microsoft.com/office/drawing/2014/main" id="{3971A836-3E6F-88C4-7613-C14CB7DA4A14}"/>
              </a:ext>
            </a:extLst>
          </p:cNvPr>
          <p:cNvGraphicFramePr>
            <a:graphicFrameLocks noGrp="1"/>
          </p:cNvGraphicFramePr>
          <p:nvPr>
            <p:extLst>
              <p:ext uri="{D42A27DB-BD31-4B8C-83A1-F6EECF244321}">
                <p14:modId xmlns:p14="http://schemas.microsoft.com/office/powerpoint/2010/main" val="2492880944"/>
              </p:ext>
            </p:extLst>
          </p:nvPr>
        </p:nvGraphicFramePr>
        <p:xfrm>
          <a:off x="1399142" y="1325211"/>
          <a:ext cx="2438400" cy="407924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4141218800"/>
                    </a:ext>
                  </a:extLst>
                </a:gridCol>
              </a:tblGrid>
              <a:tr h="370840">
                <a:tc>
                  <a:txBody>
                    <a:bodyPr/>
                    <a:lstStyle/>
                    <a:p>
                      <a:endParaRPr lang="fr-FR" sz="16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578060901"/>
                  </a:ext>
                </a:extLst>
              </a:tr>
              <a:tr h="370840">
                <a:tc>
                  <a:txBody>
                    <a:bodyPr/>
                    <a:lstStyle/>
                    <a:p>
                      <a:r>
                        <a:rPr lang="fr-FR" sz="1600" b="1" i="1" dirty="0">
                          <a:solidFill>
                            <a:srgbClr val="0070C0"/>
                          </a:solidFill>
                          <a:latin typeface="Arial" panose="020B0604020202020204" pitchFamily="34" charset="0"/>
                          <a:cs typeface="Arial" panose="020B0604020202020204" pitchFamily="34" charset="0"/>
                        </a:rPr>
                        <a:t>RC Saint </a:t>
                      </a:r>
                      <a:r>
                        <a:rPr lang="fr-FR" sz="1600" b="1" i="1" dirty="0" err="1">
                          <a:solidFill>
                            <a:srgbClr val="0070C0"/>
                          </a:solidFill>
                          <a:latin typeface="Arial" panose="020B0604020202020204" pitchFamily="34" charset="0"/>
                          <a:cs typeface="Arial" panose="020B0604020202020204" pitchFamily="34" charset="0"/>
                        </a:rPr>
                        <a:t>Vith</a:t>
                      </a:r>
                      <a:r>
                        <a:rPr lang="fr-FR" sz="1600" b="1" i="1" dirty="0">
                          <a:solidFill>
                            <a:srgbClr val="0070C0"/>
                          </a:solidFill>
                          <a:latin typeface="Arial" panose="020B0604020202020204" pitchFamily="34" charset="0"/>
                          <a:cs typeface="Arial" panose="020B0604020202020204" pitchFamily="34" charset="0"/>
                        </a:rPr>
                        <a:t> - Eifel</a:t>
                      </a:r>
                    </a:p>
                  </a:txBody>
                  <a:tcPr/>
                </a:tc>
                <a:extLst>
                  <a:ext uri="{0D108BD9-81ED-4DB2-BD59-A6C34878D82A}">
                    <a16:rowId xmlns:a16="http://schemas.microsoft.com/office/drawing/2014/main" val="67889846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Eupen</a:t>
                      </a:r>
                    </a:p>
                  </a:txBody>
                  <a:tcPr/>
                </a:tc>
                <a:extLst>
                  <a:ext uri="{0D108BD9-81ED-4DB2-BD59-A6C34878D82A}">
                    <a16:rowId xmlns:a16="http://schemas.microsoft.com/office/drawing/2014/main" val="170649720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Verviers</a:t>
                      </a:r>
                    </a:p>
                  </a:txBody>
                  <a:tcPr/>
                </a:tc>
                <a:extLst>
                  <a:ext uri="{0D108BD9-81ED-4DB2-BD59-A6C34878D82A}">
                    <a16:rowId xmlns:a16="http://schemas.microsoft.com/office/drawing/2014/main" val="681759874"/>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Total clubs D2160 </a:t>
                      </a:r>
                    </a:p>
                  </a:txBody>
                  <a:tcPr/>
                </a:tc>
                <a:extLst>
                  <a:ext uri="{0D108BD9-81ED-4DB2-BD59-A6C34878D82A}">
                    <a16:rowId xmlns:a16="http://schemas.microsoft.com/office/drawing/2014/main" val="211450769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Charleroi Sud-Est</a:t>
                      </a:r>
                    </a:p>
                  </a:txBody>
                  <a:tcPr/>
                </a:tc>
                <a:extLst>
                  <a:ext uri="{0D108BD9-81ED-4DB2-BD59-A6C34878D82A}">
                    <a16:rowId xmlns:a16="http://schemas.microsoft.com/office/drawing/2014/main" val="3572140939"/>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Zonhoven</a:t>
                      </a:r>
                    </a:p>
                  </a:txBody>
                  <a:tcPr/>
                </a:tc>
                <a:extLst>
                  <a:ext uri="{0D108BD9-81ED-4DB2-BD59-A6C34878D82A}">
                    <a16:rowId xmlns:a16="http://schemas.microsoft.com/office/drawing/2014/main" val="3474981509"/>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RC </a:t>
                      </a:r>
                      <a:r>
                        <a:rPr lang="fr-FR" sz="1600" dirty="0" err="1">
                          <a:solidFill>
                            <a:srgbClr val="0070C0"/>
                          </a:solidFill>
                          <a:latin typeface="Arial" panose="020B0604020202020204" pitchFamily="34" charset="0"/>
                          <a:cs typeface="Arial" panose="020B0604020202020204" pitchFamily="34" charset="0"/>
                        </a:rPr>
                        <a:t>Koblenz</a:t>
                      </a:r>
                      <a:r>
                        <a:rPr lang="fr-FR" sz="1600" dirty="0">
                          <a:solidFill>
                            <a:srgbClr val="0070C0"/>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3168802743"/>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r>
                        <a:rPr lang="fr-FR" sz="1600" b="1" i="1" dirty="0">
                          <a:solidFill>
                            <a:srgbClr val="0070C0"/>
                          </a:solidFill>
                          <a:latin typeface="Arial" panose="020B0604020202020204" pitchFamily="34" charset="0"/>
                          <a:cs typeface="Arial" panose="020B0604020202020204" pitchFamily="34" charset="0"/>
                        </a:rPr>
                        <a:t>RC Ouanaminthe</a:t>
                      </a:r>
                    </a:p>
                  </a:txBody>
                  <a:tcPr/>
                </a:tc>
                <a:extLst>
                  <a:ext uri="{0D108BD9-81ED-4DB2-BD59-A6C34878D82A}">
                    <a16:rowId xmlns:a16="http://schemas.microsoft.com/office/drawing/2014/main" val="1989246442"/>
                  </a:ext>
                </a:extLst>
              </a:tr>
              <a:tr h="370840">
                <a:tc>
                  <a:txBody>
                    <a:bodyPr/>
                    <a:lstStyle/>
                    <a:p>
                      <a:endParaRPr lang="fr-FR" sz="1600" b="1"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069090419"/>
                  </a:ext>
                </a:extLst>
              </a:tr>
            </a:tbl>
          </a:graphicData>
        </a:graphic>
      </p:graphicFrame>
      <p:graphicFrame>
        <p:nvGraphicFramePr>
          <p:cNvPr id="6" name="Tableau 5">
            <a:extLst>
              <a:ext uri="{FF2B5EF4-FFF2-40B4-BE49-F238E27FC236}">
                <a16:creationId xmlns:a16="http://schemas.microsoft.com/office/drawing/2014/main" id="{2301B72A-3996-3DBD-6516-A90AFAF527AA}"/>
              </a:ext>
            </a:extLst>
          </p:cNvPr>
          <p:cNvGraphicFramePr>
            <a:graphicFrameLocks noGrp="1"/>
          </p:cNvGraphicFramePr>
          <p:nvPr>
            <p:extLst>
              <p:ext uri="{D42A27DB-BD31-4B8C-83A1-F6EECF244321}">
                <p14:modId xmlns:p14="http://schemas.microsoft.com/office/powerpoint/2010/main" val="3705752268"/>
              </p:ext>
            </p:extLst>
          </p:nvPr>
        </p:nvGraphicFramePr>
        <p:xfrm>
          <a:off x="3837542" y="1325211"/>
          <a:ext cx="2438400" cy="407924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3734003745"/>
                    </a:ext>
                  </a:extLst>
                </a:gridCol>
              </a:tblGrid>
              <a:tr h="370840">
                <a:tc>
                  <a:txBody>
                    <a:bodyPr/>
                    <a:lstStyle/>
                    <a:p>
                      <a:r>
                        <a:rPr lang="fr-FR" sz="1600" dirty="0">
                          <a:latin typeface="Arial" panose="020B0604020202020204" pitchFamily="34" charset="0"/>
                          <a:cs typeface="Arial" panose="020B0604020202020204" pitchFamily="34" charset="0"/>
                        </a:rPr>
                        <a:t>   Contribution Clubs</a:t>
                      </a:r>
                    </a:p>
                  </a:txBody>
                  <a:tcPr/>
                </a:tc>
                <a:extLst>
                  <a:ext uri="{0D108BD9-81ED-4DB2-BD59-A6C34878D82A}">
                    <a16:rowId xmlns:a16="http://schemas.microsoft.com/office/drawing/2014/main" val="3578060901"/>
                  </a:ext>
                </a:extLst>
              </a:tr>
              <a:tr h="370840">
                <a:tc>
                  <a:txBody>
                    <a:bodyPr/>
                    <a:lstStyle/>
                    <a:p>
                      <a:pPr algn="ctr"/>
                      <a:r>
                        <a:rPr lang="fr-FR" sz="1600" dirty="0">
                          <a:latin typeface="Arial" panose="020B0604020202020204" pitchFamily="34" charset="0"/>
                          <a:cs typeface="Arial" panose="020B0604020202020204" pitchFamily="34" charset="0"/>
                        </a:rPr>
                        <a:t> </a:t>
                      </a:r>
                      <a:r>
                        <a:rPr lang="fr-FR" sz="1600" dirty="0">
                          <a:solidFill>
                            <a:srgbClr val="0070C0"/>
                          </a:solidFill>
                          <a:latin typeface="Arial" panose="020B0604020202020204" pitchFamily="34" charset="0"/>
                          <a:cs typeface="Arial" panose="020B0604020202020204" pitchFamily="34" charset="0"/>
                        </a:rPr>
                        <a:t>15000</a:t>
                      </a:r>
                      <a:r>
                        <a:rPr lang="fr-FR" sz="1600" dirty="0">
                          <a:latin typeface="Arial" panose="020B0604020202020204" pitchFamily="34" charset="0"/>
                          <a:cs typeface="Arial" panose="020B0604020202020204" pitchFamily="34" charset="0"/>
                        </a:rPr>
                        <a:t> </a:t>
                      </a:r>
                      <a:r>
                        <a:rPr lang="fr-FR" sz="1600" dirty="0">
                          <a:solidFill>
                            <a:schemeClr val="accent1"/>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678898465"/>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   7500 (*)</a:t>
                      </a:r>
                    </a:p>
                  </a:txBody>
                  <a:tcPr/>
                </a:tc>
                <a:extLst>
                  <a:ext uri="{0D108BD9-81ED-4DB2-BD59-A6C34878D82A}">
                    <a16:rowId xmlns:a16="http://schemas.microsoft.com/office/drawing/2014/main" val="1706497205"/>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  2500 (*)</a:t>
                      </a:r>
                    </a:p>
                  </a:txBody>
                  <a:tcPr/>
                </a:tc>
                <a:extLst>
                  <a:ext uri="{0D108BD9-81ED-4DB2-BD59-A6C34878D82A}">
                    <a16:rowId xmlns:a16="http://schemas.microsoft.com/office/drawing/2014/main" val="681759874"/>
                  </a:ext>
                </a:extLst>
              </a:tr>
              <a:tr h="370840">
                <a:tc>
                  <a:txBody>
                    <a:bodyPr/>
                    <a:lstStyle/>
                    <a:p>
                      <a:pPr algn="ctr"/>
                      <a:r>
                        <a:rPr lang="fr-FR" sz="1600" b="1" dirty="0">
                          <a:solidFill>
                            <a:srgbClr val="0070C0"/>
                          </a:solidFill>
                          <a:latin typeface="Arial" panose="020B0604020202020204" pitchFamily="34" charset="0"/>
                          <a:cs typeface="Arial" panose="020B0604020202020204" pitchFamily="34" charset="0"/>
                        </a:rPr>
                        <a:t>25000</a:t>
                      </a:r>
                    </a:p>
                  </a:txBody>
                  <a:tcPr/>
                </a:tc>
                <a:extLst>
                  <a:ext uri="{0D108BD9-81ED-4DB2-BD59-A6C34878D82A}">
                    <a16:rowId xmlns:a16="http://schemas.microsoft.com/office/drawing/2014/main" val="2114507695"/>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1500 (*)</a:t>
                      </a:r>
                    </a:p>
                  </a:txBody>
                  <a:tcPr/>
                </a:tc>
                <a:extLst>
                  <a:ext uri="{0D108BD9-81ED-4DB2-BD59-A6C34878D82A}">
                    <a16:rowId xmlns:a16="http://schemas.microsoft.com/office/drawing/2014/main" val="3572140939"/>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 2000 (*)</a:t>
                      </a:r>
                    </a:p>
                  </a:txBody>
                  <a:tcPr/>
                </a:tc>
                <a:extLst>
                  <a:ext uri="{0D108BD9-81ED-4DB2-BD59-A6C34878D82A}">
                    <a16:rowId xmlns:a16="http://schemas.microsoft.com/office/drawing/2014/main" val="3474981509"/>
                  </a:ext>
                </a:extLst>
              </a:tr>
              <a:tr h="370840">
                <a:tc>
                  <a:txBody>
                    <a:bodyPr/>
                    <a:lstStyle/>
                    <a:p>
                      <a:pPr algn="l"/>
                      <a:r>
                        <a:rPr lang="fr-FR" sz="1600" dirty="0">
                          <a:solidFill>
                            <a:srgbClr val="0070C0"/>
                          </a:solidFill>
                          <a:latin typeface="Arial" panose="020B0604020202020204" pitchFamily="34" charset="0"/>
                          <a:cs typeface="Arial" panose="020B0604020202020204" pitchFamily="34" charset="0"/>
                        </a:rPr>
                        <a:t>             10000</a:t>
                      </a:r>
                    </a:p>
                  </a:txBody>
                  <a:tcPr/>
                </a:tc>
                <a:extLst>
                  <a:ext uri="{0D108BD9-81ED-4DB2-BD59-A6C34878D82A}">
                    <a16:rowId xmlns:a16="http://schemas.microsoft.com/office/drawing/2014/main" val="3168802743"/>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250 (*)</a:t>
                      </a:r>
                    </a:p>
                  </a:txBody>
                  <a:tcPr/>
                </a:tc>
                <a:extLst>
                  <a:ext uri="{0D108BD9-81ED-4DB2-BD59-A6C34878D82A}">
                    <a16:rowId xmlns:a16="http://schemas.microsoft.com/office/drawing/2014/main" val="1989246442"/>
                  </a:ext>
                </a:extLst>
              </a:tr>
              <a:tr h="370840">
                <a:tc>
                  <a:txBody>
                    <a:bodyPr/>
                    <a:lstStyle/>
                    <a:p>
                      <a:pPr algn="ctr"/>
                      <a:r>
                        <a:rPr lang="fr-FR" sz="1600" b="1" dirty="0">
                          <a:solidFill>
                            <a:srgbClr val="0070C0"/>
                          </a:solidFill>
                          <a:latin typeface="Arial" panose="020B0604020202020204" pitchFamily="34" charset="0"/>
                          <a:cs typeface="Arial" panose="020B0604020202020204" pitchFamily="34" charset="0"/>
                        </a:rPr>
                        <a:t>38750</a:t>
                      </a:r>
                    </a:p>
                  </a:txBody>
                  <a:tcPr/>
                </a:tc>
                <a:extLst>
                  <a:ext uri="{0D108BD9-81ED-4DB2-BD59-A6C34878D82A}">
                    <a16:rowId xmlns:a16="http://schemas.microsoft.com/office/drawing/2014/main" val="2069090419"/>
                  </a:ext>
                </a:extLst>
              </a:tr>
            </a:tbl>
          </a:graphicData>
        </a:graphic>
      </p:graphicFrame>
      <p:graphicFrame>
        <p:nvGraphicFramePr>
          <p:cNvPr id="7" name="Tableau 6">
            <a:extLst>
              <a:ext uri="{FF2B5EF4-FFF2-40B4-BE49-F238E27FC236}">
                <a16:creationId xmlns:a16="http://schemas.microsoft.com/office/drawing/2014/main" id="{B8A470D6-86AD-C4D7-CF97-396659278F0C}"/>
              </a:ext>
            </a:extLst>
          </p:cNvPr>
          <p:cNvGraphicFramePr>
            <a:graphicFrameLocks noGrp="1"/>
          </p:cNvGraphicFramePr>
          <p:nvPr>
            <p:extLst>
              <p:ext uri="{D42A27DB-BD31-4B8C-83A1-F6EECF244321}">
                <p14:modId xmlns:p14="http://schemas.microsoft.com/office/powerpoint/2010/main" val="1407737547"/>
              </p:ext>
            </p:extLst>
          </p:nvPr>
        </p:nvGraphicFramePr>
        <p:xfrm>
          <a:off x="6275942" y="1325211"/>
          <a:ext cx="3065016" cy="4079240"/>
        </p:xfrm>
        <a:graphic>
          <a:graphicData uri="http://schemas.openxmlformats.org/drawingml/2006/table">
            <a:tbl>
              <a:tblPr firstRow="1" bandRow="1">
                <a:tableStyleId>{5C22544A-7EE6-4342-B048-85BDC9FD1C3A}</a:tableStyleId>
              </a:tblPr>
              <a:tblGrid>
                <a:gridCol w="3065016">
                  <a:extLst>
                    <a:ext uri="{9D8B030D-6E8A-4147-A177-3AD203B41FA5}">
                      <a16:colId xmlns:a16="http://schemas.microsoft.com/office/drawing/2014/main" val="3734003745"/>
                    </a:ext>
                  </a:extLst>
                </a:gridCol>
              </a:tblGrid>
              <a:tr h="370840">
                <a:tc>
                  <a:txBody>
                    <a:bodyPr/>
                    <a:lstStyle/>
                    <a:p>
                      <a:r>
                        <a:rPr lang="fr-FR" sz="1600" dirty="0">
                          <a:latin typeface="Arial" panose="020B0604020202020204" pitchFamily="34" charset="0"/>
                          <a:cs typeface="Arial" panose="020B0604020202020204" pitchFamily="34" charset="0"/>
                        </a:rPr>
                        <a:t>   Fonds Spécifiques Districts</a:t>
                      </a:r>
                    </a:p>
                  </a:txBody>
                  <a:tcPr/>
                </a:tc>
                <a:extLst>
                  <a:ext uri="{0D108BD9-81ED-4DB2-BD59-A6C34878D82A}">
                    <a16:rowId xmlns:a16="http://schemas.microsoft.com/office/drawing/2014/main" val="3578060901"/>
                  </a:ext>
                </a:extLst>
              </a:tr>
              <a:tr h="370840">
                <a:tc>
                  <a:txBody>
                    <a:bodyPr/>
                    <a:lstStyle/>
                    <a:p>
                      <a:r>
                        <a:rPr lang="fr-FR" sz="1600" dirty="0">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67889846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1706497205"/>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a:t>
                      </a:r>
                    </a:p>
                  </a:txBody>
                  <a:tcPr/>
                </a:tc>
                <a:extLst>
                  <a:ext uri="{0D108BD9-81ED-4DB2-BD59-A6C34878D82A}">
                    <a16:rowId xmlns:a16="http://schemas.microsoft.com/office/drawing/2014/main" val="681759874"/>
                  </a:ext>
                </a:extLst>
              </a:tr>
              <a:tr h="370840">
                <a:tc>
                  <a:txBody>
                    <a:bodyPr/>
                    <a:lstStyle/>
                    <a:p>
                      <a:pPr algn="ctr"/>
                      <a:r>
                        <a:rPr lang="fr-FR" sz="1600" dirty="0">
                          <a:solidFill>
                            <a:srgbClr val="FF0000"/>
                          </a:solidFill>
                          <a:latin typeface="Arial" panose="020B0604020202020204" pitchFamily="34" charset="0"/>
                          <a:cs typeface="Arial" panose="020B0604020202020204" pitchFamily="34" charset="0"/>
                        </a:rPr>
                        <a:t>20000</a:t>
                      </a:r>
                    </a:p>
                  </a:txBody>
                  <a:tcPr/>
                </a:tc>
                <a:extLst>
                  <a:ext uri="{0D108BD9-81ED-4DB2-BD59-A6C34878D82A}">
                    <a16:rowId xmlns:a16="http://schemas.microsoft.com/office/drawing/2014/main" val="2114507695"/>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 1500</a:t>
                      </a:r>
                    </a:p>
                  </a:txBody>
                  <a:tcPr/>
                </a:tc>
                <a:extLst>
                  <a:ext uri="{0D108BD9-81ED-4DB2-BD59-A6C34878D82A}">
                    <a16:rowId xmlns:a16="http://schemas.microsoft.com/office/drawing/2014/main" val="3572140939"/>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1000</a:t>
                      </a:r>
                    </a:p>
                  </a:txBody>
                  <a:tcPr/>
                </a:tc>
                <a:extLst>
                  <a:ext uri="{0D108BD9-81ED-4DB2-BD59-A6C34878D82A}">
                    <a16:rowId xmlns:a16="http://schemas.microsoft.com/office/drawing/2014/main" val="3474981509"/>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10000</a:t>
                      </a:r>
                    </a:p>
                  </a:txBody>
                  <a:tcPr/>
                </a:tc>
                <a:extLst>
                  <a:ext uri="{0D108BD9-81ED-4DB2-BD59-A6C34878D82A}">
                    <a16:rowId xmlns:a16="http://schemas.microsoft.com/office/drawing/2014/main" val="3168802743"/>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r>
                        <a:rPr lang="fr-FR" sz="1600" dirty="0">
                          <a:solidFill>
                            <a:srgbClr val="0070C0"/>
                          </a:solidFill>
                          <a:latin typeface="Arial" panose="020B0604020202020204" pitchFamily="34" charset="0"/>
                          <a:cs typeface="Arial" panose="020B0604020202020204" pitchFamily="34" charset="0"/>
                        </a:rPr>
                        <a:t>                      250</a:t>
                      </a:r>
                    </a:p>
                  </a:txBody>
                  <a:tcPr/>
                </a:tc>
                <a:extLst>
                  <a:ext uri="{0D108BD9-81ED-4DB2-BD59-A6C34878D82A}">
                    <a16:rowId xmlns:a16="http://schemas.microsoft.com/office/drawing/2014/main" val="1989246442"/>
                  </a:ext>
                </a:extLst>
              </a:tr>
              <a:tr h="370840">
                <a:tc>
                  <a:txBody>
                    <a:bodyPr/>
                    <a:lstStyle/>
                    <a:p>
                      <a:r>
                        <a:rPr lang="fr-FR" sz="1600" b="1" dirty="0">
                          <a:solidFill>
                            <a:srgbClr val="0070C0"/>
                          </a:solidFill>
                          <a:latin typeface="Arial" panose="020B0604020202020204" pitchFamily="34" charset="0"/>
                          <a:cs typeface="Arial" panose="020B0604020202020204" pitchFamily="34" charset="0"/>
                        </a:rPr>
                        <a:t>                  32750</a:t>
                      </a:r>
                    </a:p>
                  </a:txBody>
                  <a:tcPr/>
                </a:tc>
                <a:extLst>
                  <a:ext uri="{0D108BD9-81ED-4DB2-BD59-A6C34878D82A}">
                    <a16:rowId xmlns:a16="http://schemas.microsoft.com/office/drawing/2014/main" val="2069090419"/>
                  </a:ext>
                </a:extLst>
              </a:tr>
            </a:tbl>
          </a:graphicData>
        </a:graphic>
      </p:graphicFrame>
      <p:graphicFrame>
        <p:nvGraphicFramePr>
          <p:cNvPr id="8" name="Tableau 7">
            <a:extLst>
              <a:ext uri="{FF2B5EF4-FFF2-40B4-BE49-F238E27FC236}">
                <a16:creationId xmlns:a16="http://schemas.microsoft.com/office/drawing/2014/main" id="{2C95FB76-33FB-3B0B-F325-7B6B648FD23C}"/>
              </a:ext>
            </a:extLst>
          </p:cNvPr>
          <p:cNvGraphicFramePr>
            <a:graphicFrameLocks noGrp="1"/>
          </p:cNvGraphicFramePr>
          <p:nvPr>
            <p:extLst>
              <p:ext uri="{D42A27DB-BD31-4B8C-83A1-F6EECF244321}">
                <p14:modId xmlns:p14="http://schemas.microsoft.com/office/powerpoint/2010/main" val="1805701322"/>
              </p:ext>
            </p:extLst>
          </p:nvPr>
        </p:nvGraphicFramePr>
        <p:xfrm>
          <a:off x="9340958" y="1325211"/>
          <a:ext cx="2390660" cy="4079240"/>
        </p:xfrm>
        <a:graphic>
          <a:graphicData uri="http://schemas.openxmlformats.org/drawingml/2006/table">
            <a:tbl>
              <a:tblPr firstRow="1" bandRow="1">
                <a:tableStyleId>{5C22544A-7EE6-4342-B048-85BDC9FD1C3A}</a:tableStyleId>
              </a:tblPr>
              <a:tblGrid>
                <a:gridCol w="2390660">
                  <a:extLst>
                    <a:ext uri="{9D8B030D-6E8A-4147-A177-3AD203B41FA5}">
                      <a16:colId xmlns:a16="http://schemas.microsoft.com/office/drawing/2014/main" val="3534821055"/>
                    </a:ext>
                  </a:extLst>
                </a:gridCol>
              </a:tblGrid>
              <a:tr h="370840">
                <a:tc>
                  <a:txBody>
                    <a:bodyPr/>
                    <a:lstStyle/>
                    <a:p>
                      <a:pPr algn="ctr"/>
                      <a:r>
                        <a:rPr lang="fr-FR" sz="1600" dirty="0">
                          <a:latin typeface="Arial" panose="020B0604020202020204" pitchFamily="34" charset="0"/>
                          <a:cs typeface="Arial" panose="020B0604020202020204" pitchFamily="34" charset="0"/>
                        </a:rPr>
                        <a:t>Fonds Mondial</a:t>
                      </a:r>
                    </a:p>
                  </a:txBody>
                  <a:tcPr/>
                </a:tc>
                <a:extLst>
                  <a:ext uri="{0D108BD9-81ED-4DB2-BD59-A6C34878D82A}">
                    <a16:rowId xmlns:a16="http://schemas.microsoft.com/office/drawing/2014/main" val="3578060901"/>
                  </a:ext>
                </a:extLst>
              </a:tr>
              <a:tr h="370840">
                <a:tc>
                  <a:txBody>
                    <a:bodyPr/>
                    <a:lstStyle/>
                    <a:p>
                      <a:pPr algn="ctr"/>
                      <a:endParaRPr lang="fr-FR" sz="16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78898465"/>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706497205"/>
                  </a:ext>
                </a:extLst>
              </a:tr>
              <a:tr h="370840">
                <a:tc>
                  <a:txBody>
                    <a:bodyPr/>
                    <a:lstStyle/>
                    <a:p>
                      <a:pPr algn="ctr"/>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81759874"/>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16000</a:t>
                      </a:r>
                    </a:p>
                  </a:txBody>
                  <a:tcPr/>
                </a:tc>
                <a:extLst>
                  <a:ext uri="{0D108BD9-81ED-4DB2-BD59-A6C34878D82A}">
                    <a16:rowId xmlns:a16="http://schemas.microsoft.com/office/drawing/2014/main" val="2114507695"/>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 1200</a:t>
                      </a:r>
                    </a:p>
                  </a:txBody>
                  <a:tcPr/>
                </a:tc>
                <a:extLst>
                  <a:ext uri="{0D108BD9-81ED-4DB2-BD59-A6C34878D82A}">
                    <a16:rowId xmlns:a16="http://schemas.microsoft.com/office/drawing/2014/main" val="3572140939"/>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  800</a:t>
                      </a:r>
                    </a:p>
                  </a:txBody>
                  <a:tcPr/>
                </a:tc>
                <a:extLst>
                  <a:ext uri="{0D108BD9-81ED-4DB2-BD59-A6C34878D82A}">
                    <a16:rowId xmlns:a16="http://schemas.microsoft.com/office/drawing/2014/main" val="3474981509"/>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8000</a:t>
                      </a:r>
                    </a:p>
                  </a:txBody>
                  <a:tcPr/>
                </a:tc>
                <a:extLst>
                  <a:ext uri="{0D108BD9-81ED-4DB2-BD59-A6C34878D82A}">
                    <a16:rowId xmlns:a16="http://schemas.microsoft.com/office/drawing/2014/main" val="3168802743"/>
                  </a:ext>
                </a:extLst>
              </a:tr>
              <a:tr h="370840">
                <a:tc>
                  <a:txBody>
                    <a:bodyPr/>
                    <a:lstStyle/>
                    <a:p>
                      <a:endParaRPr lang="fr-FR" sz="1600" dirty="0">
                        <a:solidFill>
                          <a:srgbClr val="0070C0"/>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845034313"/>
                  </a:ext>
                </a:extLst>
              </a:tr>
              <a:tr h="370840">
                <a:tc>
                  <a:txBody>
                    <a:bodyPr/>
                    <a:lstStyle/>
                    <a:p>
                      <a:pPr algn="ctr"/>
                      <a:r>
                        <a:rPr lang="fr-FR" sz="1600" dirty="0">
                          <a:solidFill>
                            <a:srgbClr val="0070C0"/>
                          </a:solidFill>
                          <a:latin typeface="Arial" panose="020B0604020202020204" pitchFamily="34" charset="0"/>
                          <a:cs typeface="Arial" panose="020B0604020202020204" pitchFamily="34" charset="0"/>
                        </a:rPr>
                        <a:t>200</a:t>
                      </a:r>
                    </a:p>
                  </a:txBody>
                  <a:tcPr/>
                </a:tc>
                <a:extLst>
                  <a:ext uri="{0D108BD9-81ED-4DB2-BD59-A6C34878D82A}">
                    <a16:rowId xmlns:a16="http://schemas.microsoft.com/office/drawing/2014/main" val="1989246442"/>
                  </a:ext>
                </a:extLst>
              </a:tr>
              <a:tr h="370840">
                <a:tc>
                  <a:txBody>
                    <a:bodyPr/>
                    <a:lstStyle/>
                    <a:p>
                      <a:pPr algn="ctr"/>
                      <a:r>
                        <a:rPr lang="fr-FR" sz="1600" b="1" dirty="0">
                          <a:solidFill>
                            <a:srgbClr val="0070C0"/>
                          </a:solidFill>
                          <a:latin typeface="Arial" panose="020B0604020202020204" pitchFamily="34" charset="0"/>
                          <a:cs typeface="Arial" panose="020B0604020202020204" pitchFamily="34" charset="0"/>
                        </a:rPr>
                        <a:t>        26200 max</a:t>
                      </a:r>
                    </a:p>
                  </a:txBody>
                  <a:tcPr/>
                </a:tc>
                <a:extLst>
                  <a:ext uri="{0D108BD9-81ED-4DB2-BD59-A6C34878D82A}">
                    <a16:rowId xmlns:a16="http://schemas.microsoft.com/office/drawing/2014/main" val="2069090419"/>
                  </a:ext>
                </a:extLst>
              </a:tr>
            </a:tbl>
          </a:graphicData>
        </a:graphic>
      </p:graphicFrame>
      <p:sp>
        <p:nvSpPr>
          <p:cNvPr id="9" name="Flèche courbée vers le bas 8">
            <a:extLst>
              <a:ext uri="{FF2B5EF4-FFF2-40B4-BE49-F238E27FC236}">
                <a16:creationId xmlns:a16="http://schemas.microsoft.com/office/drawing/2014/main" id="{5C210029-00D0-AD28-BAFE-FF7AB016C505}"/>
              </a:ext>
            </a:extLst>
          </p:cNvPr>
          <p:cNvSpPr/>
          <p:nvPr/>
        </p:nvSpPr>
        <p:spPr>
          <a:xfrm>
            <a:off x="8534447" y="814536"/>
            <a:ext cx="1905000" cy="457200"/>
          </a:xfrm>
          <a:prstGeom prst="curved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D91B5C"/>
                </a:solidFill>
                <a:effectLst/>
                <a:uLnTx/>
                <a:uFillTx/>
                <a:latin typeface="Arial" panose="020B0604020202020204" pitchFamily="34" charset="0"/>
                <a:cs typeface="Arial" panose="020B0604020202020204" pitchFamily="34" charset="0"/>
              </a:rPr>
              <a:t>80</a:t>
            </a:r>
            <a:r>
              <a:rPr kumimoji="0" lang="fr-FR" sz="2400" b="1" i="0" u="none" strike="noStrike" kern="1200" cap="none" spc="0" normalizeH="0" baseline="0" noProof="0" dirty="0">
                <a:ln>
                  <a:noFill/>
                </a:ln>
                <a:solidFill>
                  <a:srgbClr val="D91B5C"/>
                </a:solidFill>
                <a:effectLst/>
                <a:uLnTx/>
                <a:uFillTx/>
                <a:latin typeface="Calibri"/>
                <a:ea typeface="+mn-ea"/>
                <a:cs typeface="+mn-cs"/>
              </a:rPr>
              <a:t> %</a:t>
            </a:r>
          </a:p>
        </p:txBody>
      </p:sp>
      <p:sp>
        <p:nvSpPr>
          <p:cNvPr id="10" name="ZoneTexte 9">
            <a:extLst>
              <a:ext uri="{FF2B5EF4-FFF2-40B4-BE49-F238E27FC236}">
                <a16:creationId xmlns:a16="http://schemas.microsoft.com/office/drawing/2014/main" id="{3E83A0BA-C167-415E-EC5F-C7D54E7145E4}"/>
              </a:ext>
            </a:extLst>
          </p:cNvPr>
          <p:cNvSpPr txBox="1"/>
          <p:nvPr/>
        </p:nvSpPr>
        <p:spPr bwMode="auto">
          <a:xfrm>
            <a:off x="6239235" y="5589595"/>
            <a:ext cx="45904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dirty="0">
                <a:solidFill>
                  <a:schemeClr val="accent1">
                    <a:lumMod val="75000"/>
                  </a:schemeClr>
                </a:solidFill>
                <a:latin typeface="Arial" panose="020B0604020202020204" pitchFamily="34" charset="0"/>
                <a:ea typeface="ＭＳ Ｐゴシック" panose="020B0600070205080204" pitchFamily="34" charset="-128"/>
              </a:rPr>
              <a:t>3</a:t>
            </a:r>
            <a:r>
              <a:rPr kumimoji="0" lang="fr-FR" sz="200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ＭＳ Ｐゴシック" panose="020B0600070205080204" pitchFamily="34" charset="-128"/>
                <a:cs typeface="+mn-cs"/>
              </a:rPr>
              <a:t>8750  + </a:t>
            </a:r>
            <a:r>
              <a:rPr lang="fr-FR" sz="2000" dirty="0">
                <a:solidFill>
                  <a:schemeClr val="accent1">
                    <a:lumMod val="75000"/>
                  </a:schemeClr>
                </a:solidFill>
                <a:latin typeface="Arial" panose="020B0604020202020204" pitchFamily="34" charset="0"/>
                <a:ea typeface="ＭＳ Ｐゴシック" panose="020B0600070205080204" pitchFamily="34" charset="-128"/>
              </a:rPr>
              <a:t>3275</a:t>
            </a:r>
            <a:r>
              <a:rPr kumimoji="0" lang="fr-FR" sz="200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ＭＳ Ｐゴシック" panose="020B0600070205080204" pitchFamily="34" charset="-128"/>
                <a:cs typeface="+mn-cs"/>
              </a:rPr>
              <a:t>0 + </a:t>
            </a:r>
            <a:r>
              <a:rPr kumimoji="0" lang="fr-FR" sz="2000" b="1"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ＭＳ Ｐゴシック" panose="020B0600070205080204" pitchFamily="34" charset="-128"/>
                <a:cs typeface="+mn-cs"/>
              </a:rPr>
              <a:t>23500</a:t>
            </a:r>
            <a:r>
              <a:rPr kumimoji="0" lang="fr-FR" sz="2000" b="0" i="0" u="none" strike="noStrike" kern="1200" cap="none" spc="0" normalizeH="0" baseline="0" noProof="0" dirty="0">
                <a:ln>
                  <a:noFill/>
                </a:ln>
                <a:solidFill>
                  <a:schemeClr val="accent1">
                    <a:lumMod val="75000"/>
                  </a:schemeClr>
                </a:solidFill>
                <a:effectLst/>
                <a:uLnTx/>
                <a:uFillTx/>
                <a:latin typeface="Arial" panose="020B0604020202020204" pitchFamily="34" charset="0"/>
                <a:ea typeface="ＭＳ Ｐゴシック" panose="020B0600070205080204" pitchFamily="34" charset="-128"/>
                <a:cs typeface="+mn-cs"/>
              </a:rPr>
              <a:t> = 95000 $</a:t>
            </a:r>
          </a:p>
        </p:txBody>
      </p:sp>
      <p:sp>
        <p:nvSpPr>
          <p:cNvPr id="11" name="Flèche droite à entaille 10">
            <a:extLst>
              <a:ext uri="{FF2B5EF4-FFF2-40B4-BE49-F238E27FC236}">
                <a16:creationId xmlns:a16="http://schemas.microsoft.com/office/drawing/2014/main" id="{FC5B72EA-251A-18B8-1543-51D168EFFA80}"/>
              </a:ext>
            </a:extLst>
          </p:cNvPr>
          <p:cNvSpPr/>
          <p:nvPr/>
        </p:nvSpPr>
        <p:spPr>
          <a:xfrm>
            <a:off x="5117592" y="5536120"/>
            <a:ext cx="978408" cy="507060"/>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chemeClr val="bg1"/>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A396365A-36D0-ABD3-BB3F-28AE50220374}"/>
              </a:ext>
            </a:extLst>
          </p:cNvPr>
          <p:cNvSpPr txBox="1"/>
          <p:nvPr/>
        </p:nvSpPr>
        <p:spPr>
          <a:xfrm>
            <a:off x="138447" y="6488668"/>
            <a:ext cx="6658682" cy="369332"/>
          </a:xfrm>
          <a:prstGeom prst="rect">
            <a:avLst/>
          </a:prstGeom>
          <a:noFill/>
        </p:spPr>
        <p:txBody>
          <a:bodyPr wrap="none" rtlCol="0">
            <a:spAutoFit/>
          </a:bodyPr>
          <a:lstStyle/>
          <a:p>
            <a:r>
              <a:rPr lang="fr-FR" dirty="0">
                <a:solidFill>
                  <a:schemeClr val="accent1"/>
                </a:solidFill>
              </a:rPr>
              <a:t>(*) : + 5% à payer par les clubs si les fonds transitent via le Fondation  </a:t>
            </a:r>
          </a:p>
        </p:txBody>
      </p:sp>
    </p:spTree>
    <p:extLst>
      <p:ext uri="{BB962C8B-B14F-4D97-AF65-F5344CB8AC3E}">
        <p14:creationId xmlns:p14="http://schemas.microsoft.com/office/powerpoint/2010/main" val="131454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549290" y="290017"/>
            <a:ext cx="11277600" cy="2672526"/>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Subventions Mondiales</a:t>
            </a:r>
          </a:p>
          <a:p>
            <a:pPr>
              <a:lnSpc>
                <a:spcPct val="100000"/>
              </a:lnSpc>
              <a:spcBef>
                <a:spcPts val="55"/>
              </a:spcBef>
            </a:pPr>
            <a:r>
              <a:rPr lang="fr-FR" sz="3200" dirty="0">
                <a:solidFill>
                  <a:schemeClr val="accent1">
                    <a:lumMod val="75000"/>
                  </a:schemeClr>
                </a:solidFill>
                <a:latin typeface="Arial" panose="020B0604020202020204" pitchFamily="34" charset="0"/>
                <a:cs typeface="Arial" panose="020B0604020202020204" pitchFamily="34" charset="0"/>
              </a:rPr>
              <a:t>Procédure de demande</a:t>
            </a:r>
          </a:p>
          <a:p>
            <a:pPr algn="just"/>
            <a:endParaRPr lang="fr-FR" sz="3200" dirty="0">
              <a:solidFill>
                <a:schemeClr val="accent1">
                  <a:lumMod val="75000"/>
                </a:schemeClr>
              </a:solidFill>
              <a:latin typeface="Arial" panose="020B0604020202020204" pitchFamily="34" charset="0"/>
              <a:cs typeface="Arial" panose="020B0604020202020204" pitchFamily="34" charset="0"/>
            </a:endParaRPr>
          </a:p>
          <a:p>
            <a:pPr algn="just"/>
            <a:r>
              <a:rPr lang="fr-BE" sz="3200" spc="-5" dirty="0">
                <a:solidFill>
                  <a:schemeClr val="accent1">
                    <a:lumMod val="75000"/>
                  </a:schemeClr>
                </a:solidFill>
                <a:latin typeface="Arial" panose="020B0604020202020204" pitchFamily="34" charset="0"/>
                <a:cs typeface="Arial" panose="020B0604020202020204" pitchFamily="34" charset="0"/>
              </a:rPr>
              <a:t>Demande en ligne par les</a:t>
            </a:r>
            <a:r>
              <a:rPr lang="fr-BE" sz="3200" spc="-20"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clubs </a:t>
            </a:r>
          </a:p>
          <a:p>
            <a:pPr algn="just"/>
            <a:r>
              <a:rPr lang="fr-BE" sz="3200" spc="-5" dirty="0">
                <a:solidFill>
                  <a:schemeClr val="accent1">
                    <a:lumMod val="75000"/>
                  </a:schemeClr>
                </a:solidFill>
                <a:latin typeface="Arial" panose="020B0604020202020204" pitchFamily="34" charset="0"/>
                <a:cs typeface="Arial" panose="020B0604020202020204" pitchFamily="34" charset="0"/>
              </a:rPr>
              <a:t>(</a:t>
            </a:r>
            <a:r>
              <a:rPr lang="fr-BE" sz="3200" spc="-5" dirty="0" err="1">
                <a:solidFill>
                  <a:schemeClr val="accent1">
                    <a:lumMod val="75000"/>
                  </a:schemeClr>
                </a:solidFill>
                <a:latin typeface="Arial" panose="020B0604020202020204" pitchFamily="34" charset="0"/>
                <a:cs typeface="Arial" panose="020B0604020202020204" pitchFamily="34" charset="0"/>
              </a:rPr>
              <a:t>My</a:t>
            </a:r>
            <a:r>
              <a:rPr lang="fr-BE" sz="3200" spc="-5" dirty="0">
                <a:solidFill>
                  <a:schemeClr val="accent1">
                    <a:lumMod val="75000"/>
                  </a:schemeClr>
                </a:solidFill>
                <a:latin typeface="Arial" panose="020B0604020202020204" pitchFamily="34" charset="0"/>
                <a:cs typeface="Arial" panose="020B0604020202020204" pitchFamily="34" charset="0"/>
              </a:rPr>
              <a:t> Rotary -&gt; Espace Subvention -&gt; demande de subvention)</a:t>
            </a:r>
            <a:endParaRPr lang="fr-BE" sz="3200" dirty="0">
              <a:solidFill>
                <a:schemeClr val="accent1">
                  <a:lumMod val="75000"/>
                </a:schemeClr>
              </a:solidFill>
              <a:latin typeface="Arial" panose="020B06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B088B954-156D-676F-81D3-7FE549100A58}"/>
              </a:ext>
            </a:extLst>
          </p:cNvPr>
          <p:cNvPicPr>
            <a:picLocks noChangeAspect="1"/>
          </p:cNvPicPr>
          <p:nvPr/>
        </p:nvPicPr>
        <p:blipFill>
          <a:blip r:embed="rId2"/>
          <a:stretch>
            <a:fillRect/>
          </a:stretch>
        </p:blipFill>
        <p:spPr>
          <a:xfrm>
            <a:off x="205013" y="3193554"/>
            <a:ext cx="3684224" cy="2738793"/>
          </a:xfrm>
          <a:prstGeom prst="rect">
            <a:avLst/>
          </a:prstGeom>
        </p:spPr>
      </p:pic>
      <p:sp>
        <p:nvSpPr>
          <p:cNvPr id="7" name="Flèche vers le haut 6">
            <a:extLst>
              <a:ext uri="{FF2B5EF4-FFF2-40B4-BE49-F238E27FC236}">
                <a16:creationId xmlns:a16="http://schemas.microsoft.com/office/drawing/2014/main" id="{96645AE0-DBA1-05DE-D55F-DB48C4CDE125}"/>
              </a:ext>
            </a:extLst>
          </p:cNvPr>
          <p:cNvSpPr/>
          <p:nvPr/>
        </p:nvSpPr>
        <p:spPr>
          <a:xfrm>
            <a:off x="1852971" y="4903736"/>
            <a:ext cx="388307" cy="127159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9" name="Image 8">
            <a:extLst>
              <a:ext uri="{FF2B5EF4-FFF2-40B4-BE49-F238E27FC236}">
                <a16:creationId xmlns:a16="http://schemas.microsoft.com/office/drawing/2014/main" id="{32C46E9F-5922-238D-BE43-CD49A4C2727C}"/>
              </a:ext>
            </a:extLst>
          </p:cNvPr>
          <p:cNvPicPr>
            <a:picLocks noChangeAspect="1"/>
          </p:cNvPicPr>
          <p:nvPr/>
        </p:nvPicPr>
        <p:blipFill>
          <a:blip r:embed="rId3"/>
          <a:stretch>
            <a:fillRect/>
          </a:stretch>
        </p:blipFill>
        <p:spPr>
          <a:xfrm>
            <a:off x="4307012" y="3193554"/>
            <a:ext cx="3514601" cy="2738793"/>
          </a:xfrm>
          <a:prstGeom prst="rect">
            <a:avLst/>
          </a:prstGeom>
        </p:spPr>
      </p:pic>
      <p:sp>
        <p:nvSpPr>
          <p:cNvPr id="8" name="Flèche vers le haut 7">
            <a:extLst>
              <a:ext uri="{FF2B5EF4-FFF2-40B4-BE49-F238E27FC236}">
                <a16:creationId xmlns:a16="http://schemas.microsoft.com/office/drawing/2014/main" id="{4564B9E4-F95E-853A-67A5-32E731955BC8}"/>
              </a:ext>
            </a:extLst>
          </p:cNvPr>
          <p:cNvSpPr/>
          <p:nvPr/>
        </p:nvSpPr>
        <p:spPr>
          <a:xfrm>
            <a:off x="5676005" y="3715545"/>
            <a:ext cx="388307" cy="1271595"/>
          </a:xfrm>
          <a:prstGeom prst="up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2F4FEDCE-F14C-D37C-0A27-AA1D3AD9721C}"/>
              </a:ext>
            </a:extLst>
          </p:cNvPr>
          <p:cNvPicPr>
            <a:picLocks noChangeAspect="1"/>
          </p:cNvPicPr>
          <p:nvPr/>
        </p:nvPicPr>
        <p:blipFill>
          <a:blip r:embed="rId4"/>
          <a:stretch>
            <a:fillRect/>
          </a:stretch>
        </p:blipFill>
        <p:spPr>
          <a:xfrm>
            <a:off x="8270411" y="3193554"/>
            <a:ext cx="3514601" cy="2756713"/>
          </a:xfrm>
          <a:prstGeom prst="rect">
            <a:avLst/>
          </a:prstGeom>
        </p:spPr>
      </p:pic>
    </p:spTree>
    <p:extLst>
      <p:ext uri="{BB962C8B-B14F-4D97-AF65-F5344CB8AC3E}">
        <p14:creationId xmlns:p14="http://schemas.microsoft.com/office/powerpoint/2010/main" val="310636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ZoneTexte 2">
            <a:extLst>
              <a:ext uri="{FF2B5EF4-FFF2-40B4-BE49-F238E27FC236}">
                <a16:creationId xmlns:a16="http://schemas.microsoft.com/office/drawing/2014/main" id="{A063816B-C444-4648-7D0B-BC5F34E32680}"/>
              </a:ext>
            </a:extLst>
          </p:cNvPr>
          <p:cNvSpPr txBox="1"/>
          <p:nvPr/>
        </p:nvSpPr>
        <p:spPr>
          <a:xfrm>
            <a:off x="716096" y="1161000"/>
            <a:ext cx="10803418" cy="2554545"/>
          </a:xfrm>
          <a:prstGeom prst="rect">
            <a:avLst/>
          </a:prstGeom>
          <a:noFill/>
        </p:spPr>
        <p:txBody>
          <a:bodyPr wrap="square" rtlCol="0">
            <a:spAutoFit/>
          </a:bodyPr>
          <a:lstStyle/>
          <a:p>
            <a:r>
              <a:rPr lang="fr-FR" sz="3200" dirty="0">
                <a:solidFill>
                  <a:schemeClr val="accent1">
                    <a:lumMod val="75000"/>
                  </a:schemeClr>
                </a:solidFill>
                <a:latin typeface="Arial" panose="020B0604020202020204" pitchFamily="34" charset="0"/>
                <a:cs typeface="Arial" panose="020B0604020202020204" pitchFamily="34" charset="0"/>
              </a:rPr>
              <a:t>Les clubs ont une part de responsabilité importante dans l’administration d’une subvention et doivent mettre en place des mesures pour s’assurer du respect des directives et prévenir une mauvaise utilisation ou gestion des fonds. </a:t>
            </a:r>
            <a:endParaRPr lang="fr-BE" sz="3200" dirty="0">
              <a:solidFill>
                <a:schemeClr val="accent1">
                  <a:lumMod val="75000"/>
                </a:schemeClr>
              </a:solidFill>
              <a:latin typeface="Arial" panose="020B0604020202020204" pitchFamily="34" charset="0"/>
              <a:cs typeface="Arial" panose="020B0604020202020204" pitchFamily="34" charset="0"/>
            </a:endParaRPr>
          </a:p>
        </p:txBody>
      </p:sp>
      <p:pic>
        <p:nvPicPr>
          <p:cNvPr id="6" name="Image 5" descr="Une image contenant personne, table de salle à manger&#10;&#10;Description générée automatiquement">
            <a:extLst>
              <a:ext uri="{FF2B5EF4-FFF2-40B4-BE49-F238E27FC236}">
                <a16:creationId xmlns:a16="http://schemas.microsoft.com/office/drawing/2014/main" id="{B812E706-4DDE-6AD3-2262-34E947365C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2577" y="3132922"/>
            <a:ext cx="4229101" cy="2819400"/>
          </a:xfrm>
          <a:prstGeom prst="rect">
            <a:avLst/>
          </a:prstGeom>
        </p:spPr>
      </p:pic>
    </p:spTree>
    <p:extLst>
      <p:ext uri="{BB962C8B-B14F-4D97-AF65-F5344CB8AC3E}">
        <p14:creationId xmlns:p14="http://schemas.microsoft.com/office/powerpoint/2010/main" val="2217371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147415" y="2613168"/>
            <a:ext cx="10258816" cy="1099515"/>
          </a:xfrm>
        </p:spPr>
        <p:txBody>
          <a:bodyPr>
            <a:noAutofit/>
          </a:bodyPr>
          <a:lstStyle/>
          <a:p>
            <a:pPr>
              <a:spcBef>
                <a:spcPts val="600"/>
              </a:spcBef>
              <a:spcAft>
                <a:spcPts val="1800"/>
              </a:spcAft>
              <a:defRPr/>
            </a:pPr>
            <a:r>
              <a:rPr lang="fr-FR" sz="4400" u="none" dirty="0">
                <a:latin typeface="Arial" panose="020B0604020202020204" pitchFamily="34" charset="0"/>
                <a:cs typeface="Arial" panose="020B0604020202020204" pitchFamily="34" charset="0"/>
              </a:rPr>
              <a:t>Concevoir une action</a:t>
            </a:r>
          </a:p>
        </p:txBody>
      </p:sp>
    </p:spTree>
    <p:extLst>
      <p:ext uri="{BB962C8B-B14F-4D97-AF65-F5344CB8AC3E}">
        <p14:creationId xmlns:p14="http://schemas.microsoft.com/office/powerpoint/2010/main" val="1457794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C313EA20-F94F-A163-8091-EDE664CD4B39}"/>
              </a:ext>
            </a:extLst>
          </p:cNvPr>
          <p:cNvSpPr txBox="1"/>
          <p:nvPr/>
        </p:nvSpPr>
        <p:spPr>
          <a:xfrm>
            <a:off x="347597" y="557701"/>
            <a:ext cx="11496805" cy="3721532"/>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Concevoir une action</a:t>
            </a:r>
          </a:p>
          <a:p>
            <a:pPr>
              <a:lnSpc>
                <a:spcPct val="100000"/>
              </a:lnSpc>
              <a:spcBef>
                <a:spcPts val="55"/>
              </a:spcBef>
            </a:pPr>
            <a:endParaRPr lang="fr-BE" sz="3200" dirty="0">
              <a:solidFill>
                <a:schemeClr val="accent1">
                  <a:lumMod val="75000"/>
                </a:schemeClr>
              </a:solidFill>
              <a:latin typeface="Arial" panose="020B0604020202020204" pitchFamily="34" charset="0"/>
              <a:cs typeface="Arial" panose="020B0604020202020204" pitchFamily="34" charset="0"/>
            </a:endParaRPr>
          </a:p>
          <a:p>
            <a:pPr marL="812165" marR="5080" lvl="1"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Quels sont les gages d’une action réussie ?</a:t>
            </a:r>
          </a:p>
          <a:p>
            <a:pPr marL="812165" marR="5080" lvl="1" indent="-342900">
              <a:lnSpc>
                <a:spcPct val="99700"/>
              </a:lnSpc>
              <a:spcBef>
                <a:spcPts val="110"/>
              </a:spcBef>
              <a:buChar char="•"/>
              <a:tabLst>
                <a:tab pos="354965" algn="l"/>
                <a:tab pos="355600" algn="l"/>
              </a:tabLst>
            </a:pPr>
            <a:endParaRPr lang="fr-BE" sz="3200" spc="-5" dirty="0">
              <a:solidFill>
                <a:schemeClr val="accent1">
                  <a:lumMod val="75000"/>
                </a:schemeClr>
              </a:solidFill>
              <a:latin typeface="Arial" panose="020B0604020202020204" pitchFamily="34" charset="0"/>
              <a:cs typeface="Arial" panose="020B0604020202020204" pitchFamily="34" charset="0"/>
            </a:endParaRPr>
          </a:p>
          <a:p>
            <a:pPr marL="812165" marR="5080" lvl="1"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Comment garantir la pérennité d’une action ?</a:t>
            </a:r>
          </a:p>
          <a:p>
            <a:pPr marL="812165" marR="5080" lvl="1" indent="-342900">
              <a:lnSpc>
                <a:spcPct val="99700"/>
              </a:lnSpc>
              <a:spcBef>
                <a:spcPts val="110"/>
              </a:spcBef>
              <a:buChar char="•"/>
              <a:tabLst>
                <a:tab pos="354965" algn="l"/>
                <a:tab pos="355600" algn="l"/>
              </a:tabLst>
            </a:pPr>
            <a:endParaRPr lang="fr-BE" sz="3200" spc="-5" dirty="0">
              <a:solidFill>
                <a:schemeClr val="accent1">
                  <a:lumMod val="75000"/>
                </a:schemeClr>
              </a:solidFill>
              <a:latin typeface="Arial" panose="020B0604020202020204" pitchFamily="34" charset="0"/>
              <a:cs typeface="Arial" panose="020B0604020202020204" pitchFamily="34" charset="0"/>
            </a:endParaRPr>
          </a:p>
          <a:p>
            <a:pPr marL="812165" marR="5080" lvl="1"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Comment planifier une action ? </a:t>
            </a:r>
          </a:p>
        </p:txBody>
      </p:sp>
    </p:spTree>
    <p:extLst>
      <p:ext uri="{BB962C8B-B14F-4D97-AF65-F5344CB8AC3E}">
        <p14:creationId xmlns:p14="http://schemas.microsoft.com/office/powerpoint/2010/main" val="34700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457200" y="769669"/>
            <a:ext cx="11277600" cy="4706417"/>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gages d’actions réussies</a:t>
            </a:r>
          </a:p>
          <a:p>
            <a:pPr>
              <a:lnSpc>
                <a:spcPct val="100000"/>
              </a:lnSpc>
              <a:spcBef>
                <a:spcPts val="55"/>
              </a:spcBef>
            </a:pPr>
            <a:endParaRPr lang="fr-BE" sz="3200" dirty="0">
              <a:solidFill>
                <a:schemeClr val="accent1">
                  <a:lumMod val="75000"/>
                </a:schemeClr>
              </a:solidFill>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En réponse à des besoins locaux (évaluation des besoins locaux)</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Impliquer la collectivité dans sa réalisation </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Durable et pérenne </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Un partenaire local compétent et fiable</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Respecter les règles de bonnes pratiques de gestion financière</a:t>
            </a:r>
            <a:endParaRPr lang="fr-BE" sz="32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49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237995" y="769669"/>
            <a:ext cx="11496805" cy="5014193"/>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Comment garantir la pérennité d’une action ? </a:t>
            </a:r>
          </a:p>
          <a:p>
            <a:pPr>
              <a:lnSpc>
                <a:spcPct val="100000"/>
              </a:lnSpc>
              <a:spcBef>
                <a:spcPts val="55"/>
              </a:spcBef>
            </a:pPr>
            <a:endParaRPr lang="fr-BE" sz="3200" dirty="0">
              <a:solidFill>
                <a:schemeClr val="accent1">
                  <a:lumMod val="75000"/>
                </a:schemeClr>
              </a:solidFill>
              <a:latin typeface="Arial" panose="020B0604020202020204" pitchFamily="34" charset="0"/>
              <a:cs typeface="Arial" panose="020B0604020202020204" pitchFamily="34" charset="0"/>
            </a:endParaRPr>
          </a:p>
          <a:p>
            <a:pPr algn="l"/>
            <a:r>
              <a:rPr lang="fr-FR" sz="2800" dirty="0">
                <a:solidFill>
                  <a:schemeClr val="accent1">
                    <a:lumMod val="75000"/>
                  </a:schemeClr>
                </a:solidFill>
                <a:latin typeface="Arial" panose="020B0604020202020204" pitchFamily="34" charset="0"/>
                <a:cs typeface="Arial" panose="020B0604020202020204" pitchFamily="34" charset="0"/>
              </a:rPr>
              <a:t>La </a:t>
            </a:r>
            <a:r>
              <a:rPr lang="fr-FR" sz="2800" b="0" i="0" u="none" strike="noStrike" baseline="0" dirty="0">
                <a:solidFill>
                  <a:schemeClr val="accent1">
                    <a:lumMod val="75000"/>
                  </a:schemeClr>
                </a:solidFill>
                <a:latin typeface="Arial" panose="020B0604020202020204" pitchFamily="34" charset="0"/>
                <a:cs typeface="Arial" panose="020B0604020202020204" pitchFamily="34" charset="0"/>
              </a:rPr>
              <a:t>pérennité signifie apporter des solutions à long terme aux problèmes de la collectivité que les bénéficiaires pourront continuer à appliquer après </a:t>
            </a:r>
            <a:r>
              <a:rPr lang="fr-BE" sz="2800" b="0" i="0" u="none" strike="noStrike" baseline="0" dirty="0">
                <a:solidFill>
                  <a:schemeClr val="accent1">
                    <a:lumMod val="75000"/>
                  </a:schemeClr>
                </a:solidFill>
                <a:latin typeface="Arial" panose="020B0604020202020204" pitchFamily="34" charset="0"/>
                <a:cs typeface="Arial" panose="020B0604020202020204" pitchFamily="34" charset="0"/>
              </a:rPr>
              <a:t>le désengagement du Rotary.</a:t>
            </a:r>
            <a:endParaRPr lang="fr-BE" sz="3200" dirty="0">
              <a:solidFill>
                <a:schemeClr val="accent1">
                  <a:lumMod val="75000"/>
                </a:schemeClr>
              </a:solidFill>
              <a:latin typeface="Arial" panose="020B0604020202020204" pitchFamily="34" charset="0"/>
              <a:cs typeface="Arial" panose="020B0604020202020204" pitchFamily="34" charset="0"/>
            </a:endParaRPr>
          </a:p>
          <a:p>
            <a:pPr marL="1269365" marR="5080" lvl="2"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Connaître</a:t>
            </a:r>
          </a:p>
          <a:p>
            <a:pPr marL="1269365" marR="5080" lvl="2"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Responsabiliser </a:t>
            </a:r>
          </a:p>
          <a:p>
            <a:pPr marL="1269365" marR="5080" lvl="2"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Former</a:t>
            </a:r>
          </a:p>
          <a:p>
            <a:pPr marL="1269365" marR="5080" lvl="2"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Acheter local</a:t>
            </a:r>
          </a:p>
          <a:p>
            <a:pPr marL="1269365" marR="5080" lvl="2"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Suivre</a:t>
            </a:r>
            <a:endParaRPr lang="fr-BE" sz="32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6557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567935" y="943292"/>
            <a:ext cx="11496805" cy="4201150"/>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Comment planifier une action ? </a:t>
            </a:r>
          </a:p>
          <a:p>
            <a:pPr>
              <a:lnSpc>
                <a:spcPct val="100000"/>
              </a:lnSpc>
              <a:spcBef>
                <a:spcPts val="55"/>
              </a:spcBef>
            </a:pPr>
            <a:endParaRPr lang="fr-BE" sz="3200" dirty="0">
              <a:solidFill>
                <a:schemeClr val="accent1">
                  <a:lumMod val="75000"/>
                </a:schemeClr>
              </a:solidFill>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Une commission de minimum 3 Rotariens</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Définir l’action et s’assurer qu’elle respecte les critères d’éligibilité de la Fondation Rotary et du District</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Approbation par le(s) club(s) de l’objet de l’action</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Pour les subventions mondiales : impliquer le club parrain local le plus rapidement possible dans l’élaboration du projet </a:t>
            </a:r>
          </a:p>
        </p:txBody>
      </p:sp>
    </p:spTree>
    <p:extLst>
      <p:ext uri="{BB962C8B-B14F-4D97-AF65-F5344CB8AC3E}">
        <p14:creationId xmlns:p14="http://schemas.microsoft.com/office/powerpoint/2010/main" val="47265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347597" y="557701"/>
            <a:ext cx="11496805" cy="4732065"/>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Comment planifier une action ? </a:t>
            </a:r>
          </a:p>
          <a:p>
            <a:pPr marL="12065" marR="5080">
              <a:lnSpc>
                <a:spcPct val="99700"/>
              </a:lnSpc>
              <a:spcBef>
                <a:spcPts val="110"/>
              </a:spcBef>
              <a:tabLst>
                <a:tab pos="354965" algn="l"/>
                <a:tab pos="355600" algn="l"/>
              </a:tabLst>
            </a:pPr>
            <a:endParaRPr lang="fr-BE" sz="3200" spc="-5" dirty="0">
              <a:solidFill>
                <a:schemeClr val="accent1">
                  <a:lumMod val="75000"/>
                </a:schemeClr>
              </a:solidFill>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Etablir un budget</a:t>
            </a:r>
          </a:p>
          <a:p>
            <a:pPr marL="1269365" marR="5080" lvl="2" indent="-342900">
              <a:lnSpc>
                <a:spcPct val="99700"/>
              </a:lnSpc>
              <a:spcBef>
                <a:spcPts val="110"/>
              </a:spcBef>
              <a:buChar char="•"/>
              <a:tabLst>
                <a:tab pos="354965" algn="l"/>
                <a:tab pos="355600" algn="l"/>
              </a:tabLst>
            </a:pPr>
            <a:r>
              <a:rPr lang="fr-BE" sz="2400" spc="-5" dirty="0">
                <a:solidFill>
                  <a:schemeClr val="accent1">
                    <a:lumMod val="75000"/>
                  </a:schemeClr>
                </a:solidFill>
                <a:latin typeface="Arial" panose="020B0604020202020204" pitchFamily="34" charset="0"/>
                <a:cs typeface="Arial" panose="020B0604020202020204" pitchFamily="34" charset="0"/>
              </a:rPr>
              <a:t>Réalisme </a:t>
            </a:r>
          </a:p>
          <a:p>
            <a:pPr marL="1269365" marR="5080" lvl="2" indent="-342900">
              <a:lnSpc>
                <a:spcPct val="99700"/>
              </a:lnSpc>
              <a:spcBef>
                <a:spcPts val="110"/>
              </a:spcBef>
              <a:buChar char="•"/>
              <a:tabLst>
                <a:tab pos="354965" algn="l"/>
                <a:tab pos="355600" algn="l"/>
              </a:tabLst>
            </a:pPr>
            <a:r>
              <a:rPr lang="fr-BE" sz="2400" spc="-5" dirty="0">
                <a:solidFill>
                  <a:schemeClr val="accent1">
                    <a:lumMod val="75000"/>
                  </a:schemeClr>
                </a:solidFill>
                <a:latin typeface="Arial" panose="020B0604020202020204" pitchFamily="34" charset="0"/>
                <a:cs typeface="Arial" panose="020B0604020202020204" pitchFamily="34" charset="0"/>
              </a:rPr>
              <a:t>Appel d’offres</a:t>
            </a:r>
          </a:p>
          <a:p>
            <a:pPr marL="1269365" marR="5080" lvl="2" indent="-342900">
              <a:lnSpc>
                <a:spcPct val="99700"/>
              </a:lnSpc>
              <a:spcBef>
                <a:spcPts val="110"/>
              </a:spcBef>
              <a:buChar char="•"/>
              <a:tabLst>
                <a:tab pos="354965" algn="l"/>
                <a:tab pos="355600" algn="l"/>
              </a:tabLst>
            </a:pPr>
            <a:r>
              <a:rPr lang="fr-BE" sz="2400" spc="-5" dirty="0">
                <a:solidFill>
                  <a:schemeClr val="accent1">
                    <a:lumMod val="75000"/>
                  </a:schemeClr>
                </a:solidFill>
                <a:latin typeface="Arial" panose="020B0604020202020204" pitchFamily="34" charset="0"/>
                <a:cs typeface="Arial" panose="020B0604020202020204" pitchFamily="34" charset="0"/>
              </a:rPr>
              <a:t>Prix raisonnables</a:t>
            </a:r>
          </a:p>
          <a:p>
            <a:pPr marL="1269365" marR="5080" lvl="2" indent="-342900">
              <a:lnSpc>
                <a:spcPct val="99700"/>
              </a:lnSpc>
              <a:spcBef>
                <a:spcPts val="110"/>
              </a:spcBef>
              <a:buChar char="•"/>
              <a:tabLst>
                <a:tab pos="354965" algn="l"/>
                <a:tab pos="355600" algn="l"/>
              </a:tabLst>
            </a:pPr>
            <a:r>
              <a:rPr lang="fr-BE" sz="2400" spc="-5" dirty="0">
                <a:solidFill>
                  <a:schemeClr val="accent1">
                    <a:lumMod val="75000"/>
                  </a:schemeClr>
                </a:solidFill>
                <a:latin typeface="Arial" panose="020B0604020202020204" pitchFamily="34" charset="0"/>
                <a:cs typeface="Arial" panose="020B0604020202020204" pitchFamily="34" charset="0"/>
              </a:rPr>
              <a:t>Conflits d’intérêts</a:t>
            </a:r>
          </a:p>
          <a:p>
            <a:pPr marL="354965" marR="5080" indent="-342900">
              <a:lnSpc>
                <a:spcPct val="99700"/>
              </a:lnSpc>
              <a:spcBef>
                <a:spcPts val="110"/>
              </a:spcBef>
              <a:buChar char="•"/>
              <a:tabLst>
                <a:tab pos="354965" algn="l"/>
                <a:tab pos="355600" algn="l"/>
              </a:tabLst>
            </a:pPr>
            <a:r>
              <a:rPr lang="fr-BE" sz="3200" dirty="0">
                <a:solidFill>
                  <a:schemeClr val="accent1">
                    <a:lumMod val="75000"/>
                  </a:schemeClr>
                </a:solidFill>
                <a:latin typeface="Arial" panose="020B0604020202020204" pitchFamily="34" charset="0"/>
                <a:cs typeface="Arial" panose="020B0604020202020204" pitchFamily="34" charset="0"/>
              </a:rPr>
              <a:t>Etablir un plan de mise en œuvre</a:t>
            </a:r>
          </a:p>
          <a:p>
            <a:pPr marL="354965" marR="5080" indent="-342900">
              <a:lnSpc>
                <a:spcPct val="99700"/>
              </a:lnSpc>
              <a:spcBef>
                <a:spcPts val="110"/>
              </a:spcBef>
              <a:buChar char="•"/>
              <a:tabLst>
                <a:tab pos="354965" algn="l"/>
                <a:tab pos="355600" algn="l"/>
              </a:tabLst>
            </a:pPr>
            <a:r>
              <a:rPr lang="fr-BE" sz="3200" dirty="0">
                <a:solidFill>
                  <a:schemeClr val="accent1">
                    <a:lumMod val="75000"/>
                  </a:schemeClr>
                </a:solidFill>
                <a:latin typeface="Arial" panose="020B0604020202020204" pitchFamily="34" charset="0"/>
                <a:cs typeface="Arial" panose="020B0604020202020204" pitchFamily="34" charset="0"/>
              </a:rPr>
              <a:t>Mettre en place un système de conservation de documents</a:t>
            </a:r>
          </a:p>
          <a:p>
            <a:pPr marL="354965" marR="5080" indent="-342900">
              <a:lnSpc>
                <a:spcPct val="99700"/>
              </a:lnSpc>
              <a:spcBef>
                <a:spcPts val="110"/>
              </a:spcBef>
              <a:buChar char="•"/>
              <a:tabLst>
                <a:tab pos="354965" algn="l"/>
                <a:tab pos="355600" algn="l"/>
              </a:tabLst>
            </a:pPr>
            <a:r>
              <a:rPr lang="fr-BE" sz="3200" dirty="0">
                <a:solidFill>
                  <a:schemeClr val="accent1">
                    <a:lumMod val="75000"/>
                  </a:schemeClr>
                </a:solidFill>
                <a:latin typeface="Arial" panose="020B0604020202020204" pitchFamily="34" charset="0"/>
                <a:cs typeface="Arial" panose="020B0604020202020204" pitchFamily="34" charset="0"/>
              </a:rPr>
              <a:t>Quels objectifs et comment les mesurer ? </a:t>
            </a:r>
          </a:p>
        </p:txBody>
      </p:sp>
    </p:spTree>
    <p:extLst>
      <p:ext uri="{BB962C8B-B14F-4D97-AF65-F5344CB8AC3E}">
        <p14:creationId xmlns:p14="http://schemas.microsoft.com/office/powerpoint/2010/main" val="2362927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147415" y="2613168"/>
            <a:ext cx="10258816" cy="1099515"/>
          </a:xfrm>
        </p:spPr>
        <p:txBody>
          <a:bodyPr>
            <a:noAutofit/>
          </a:bodyPr>
          <a:lstStyle/>
          <a:p>
            <a:pPr>
              <a:spcBef>
                <a:spcPts val="600"/>
              </a:spcBef>
              <a:spcAft>
                <a:spcPts val="1800"/>
              </a:spcAft>
              <a:defRPr/>
            </a:pPr>
            <a:r>
              <a:rPr lang="fr-FR" sz="4400" u="none" dirty="0">
                <a:solidFill>
                  <a:schemeClr val="accent1">
                    <a:lumMod val="75000"/>
                  </a:schemeClr>
                </a:solidFill>
                <a:latin typeface="Arial" panose="020B0604020202020204" pitchFamily="34" charset="0"/>
                <a:cs typeface="Arial" panose="020B0604020202020204" pitchFamily="34" charset="0"/>
              </a:rPr>
              <a:t>Suivi et remise des rapports</a:t>
            </a:r>
          </a:p>
        </p:txBody>
      </p:sp>
    </p:spTree>
    <p:extLst>
      <p:ext uri="{BB962C8B-B14F-4D97-AF65-F5344CB8AC3E}">
        <p14:creationId xmlns:p14="http://schemas.microsoft.com/office/powerpoint/2010/main" val="6243578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347597" y="557701"/>
            <a:ext cx="11496805" cy="5729774"/>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Gestion financière</a:t>
            </a:r>
          </a:p>
          <a:p>
            <a:pPr marL="12065" marR="5080">
              <a:lnSpc>
                <a:spcPct val="99700"/>
              </a:lnSpc>
              <a:spcBef>
                <a:spcPts val="110"/>
              </a:spcBef>
              <a:tabLst>
                <a:tab pos="354965" algn="l"/>
                <a:tab pos="355600" algn="l"/>
              </a:tabLst>
            </a:pPr>
            <a:endParaRPr lang="fr-BE" sz="3200" spc="-5" dirty="0">
              <a:solidFill>
                <a:schemeClr val="accent1">
                  <a:lumMod val="75000"/>
                </a:schemeClr>
              </a:solidFill>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Une gestion responsable des fonds </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Une action en ligne avec le budget </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Un compte bancaire dédié à l’action</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Paiement par virements bancaires pour conserver des traces</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Supervision de l’état d’avancement de l’action par des Rotariens   </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Signaler toute irrégularité </a:t>
            </a:r>
          </a:p>
          <a:p>
            <a:pPr marL="354965" marR="5080" indent="-342900">
              <a:lnSpc>
                <a:spcPct val="99700"/>
              </a:lnSpc>
              <a:spcBef>
                <a:spcPts val="110"/>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Archivage des documents (5 ans)</a:t>
            </a:r>
          </a:p>
          <a:p>
            <a:pPr marL="354965" marR="5080" indent="-342900">
              <a:lnSpc>
                <a:spcPct val="99700"/>
              </a:lnSpc>
              <a:spcBef>
                <a:spcPts val="110"/>
              </a:spcBef>
              <a:buChar char="•"/>
              <a:tabLst>
                <a:tab pos="354965" algn="l"/>
                <a:tab pos="355600" algn="l"/>
              </a:tabLst>
            </a:pPr>
            <a:endParaRPr lang="fr-B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0688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347597" y="557701"/>
            <a:ext cx="11496805" cy="4644861"/>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rapports – Subvention de District </a:t>
            </a:r>
          </a:p>
          <a:p>
            <a:pPr marL="12065" marR="5080">
              <a:lnSpc>
                <a:spcPct val="99700"/>
              </a:lnSpc>
              <a:spcBef>
                <a:spcPts val="110"/>
              </a:spcBef>
              <a:tabLst>
                <a:tab pos="354965" algn="l"/>
                <a:tab pos="355600" algn="l"/>
              </a:tabLst>
            </a:pPr>
            <a:endParaRPr lang="fr-BE" sz="3200" spc="-5" dirty="0">
              <a:solidFill>
                <a:schemeClr val="accent1">
                  <a:lumMod val="75000"/>
                </a:schemeClr>
              </a:solidFill>
              <a:latin typeface="Arial" panose="020B0604020202020204" pitchFamily="34" charset="0"/>
              <a:cs typeface="Arial" panose="020B0604020202020204" pitchFamily="34" charset="0"/>
            </a:endParaRPr>
          </a:p>
          <a:p>
            <a:pPr marL="355600" marR="5080" indent="-342900">
              <a:lnSpc>
                <a:spcPct val="100000"/>
              </a:lnSpc>
              <a:spcBef>
                <a:spcPts val="100"/>
              </a:spcBef>
              <a:buFont typeface="Georgia"/>
              <a:buChar char="•"/>
              <a:tabLst>
                <a:tab pos="355600" algn="l"/>
                <a:tab pos="356235" algn="l"/>
              </a:tabLst>
            </a:pPr>
            <a:r>
              <a:rPr lang="fr-FR" sz="3200" spc="-5" dirty="0">
                <a:solidFill>
                  <a:schemeClr val="accent1">
                    <a:lumMod val="75000"/>
                  </a:schemeClr>
                </a:solidFill>
                <a:latin typeface="Arial" panose="020B0604020202020204" pitchFamily="34" charset="0"/>
                <a:cs typeface="Arial" panose="020B0604020202020204" pitchFamily="34" charset="0"/>
              </a:rPr>
              <a:t>Le rapport d’action doit parvenir </a:t>
            </a:r>
            <a:r>
              <a:rPr lang="fr-FR" sz="3200" dirty="0">
                <a:solidFill>
                  <a:schemeClr val="accent1">
                    <a:lumMod val="75000"/>
                  </a:schemeClr>
                </a:solidFill>
                <a:latin typeface="Arial" panose="020B0604020202020204" pitchFamily="34" charset="0"/>
                <a:cs typeface="Arial" panose="020B0604020202020204" pitchFamily="34" charset="0"/>
              </a:rPr>
              <a:t>au </a:t>
            </a:r>
            <a:r>
              <a:rPr lang="fr-FR" sz="3200" spc="-5" dirty="0">
                <a:solidFill>
                  <a:schemeClr val="accent1">
                    <a:lumMod val="75000"/>
                  </a:schemeClr>
                </a:solidFill>
                <a:latin typeface="Arial" panose="020B0604020202020204" pitchFamily="34" charset="0"/>
                <a:cs typeface="Arial" panose="020B0604020202020204" pitchFamily="34" charset="0"/>
              </a:rPr>
              <a:t>district avant la fin de l’année rotarienne, avec les pièces </a:t>
            </a:r>
            <a:r>
              <a:rPr lang="fr-FR" sz="3200" dirty="0">
                <a:solidFill>
                  <a:schemeClr val="accent1">
                    <a:lumMod val="75000"/>
                  </a:schemeClr>
                </a:solidFill>
                <a:latin typeface="Arial" panose="020B0604020202020204" pitchFamily="34" charset="0"/>
                <a:cs typeface="Arial" panose="020B0604020202020204" pitchFamily="34" charset="0"/>
              </a:rPr>
              <a:t>justificatives </a:t>
            </a:r>
            <a:r>
              <a:rPr lang="fr-FR" sz="3200" spc="-5" dirty="0">
                <a:solidFill>
                  <a:schemeClr val="accent1">
                    <a:lumMod val="75000"/>
                  </a:schemeClr>
                </a:solidFill>
                <a:latin typeface="Arial" panose="020B0604020202020204" pitchFamily="34" charset="0"/>
                <a:cs typeface="Arial" panose="020B0604020202020204" pitchFamily="34" charset="0"/>
              </a:rPr>
              <a:t>des dépenses</a:t>
            </a:r>
            <a:r>
              <a:rPr lang="fr-FR" sz="3200" spc="5" dirty="0">
                <a:solidFill>
                  <a:schemeClr val="accent1">
                    <a:lumMod val="75000"/>
                  </a:schemeClr>
                </a:solidFill>
                <a:latin typeface="Arial" panose="020B0604020202020204" pitchFamily="34" charset="0"/>
                <a:cs typeface="Arial" panose="020B0604020202020204" pitchFamily="34" charset="0"/>
              </a:rPr>
              <a:t> </a:t>
            </a:r>
            <a:r>
              <a:rPr lang="fr-FR" sz="3200" dirty="0">
                <a:solidFill>
                  <a:schemeClr val="accent1">
                    <a:lumMod val="75000"/>
                  </a:schemeClr>
                </a:solidFill>
                <a:latin typeface="Arial" panose="020B0604020202020204" pitchFamily="34" charset="0"/>
                <a:cs typeface="Arial" panose="020B0604020202020204" pitchFamily="34" charset="0"/>
              </a:rPr>
              <a:t>.</a:t>
            </a:r>
          </a:p>
          <a:p>
            <a:pPr marL="355600" marR="5080" indent="-342900">
              <a:lnSpc>
                <a:spcPct val="100000"/>
              </a:lnSpc>
              <a:spcBef>
                <a:spcPts val="100"/>
              </a:spcBef>
              <a:buFont typeface="Georgia"/>
              <a:buChar char="•"/>
              <a:tabLst>
                <a:tab pos="355600" algn="l"/>
                <a:tab pos="356235" algn="l"/>
              </a:tabLst>
            </a:pPr>
            <a:r>
              <a:rPr lang="fr-FR" sz="3200" dirty="0">
                <a:solidFill>
                  <a:schemeClr val="accent1">
                    <a:lumMod val="75000"/>
                  </a:schemeClr>
                </a:solidFill>
                <a:latin typeface="Arial" panose="020B0604020202020204" pitchFamily="34" charset="0"/>
                <a:cs typeface="Arial" panose="020B0604020202020204" pitchFamily="34" charset="0"/>
              </a:rPr>
              <a:t>Les subventions sont versées si le rapport est complet</a:t>
            </a:r>
          </a:p>
          <a:p>
            <a:pPr marL="354965" marR="86360" indent="-342900">
              <a:lnSpc>
                <a:spcPts val="3329"/>
              </a:lnSpc>
              <a:spcBef>
                <a:spcPts val="750"/>
              </a:spcBef>
              <a:buFont typeface="Georgia"/>
              <a:buChar char="•"/>
              <a:tabLst>
                <a:tab pos="354965" algn="l"/>
                <a:tab pos="355600" algn="l"/>
                <a:tab pos="3187700" algn="l"/>
              </a:tabLst>
            </a:pPr>
            <a:r>
              <a:rPr lang="fr-FR" sz="3200" spc="-5" dirty="0">
                <a:solidFill>
                  <a:schemeClr val="accent1">
                    <a:lumMod val="75000"/>
                  </a:schemeClr>
                </a:solidFill>
                <a:latin typeface="Arial" panose="020B0604020202020204" pitchFamily="34" charset="0"/>
                <a:cs typeface="Arial" panose="020B0604020202020204" pitchFamily="34" charset="0"/>
              </a:rPr>
              <a:t>Fournir les relevés du </a:t>
            </a:r>
            <a:r>
              <a:rPr lang="fr-FR" sz="3200" dirty="0">
                <a:solidFill>
                  <a:schemeClr val="accent1">
                    <a:lumMod val="75000"/>
                  </a:schemeClr>
                </a:solidFill>
                <a:latin typeface="Arial" panose="020B0604020202020204" pitchFamily="34" charset="0"/>
                <a:cs typeface="Arial" panose="020B0604020202020204" pitchFamily="34" charset="0"/>
              </a:rPr>
              <a:t>compte</a:t>
            </a:r>
            <a:r>
              <a:rPr lang="fr-FR" sz="3200" spc="-10" dirty="0">
                <a:solidFill>
                  <a:schemeClr val="accent1">
                    <a:lumMod val="75000"/>
                  </a:schemeClr>
                </a:solidFill>
                <a:latin typeface="Arial" panose="020B0604020202020204" pitchFamily="34" charset="0"/>
                <a:cs typeface="Arial" panose="020B0604020202020204" pitchFamily="34" charset="0"/>
              </a:rPr>
              <a:t> </a:t>
            </a:r>
            <a:r>
              <a:rPr lang="fr-FR" sz="3200" dirty="0">
                <a:solidFill>
                  <a:schemeClr val="accent1">
                    <a:lumMod val="75000"/>
                  </a:schemeClr>
                </a:solidFill>
                <a:latin typeface="Arial" panose="020B0604020202020204" pitchFamily="34" charset="0"/>
                <a:cs typeface="Arial" panose="020B0604020202020204" pitchFamily="34" charset="0"/>
              </a:rPr>
              <a:t>bancaire sp</a:t>
            </a:r>
            <a:r>
              <a:rPr lang="fr-FR" sz="3200" spc="-5" dirty="0">
                <a:solidFill>
                  <a:schemeClr val="accent1">
                    <a:lumMod val="75000"/>
                  </a:schemeClr>
                </a:solidFill>
                <a:latin typeface="Arial" panose="020B0604020202020204" pitchFamily="34" charset="0"/>
                <a:cs typeface="Arial" panose="020B0604020202020204" pitchFamily="34" charset="0"/>
              </a:rPr>
              <a:t>écifique à l’action menée</a:t>
            </a:r>
            <a:endParaRPr lang="fr-FR" sz="3200" dirty="0">
              <a:solidFill>
                <a:schemeClr val="accent1">
                  <a:lumMod val="75000"/>
                </a:schemeClr>
              </a:solidFill>
              <a:latin typeface="Arial" panose="020B0604020202020204" pitchFamily="34" charset="0"/>
              <a:cs typeface="Arial" panose="020B0604020202020204" pitchFamily="34" charset="0"/>
            </a:endParaRPr>
          </a:p>
          <a:p>
            <a:pPr marL="354965" marR="5080" indent="-342900">
              <a:lnSpc>
                <a:spcPct val="99700"/>
              </a:lnSpc>
              <a:spcBef>
                <a:spcPts val="110"/>
              </a:spcBef>
              <a:buChar char="•"/>
              <a:tabLst>
                <a:tab pos="354965" algn="l"/>
                <a:tab pos="355600" algn="l"/>
              </a:tabLst>
            </a:pPr>
            <a:endParaRPr lang="fr-B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7871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347597" y="557701"/>
            <a:ext cx="11496805" cy="4865434"/>
          </a:xfrm>
          <a:prstGeom prst="rect">
            <a:avLst/>
          </a:prstGeom>
        </p:spPr>
        <p:txBody>
          <a:bodyPr vert="horz" wrap="square" lIns="0" tIns="12700" rIns="0" bIns="0" rtlCol="0">
            <a:spAutoFit/>
          </a:bodyPr>
          <a:lstStyle/>
          <a:p>
            <a:pPr>
              <a:lnSpc>
                <a:spcPct val="100000"/>
              </a:lnSpc>
              <a:spcBef>
                <a:spcPts val="55"/>
              </a:spcBef>
            </a:pPr>
            <a:r>
              <a:rPr lang="nl-BE" sz="4400" dirty="0">
                <a:solidFill>
                  <a:schemeClr val="accent1">
                    <a:lumMod val="75000"/>
                  </a:schemeClr>
                </a:solidFill>
                <a:latin typeface="Arial" panose="020B0604020202020204" pitchFamily="34" charset="0"/>
                <a:cs typeface="Arial" panose="020B0604020202020204" pitchFamily="34" charset="0"/>
              </a:rPr>
              <a:t>Les rapports – Subvention Mondiale</a:t>
            </a:r>
          </a:p>
          <a:p>
            <a:pPr marL="12065" marR="5080">
              <a:lnSpc>
                <a:spcPct val="99700"/>
              </a:lnSpc>
              <a:spcBef>
                <a:spcPts val="110"/>
              </a:spcBef>
              <a:tabLst>
                <a:tab pos="354965" algn="l"/>
                <a:tab pos="355600" algn="l"/>
              </a:tabLst>
            </a:pPr>
            <a:endParaRPr lang="fr-BE" sz="3200" spc="-5" dirty="0">
              <a:solidFill>
                <a:schemeClr val="accent1">
                  <a:lumMod val="75000"/>
                </a:schemeClr>
              </a:solidFill>
              <a:latin typeface="Arial" panose="020B0604020202020204" pitchFamily="34" charset="0"/>
              <a:cs typeface="Arial" panose="020B0604020202020204" pitchFamily="34" charset="0"/>
            </a:endParaRPr>
          </a:p>
          <a:p>
            <a:pPr marL="355600" indent="-343535">
              <a:lnSpc>
                <a:spcPct val="100000"/>
              </a:lnSpc>
              <a:spcBef>
                <a:spcPts val="819"/>
              </a:spcBef>
              <a:buFont typeface="Arial"/>
              <a:buChar char="•"/>
              <a:tabLst>
                <a:tab pos="355600" algn="l"/>
                <a:tab pos="356235" algn="l"/>
              </a:tabLst>
            </a:pPr>
            <a:r>
              <a:rPr lang="fr-BE" sz="3200" dirty="0">
                <a:solidFill>
                  <a:schemeClr val="accent1">
                    <a:lumMod val="75000"/>
                  </a:schemeClr>
                </a:solidFill>
                <a:latin typeface="Arial" panose="020B0604020202020204" pitchFamily="34" charset="0"/>
                <a:cs typeface="Arial" panose="020B0604020202020204" pitchFamily="34" charset="0"/>
              </a:rPr>
              <a:t>Rapports intermédiaires</a:t>
            </a:r>
            <a:r>
              <a:rPr lang="fr-BE" sz="3200" spc="-15" dirty="0">
                <a:solidFill>
                  <a:schemeClr val="accent1">
                    <a:lumMod val="75000"/>
                  </a:schemeClr>
                </a:solidFill>
                <a:latin typeface="Arial" panose="020B0604020202020204" pitchFamily="34" charset="0"/>
                <a:cs typeface="Arial" panose="020B0604020202020204" pitchFamily="34" charset="0"/>
              </a:rPr>
              <a:t> </a:t>
            </a:r>
            <a:r>
              <a:rPr lang="fr-BE" sz="3200" dirty="0">
                <a:solidFill>
                  <a:schemeClr val="accent1">
                    <a:lumMod val="75000"/>
                  </a:schemeClr>
                </a:solidFill>
                <a:latin typeface="Arial" panose="020B0604020202020204" pitchFamily="34" charset="0"/>
                <a:cs typeface="Arial" panose="020B0604020202020204" pitchFamily="34" charset="0"/>
              </a:rPr>
              <a:t>:</a:t>
            </a:r>
          </a:p>
          <a:p>
            <a:pPr marL="863600" marR="476884" lvl="1" indent="-457834">
              <a:lnSpc>
                <a:spcPts val="3329"/>
              </a:lnSpc>
              <a:spcBef>
                <a:spcPts val="770"/>
              </a:spcBef>
              <a:buChar char="•"/>
              <a:tabLst>
                <a:tab pos="863600" algn="l"/>
                <a:tab pos="864235" algn="l"/>
              </a:tabLst>
            </a:pPr>
            <a:r>
              <a:rPr lang="fr-BE" sz="3200" spc="-5" dirty="0">
                <a:solidFill>
                  <a:schemeClr val="accent1">
                    <a:lumMod val="75000"/>
                  </a:schemeClr>
                </a:solidFill>
                <a:latin typeface="Arial" panose="020B0604020202020204" pitchFamily="34" charset="0"/>
                <a:cs typeface="Arial" panose="020B0604020202020204" pitchFamily="34" charset="0"/>
              </a:rPr>
              <a:t>Dans les </a:t>
            </a:r>
            <a:r>
              <a:rPr lang="fr-BE" sz="3200" dirty="0">
                <a:solidFill>
                  <a:schemeClr val="accent1">
                    <a:lumMod val="75000"/>
                  </a:schemeClr>
                </a:solidFill>
                <a:latin typeface="Arial" panose="020B0604020202020204" pitchFamily="34" charset="0"/>
                <a:cs typeface="Arial" panose="020B0604020202020204" pitchFamily="34" charset="0"/>
              </a:rPr>
              <a:t>12 mois </a:t>
            </a:r>
            <a:r>
              <a:rPr lang="fr-BE" sz="3200" spc="-5" dirty="0">
                <a:solidFill>
                  <a:schemeClr val="accent1">
                    <a:lumMod val="75000"/>
                  </a:schemeClr>
                </a:solidFill>
                <a:latin typeface="Arial" panose="020B0604020202020204" pitchFamily="34" charset="0"/>
                <a:cs typeface="Arial" panose="020B0604020202020204" pitchFamily="34" charset="0"/>
              </a:rPr>
              <a:t>suivant la </a:t>
            </a:r>
            <a:r>
              <a:rPr lang="fr-BE" sz="3200" dirty="0">
                <a:solidFill>
                  <a:schemeClr val="accent1">
                    <a:lumMod val="75000"/>
                  </a:schemeClr>
                </a:solidFill>
                <a:latin typeface="Arial" panose="020B0604020202020204" pitchFamily="34" charset="0"/>
                <a:cs typeface="Arial" panose="020B0604020202020204" pitchFamily="34" charset="0"/>
              </a:rPr>
              <a:t>réception </a:t>
            </a:r>
            <a:r>
              <a:rPr lang="fr-BE" sz="3200" spc="-5" dirty="0">
                <a:solidFill>
                  <a:schemeClr val="accent1">
                    <a:lumMod val="75000"/>
                  </a:schemeClr>
                </a:solidFill>
                <a:latin typeface="Arial" panose="020B0604020202020204" pitchFamily="34" charset="0"/>
                <a:cs typeface="Arial" panose="020B0604020202020204" pitchFamily="34" charset="0"/>
              </a:rPr>
              <a:t>du premier</a:t>
            </a:r>
            <a:r>
              <a:rPr lang="fr-BE" sz="3200" spc="-10" dirty="0">
                <a:solidFill>
                  <a:schemeClr val="accent1">
                    <a:lumMod val="75000"/>
                  </a:schemeClr>
                </a:solidFill>
                <a:latin typeface="Arial" panose="020B0604020202020204" pitchFamily="34" charset="0"/>
                <a:cs typeface="Arial" panose="020B0604020202020204" pitchFamily="34" charset="0"/>
              </a:rPr>
              <a:t> </a:t>
            </a:r>
            <a:r>
              <a:rPr lang="fr-BE" sz="3200" dirty="0">
                <a:solidFill>
                  <a:schemeClr val="accent1">
                    <a:lumMod val="75000"/>
                  </a:schemeClr>
                </a:solidFill>
                <a:latin typeface="Arial" panose="020B0604020202020204" pitchFamily="34" charset="0"/>
                <a:cs typeface="Arial" panose="020B0604020202020204" pitchFamily="34" charset="0"/>
              </a:rPr>
              <a:t>versement</a:t>
            </a:r>
          </a:p>
          <a:p>
            <a:pPr marL="863600" marR="157480" lvl="1" indent="-457834">
              <a:lnSpc>
                <a:spcPts val="3329"/>
              </a:lnSpc>
              <a:spcBef>
                <a:spcPts val="740"/>
              </a:spcBef>
              <a:buChar char="•"/>
              <a:tabLst>
                <a:tab pos="863600" algn="l"/>
                <a:tab pos="864235" algn="l"/>
              </a:tabLst>
            </a:pPr>
            <a:r>
              <a:rPr lang="fr-BE" sz="3200" dirty="0">
                <a:solidFill>
                  <a:schemeClr val="accent1">
                    <a:lumMod val="75000"/>
                  </a:schemeClr>
                </a:solidFill>
                <a:latin typeface="Arial" panose="020B0604020202020204" pitchFamily="34" charset="0"/>
                <a:cs typeface="Arial" panose="020B0604020202020204" pitchFamily="34" charset="0"/>
              </a:rPr>
              <a:t>Tous </a:t>
            </a:r>
            <a:r>
              <a:rPr lang="fr-BE" sz="3200" spc="-5" dirty="0">
                <a:solidFill>
                  <a:schemeClr val="accent1">
                    <a:lumMod val="75000"/>
                  </a:schemeClr>
                </a:solidFill>
                <a:latin typeface="Arial" panose="020B0604020202020204" pitchFamily="34" charset="0"/>
                <a:cs typeface="Arial" panose="020B0604020202020204" pitchFamily="34" charset="0"/>
              </a:rPr>
              <a:t>les </a:t>
            </a:r>
            <a:r>
              <a:rPr lang="fr-BE" sz="3200" dirty="0">
                <a:solidFill>
                  <a:schemeClr val="accent1">
                    <a:lumMod val="75000"/>
                  </a:schemeClr>
                </a:solidFill>
                <a:latin typeface="Arial" panose="020B0604020202020204" pitchFamily="34" charset="0"/>
                <a:cs typeface="Arial" panose="020B0604020202020204" pitchFamily="34" charset="0"/>
              </a:rPr>
              <a:t>12 moins jusqu’à </a:t>
            </a:r>
            <a:r>
              <a:rPr lang="fr-BE" sz="3200" spc="-5" dirty="0">
                <a:solidFill>
                  <a:schemeClr val="accent1">
                    <a:lumMod val="75000"/>
                  </a:schemeClr>
                </a:solidFill>
                <a:latin typeface="Arial" panose="020B0604020202020204" pitchFamily="34" charset="0"/>
                <a:cs typeface="Arial" panose="020B0604020202020204" pitchFamily="34" charset="0"/>
              </a:rPr>
              <a:t>la conclusion de l’action</a:t>
            </a:r>
            <a:endParaRPr lang="fr-BE" sz="3200" dirty="0">
              <a:solidFill>
                <a:schemeClr val="accent1">
                  <a:lumMod val="75000"/>
                </a:schemeClr>
              </a:solidFill>
              <a:latin typeface="Arial" panose="020B0604020202020204" pitchFamily="34" charset="0"/>
              <a:cs typeface="Arial" panose="020B0604020202020204" pitchFamily="34" charset="0"/>
            </a:endParaRPr>
          </a:p>
          <a:p>
            <a:pPr marL="355600" indent="-343535">
              <a:lnSpc>
                <a:spcPct val="100000"/>
              </a:lnSpc>
              <a:spcBef>
                <a:spcPts val="700"/>
              </a:spcBef>
              <a:buFont typeface="Arial"/>
              <a:buChar char="•"/>
              <a:tabLst>
                <a:tab pos="355600" algn="l"/>
                <a:tab pos="356235" algn="l"/>
              </a:tabLst>
            </a:pPr>
            <a:r>
              <a:rPr lang="fr-BE" sz="3200" dirty="0">
                <a:solidFill>
                  <a:schemeClr val="accent1">
                    <a:lumMod val="75000"/>
                  </a:schemeClr>
                </a:solidFill>
                <a:latin typeface="Arial" panose="020B0604020202020204" pitchFamily="34" charset="0"/>
                <a:cs typeface="Arial" panose="020B0604020202020204" pitchFamily="34" charset="0"/>
              </a:rPr>
              <a:t>Rapport</a:t>
            </a:r>
            <a:r>
              <a:rPr lang="fr-BE" sz="3200" spc="-5" dirty="0">
                <a:solidFill>
                  <a:schemeClr val="accent1">
                    <a:lumMod val="75000"/>
                  </a:schemeClr>
                </a:solidFill>
                <a:latin typeface="Arial" panose="020B0604020202020204" pitchFamily="34" charset="0"/>
                <a:cs typeface="Arial" panose="020B0604020202020204" pitchFamily="34" charset="0"/>
              </a:rPr>
              <a:t> final</a:t>
            </a:r>
            <a:endParaRPr lang="fr-BE" sz="3200" dirty="0">
              <a:solidFill>
                <a:schemeClr val="accent1">
                  <a:lumMod val="75000"/>
                </a:schemeClr>
              </a:solidFill>
              <a:latin typeface="Arial" panose="020B0604020202020204" pitchFamily="34" charset="0"/>
              <a:cs typeface="Arial" panose="020B0604020202020204" pitchFamily="34" charset="0"/>
            </a:endParaRPr>
          </a:p>
          <a:p>
            <a:pPr marL="749300" marR="5080" indent="-280035">
              <a:lnSpc>
                <a:spcPts val="3329"/>
              </a:lnSpc>
              <a:spcBef>
                <a:spcPts val="800"/>
              </a:spcBef>
              <a:buFont typeface="Arial"/>
              <a:buChar char="•"/>
              <a:tabLst>
                <a:tab pos="755650" algn="l"/>
                <a:tab pos="756285" algn="l"/>
              </a:tabLst>
            </a:pPr>
            <a:r>
              <a:rPr lang="fr-BE" sz="3200" spc="-5" dirty="0">
                <a:solidFill>
                  <a:schemeClr val="accent1">
                    <a:lumMod val="75000"/>
                  </a:schemeClr>
                </a:solidFill>
                <a:latin typeface="Arial" panose="020B0604020202020204" pitchFamily="34" charset="0"/>
                <a:cs typeface="Arial" panose="020B0604020202020204" pitchFamily="34" charset="0"/>
              </a:rPr>
              <a:t>Dans les deux </a:t>
            </a:r>
            <a:r>
              <a:rPr lang="fr-BE" sz="3200" dirty="0">
                <a:solidFill>
                  <a:schemeClr val="accent1">
                    <a:lumMod val="75000"/>
                  </a:schemeClr>
                </a:solidFill>
                <a:latin typeface="Arial" panose="020B0604020202020204" pitchFamily="34" charset="0"/>
                <a:cs typeface="Arial" panose="020B0604020202020204" pitchFamily="34" charset="0"/>
              </a:rPr>
              <a:t>mois </a:t>
            </a:r>
            <a:r>
              <a:rPr lang="fr-BE" sz="3200" spc="-5" dirty="0">
                <a:solidFill>
                  <a:schemeClr val="accent1">
                    <a:lumMod val="75000"/>
                  </a:schemeClr>
                </a:solidFill>
                <a:latin typeface="Arial" panose="020B0604020202020204" pitchFamily="34" charset="0"/>
                <a:cs typeface="Arial" panose="020B0604020202020204" pitchFamily="34" charset="0"/>
              </a:rPr>
              <a:t>suivant la conclusion de  l’action</a:t>
            </a:r>
            <a:endParaRPr lang="fr-BE" sz="3200" dirty="0">
              <a:solidFill>
                <a:schemeClr val="accent1">
                  <a:lumMod val="75000"/>
                </a:schemeClr>
              </a:solidFill>
              <a:latin typeface="Arial" panose="020B0604020202020204" pitchFamily="34" charset="0"/>
              <a:cs typeface="Arial" panose="020B0604020202020204" pitchFamily="34" charset="0"/>
            </a:endParaRPr>
          </a:p>
          <a:p>
            <a:pPr marL="12065" marR="5080">
              <a:lnSpc>
                <a:spcPct val="99700"/>
              </a:lnSpc>
              <a:spcBef>
                <a:spcPts val="110"/>
              </a:spcBef>
              <a:tabLst>
                <a:tab pos="354965" algn="l"/>
                <a:tab pos="355600" algn="l"/>
              </a:tabLst>
            </a:pPr>
            <a:endParaRPr lang="fr-B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3712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198304" y="727506"/>
            <a:ext cx="11688896" cy="4614084"/>
          </a:xfrm>
          <a:prstGeom prst="rect">
            <a:avLst/>
          </a:prstGeom>
        </p:spPr>
        <p:txBody>
          <a:bodyPr vert="horz" wrap="square" lIns="0" tIns="12700" rIns="0" bIns="0" rtlCol="0">
            <a:spAutoFit/>
          </a:bodyPr>
          <a:lstStyle/>
          <a:p>
            <a:pPr>
              <a:lnSpc>
                <a:spcPct val="100000"/>
              </a:lnSpc>
              <a:spcBef>
                <a:spcPts val="55"/>
              </a:spcBef>
            </a:pPr>
            <a:r>
              <a:rPr lang="nl-BE" sz="4450" dirty="0">
                <a:solidFill>
                  <a:schemeClr val="accent1">
                    <a:lumMod val="75000"/>
                  </a:schemeClr>
                </a:solidFill>
                <a:latin typeface="Liberation Sans Narrow"/>
                <a:cs typeface="Liberation Sans Narrow"/>
              </a:rPr>
              <a:t>But de l’atelier :</a:t>
            </a:r>
          </a:p>
          <a:p>
            <a:pPr>
              <a:lnSpc>
                <a:spcPct val="100000"/>
              </a:lnSpc>
              <a:spcBef>
                <a:spcPts val="55"/>
              </a:spcBef>
            </a:pPr>
            <a:endParaRPr sz="4450" dirty="0">
              <a:solidFill>
                <a:schemeClr val="accent1">
                  <a:lumMod val="75000"/>
                </a:schemeClr>
              </a:solidFill>
              <a:latin typeface="Liberation Sans Narrow"/>
              <a:cs typeface="Liberation Sans Narrow"/>
            </a:endParaRPr>
          </a:p>
          <a:p>
            <a:pPr marL="840740" marR="5080" indent="-342900">
              <a:lnSpc>
                <a:spcPts val="3800"/>
              </a:lnSpc>
              <a:buChar char="•"/>
              <a:tabLst>
                <a:tab pos="848360" algn="l"/>
                <a:tab pos="849630" algn="l"/>
              </a:tabLst>
            </a:pPr>
            <a:r>
              <a:rPr sz="3200" dirty="0">
                <a:solidFill>
                  <a:schemeClr val="accent1">
                    <a:lumMod val="75000"/>
                  </a:schemeClr>
                </a:solidFill>
                <a:latin typeface="Arial" panose="020B0604020202020204" pitchFamily="34" charset="0"/>
                <a:cs typeface="Arial" panose="020B0604020202020204" pitchFamily="34" charset="0"/>
              </a:rPr>
              <a:t>Assurer </a:t>
            </a:r>
            <a:r>
              <a:rPr sz="3200" spc="-5" dirty="0">
                <a:solidFill>
                  <a:schemeClr val="accent1">
                    <a:lumMod val="75000"/>
                  </a:schemeClr>
                </a:solidFill>
                <a:latin typeface="Arial" panose="020B0604020202020204" pitchFamily="34" charset="0"/>
                <a:cs typeface="Arial" panose="020B0604020202020204" pitchFamily="34" charset="0"/>
              </a:rPr>
              <a:t>une gestion </a:t>
            </a:r>
            <a:r>
              <a:rPr sz="3200" dirty="0">
                <a:solidFill>
                  <a:schemeClr val="accent1">
                    <a:lumMod val="75000"/>
                  </a:schemeClr>
                </a:solidFill>
                <a:latin typeface="Arial" panose="020B0604020202020204" pitchFamily="34" charset="0"/>
                <a:cs typeface="Arial" panose="020B0604020202020204" pitchFamily="34" charset="0"/>
              </a:rPr>
              <a:t>responsable </a:t>
            </a:r>
            <a:r>
              <a:rPr sz="3200" spc="-5" dirty="0">
                <a:solidFill>
                  <a:schemeClr val="accent1">
                    <a:lumMod val="75000"/>
                  </a:schemeClr>
                </a:solidFill>
                <a:latin typeface="Arial" panose="020B0604020202020204" pitchFamily="34" charset="0"/>
                <a:cs typeface="Arial" panose="020B0604020202020204" pitchFamily="34" charset="0"/>
              </a:rPr>
              <a:t>des fonds de</a:t>
            </a:r>
            <a:r>
              <a:rPr sz="3200" spc="-10" dirty="0">
                <a:solidFill>
                  <a:schemeClr val="accent1">
                    <a:lumMod val="75000"/>
                  </a:schemeClr>
                </a:solidFill>
                <a:latin typeface="Arial" panose="020B0604020202020204" pitchFamily="34" charset="0"/>
                <a:cs typeface="Arial" panose="020B0604020202020204" pitchFamily="34" charset="0"/>
              </a:rPr>
              <a:t> </a:t>
            </a:r>
            <a:r>
              <a:rPr sz="3200" spc="-5" dirty="0">
                <a:solidFill>
                  <a:schemeClr val="accent1">
                    <a:lumMod val="75000"/>
                  </a:schemeClr>
                </a:solidFill>
                <a:latin typeface="Arial" panose="020B0604020202020204" pitchFamily="34" charset="0"/>
                <a:cs typeface="Arial" panose="020B0604020202020204" pitchFamily="34" charset="0"/>
              </a:rPr>
              <a:t>subvention</a:t>
            </a:r>
            <a:endParaRPr sz="3200" dirty="0">
              <a:solidFill>
                <a:schemeClr val="accent1">
                  <a:lumMod val="75000"/>
                </a:schemeClr>
              </a:solidFill>
              <a:latin typeface="Arial" panose="020B0604020202020204" pitchFamily="34" charset="0"/>
              <a:cs typeface="Arial" panose="020B0604020202020204" pitchFamily="34" charset="0"/>
            </a:endParaRPr>
          </a:p>
          <a:p>
            <a:pPr marL="840105" marR="1159510" indent="-342900">
              <a:lnSpc>
                <a:spcPct val="100000"/>
              </a:lnSpc>
              <a:spcBef>
                <a:spcPts val="605"/>
              </a:spcBef>
              <a:buChar char="•"/>
              <a:tabLst>
                <a:tab pos="848360" algn="l"/>
                <a:tab pos="848994" algn="l"/>
              </a:tabLst>
            </a:pPr>
            <a:r>
              <a:rPr sz="3200" spc="-5" dirty="0">
                <a:solidFill>
                  <a:schemeClr val="accent1">
                    <a:lumMod val="75000"/>
                  </a:schemeClr>
                </a:solidFill>
                <a:latin typeface="Arial" panose="020B0604020202020204" pitchFamily="34" charset="0"/>
                <a:cs typeface="Arial" panose="020B0604020202020204" pitchFamily="34" charset="0"/>
              </a:rPr>
              <a:t>Connaître les </a:t>
            </a:r>
            <a:r>
              <a:rPr sz="3200" dirty="0">
                <a:solidFill>
                  <a:schemeClr val="accent1">
                    <a:lumMod val="75000"/>
                  </a:schemeClr>
                </a:solidFill>
                <a:latin typeface="Arial" panose="020B0604020202020204" pitchFamily="34" charset="0"/>
                <a:cs typeface="Arial" panose="020B0604020202020204" pitchFamily="34" charset="0"/>
              </a:rPr>
              <a:t>attentes </a:t>
            </a:r>
            <a:r>
              <a:rPr sz="3200" spc="-5" dirty="0">
                <a:solidFill>
                  <a:schemeClr val="accent1">
                    <a:lumMod val="75000"/>
                  </a:schemeClr>
                </a:solidFill>
                <a:latin typeface="Arial" panose="020B0604020202020204" pitchFamily="34" charset="0"/>
                <a:cs typeface="Arial" panose="020B0604020202020204" pitchFamily="34" charset="0"/>
              </a:rPr>
              <a:t>en </a:t>
            </a:r>
            <a:r>
              <a:rPr sz="3200" dirty="0">
                <a:solidFill>
                  <a:schemeClr val="accent1">
                    <a:lumMod val="75000"/>
                  </a:schemeClr>
                </a:solidFill>
                <a:latin typeface="Arial" panose="020B0604020202020204" pitchFamily="34" charset="0"/>
                <a:cs typeface="Arial" panose="020B0604020202020204" pitchFamily="34" charset="0"/>
              </a:rPr>
              <a:t>matière</a:t>
            </a:r>
            <a:r>
              <a:rPr sz="3200" spc="-85" dirty="0">
                <a:solidFill>
                  <a:schemeClr val="accent1">
                    <a:lumMod val="75000"/>
                  </a:schemeClr>
                </a:solidFill>
                <a:latin typeface="Arial" panose="020B0604020202020204" pitchFamily="34" charset="0"/>
                <a:cs typeface="Arial" panose="020B0604020202020204" pitchFamily="34" charset="0"/>
              </a:rPr>
              <a:t> </a:t>
            </a:r>
            <a:r>
              <a:rPr sz="3200" spc="-5" dirty="0">
                <a:solidFill>
                  <a:schemeClr val="accent1">
                    <a:lumMod val="75000"/>
                  </a:schemeClr>
                </a:solidFill>
                <a:latin typeface="Arial" panose="020B0604020202020204" pitchFamily="34" charset="0"/>
                <a:cs typeface="Arial" panose="020B0604020202020204" pitchFamily="34" charset="0"/>
              </a:rPr>
              <a:t>de gestion des</a:t>
            </a:r>
            <a:r>
              <a:rPr lang="nl-BE" sz="3200" spc="-10" dirty="0">
                <a:solidFill>
                  <a:schemeClr val="accent1">
                    <a:lumMod val="75000"/>
                  </a:schemeClr>
                </a:solidFill>
                <a:latin typeface="Arial" panose="020B0604020202020204" pitchFamily="34" charset="0"/>
                <a:cs typeface="Arial" panose="020B0604020202020204" pitchFamily="34" charset="0"/>
              </a:rPr>
              <a:t> </a:t>
            </a:r>
            <a:r>
              <a:rPr sz="3200" spc="-5" dirty="0">
                <a:solidFill>
                  <a:schemeClr val="accent1">
                    <a:lumMod val="75000"/>
                  </a:schemeClr>
                </a:solidFill>
                <a:latin typeface="Arial" panose="020B0604020202020204" pitchFamily="34" charset="0"/>
                <a:cs typeface="Arial" panose="020B0604020202020204" pitchFamily="34" charset="0"/>
              </a:rPr>
              <a:t>fonds</a:t>
            </a:r>
            <a:endParaRPr sz="3200" dirty="0">
              <a:solidFill>
                <a:schemeClr val="accent1">
                  <a:lumMod val="75000"/>
                </a:schemeClr>
              </a:solidFill>
              <a:latin typeface="Arial" panose="020B0604020202020204" pitchFamily="34" charset="0"/>
              <a:cs typeface="Arial" panose="020B0604020202020204" pitchFamily="34" charset="0"/>
            </a:endParaRPr>
          </a:p>
          <a:p>
            <a:pPr marL="839469" marR="831850" indent="-342900">
              <a:lnSpc>
                <a:spcPct val="100000"/>
              </a:lnSpc>
              <a:spcBef>
                <a:spcPts val="815"/>
              </a:spcBef>
              <a:buChar char="•"/>
              <a:tabLst>
                <a:tab pos="847725" algn="l"/>
                <a:tab pos="848360" algn="l"/>
              </a:tabLst>
            </a:pPr>
            <a:r>
              <a:rPr sz="3200" spc="-5" dirty="0">
                <a:solidFill>
                  <a:schemeClr val="accent1">
                    <a:lumMod val="75000"/>
                  </a:schemeClr>
                </a:solidFill>
                <a:latin typeface="Arial" panose="020B0604020202020204" pitchFamily="34" charset="0"/>
                <a:cs typeface="Arial" panose="020B0604020202020204" pitchFamily="34" charset="0"/>
              </a:rPr>
              <a:t>Préparer les clubs </a:t>
            </a:r>
            <a:r>
              <a:rPr sz="3200" dirty="0">
                <a:solidFill>
                  <a:schemeClr val="accent1">
                    <a:lumMod val="75000"/>
                  </a:schemeClr>
                </a:solidFill>
                <a:latin typeface="Arial" panose="020B0604020202020204" pitchFamily="34" charset="0"/>
                <a:cs typeface="Arial" panose="020B0604020202020204" pitchFamily="34" charset="0"/>
              </a:rPr>
              <a:t>à </a:t>
            </a:r>
            <a:r>
              <a:rPr sz="3200" spc="-5" dirty="0">
                <a:solidFill>
                  <a:schemeClr val="accent1">
                    <a:lumMod val="75000"/>
                  </a:schemeClr>
                </a:solidFill>
                <a:latin typeface="Arial" panose="020B0604020202020204" pitchFamily="34" charset="0"/>
                <a:cs typeface="Arial" panose="020B0604020202020204" pitchFamily="34" charset="0"/>
              </a:rPr>
              <a:t>mettre </a:t>
            </a:r>
            <a:r>
              <a:rPr sz="3200" dirty="0">
                <a:solidFill>
                  <a:schemeClr val="accent1">
                    <a:lumMod val="75000"/>
                  </a:schemeClr>
                </a:solidFill>
                <a:latin typeface="Arial" panose="020B0604020202020204" pitchFamily="34" charset="0"/>
                <a:cs typeface="Arial" panose="020B0604020202020204" pitchFamily="34" charset="0"/>
              </a:rPr>
              <a:t>en </a:t>
            </a:r>
            <a:r>
              <a:rPr sz="3200" spc="-5" dirty="0">
                <a:solidFill>
                  <a:schemeClr val="accent1">
                    <a:lumMod val="75000"/>
                  </a:schemeClr>
                </a:solidFill>
                <a:latin typeface="Arial" panose="020B0604020202020204" pitchFamily="34" charset="0"/>
                <a:cs typeface="Arial" panose="020B0604020202020204" pitchFamily="34" charset="0"/>
              </a:rPr>
              <a:t>place le </a:t>
            </a:r>
            <a:r>
              <a:rPr sz="3200" spc="-5" dirty="0" err="1">
                <a:solidFill>
                  <a:schemeClr val="accent1">
                    <a:lumMod val="75000"/>
                  </a:schemeClr>
                </a:solidFill>
                <a:latin typeface="Arial" panose="020B0604020202020204" pitchFamily="34" charset="0"/>
                <a:cs typeface="Arial" panose="020B0604020202020204" pitchFamily="34" charset="0"/>
              </a:rPr>
              <a:t>protocole</a:t>
            </a:r>
            <a:r>
              <a:rPr lang="nl-BE" sz="3200" spc="-5" dirty="0">
                <a:solidFill>
                  <a:schemeClr val="accent1">
                    <a:lumMod val="75000"/>
                  </a:schemeClr>
                </a:solidFill>
                <a:latin typeface="Arial" panose="020B0604020202020204" pitchFamily="34" charset="0"/>
                <a:cs typeface="Arial" panose="020B0604020202020204" pitchFamily="34" charset="0"/>
              </a:rPr>
              <a:t> </a:t>
            </a:r>
            <a:r>
              <a:rPr sz="3200" spc="-5" dirty="0" err="1">
                <a:solidFill>
                  <a:schemeClr val="accent1">
                    <a:lumMod val="75000"/>
                  </a:schemeClr>
                </a:solidFill>
                <a:latin typeface="Arial" panose="020B0604020202020204" pitchFamily="34" charset="0"/>
                <a:cs typeface="Arial" panose="020B0604020202020204" pitchFamily="34" charset="0"/>
              </a:rPr>
              <a:t>d’accord</a:t>
            </a:r>
            <a:r>
              <a:rPr sz="3200" spc="-5" dirty="0">
                <a:solidFill>
                  <a:schemeClr val="accent1">
                    <a:lumMod val="75000"/>
                  </a:schemeClr>
                </a:solidFill>
                <a:latin typeface="Arial" panose="020B0604020202020204" pitchFamily="34" charset="0"/>
                <a:cs typeface="Arial" panose="020B0604020202020204" pitchFamily="34" charset="0"/>
              </a:rPr>
              <a:t> du </a:t>
            </a:r>
            <a:r>
              <a:rPr sz="3200" dirty="0">
                <a:solidFill>
                  <a:schemeClr val="accent1">
                    <a:lumMod val="75000"/>
                  </a:schemeClr>
                </a:solidFill>
                <a:latin typeface="Arial" panose="020B0604020202020204" pitchFamily="34" charset="0"/>
                <a:cs typeface="Arial" panose="020B0604020202020204" pitchFamily="34" charset="0"/>
              </a:rPr>
              <a:t>club</a:t>
            </a:r>
          </a:p>
          <a:p>
            <a:pPr marL="839469" marR="502284" indent="-342900">
              <a:lnSpc>
                <a:spcPct val="100000"/>
              </a:lnSpc>
              <a:spcBef>
                <a:spcPts val="720"/>
              </a:spcBef>
              <a:buChar char="•"/>
              <a:tabLst>
                <a:tab pos="847725" algn="l"/>
                <a:tab pos="848360" algn="l"/>
              </a:tabLst>
            </a:pPr>
            <a:r>
              <a:rPr sz="3200" spc="-5" dirty="0">
                <a:solidFill>
                  <a:schemeClr val="accent1">
                    <a:lumMod val="75000"/>
                  </a:schemeClr>
                </a:solidFill>
                <a:latin typeface="Arial" panose="020B0604020202020204" pitchFamily="34" charset="0"/>
                <a:cs typeface="Arial" panose="020B0604020202020204" pitchFamily="34" charset="0"/>
              </a:rPr>
              <a:t>Certifier les clubs pour pouvoir </a:t>
            </a:r>
            <a:r>
              <a:rPr sz="3200" dirty="0" err="1">
                <a:solidFill>
                  <a:schemeClr val="accent1">
                    <a:lumMod val="75000"/>
                  </a:schemeClr>
                </a:solidFill>
                <a:latin typeface="Arial" panose="020B0604020202020204" pitchFamily="34" charset="0"/>
                <a:cs typeface="Arial" panose="020B0604020202020204" pitchFamily="34" charset="0"/>
              </a:rPr>
              <a:t>recevoir</a:t>
            </a:r>
            <a:r>
              <a:rPr sz="3200" dirty="0">
                <a:solidFill>
                  <a:schemeClr val="accent1">
                    <a:lumMod val="75000"/>
                  </a:schemeClr>
                </a:solidFill>
                <a:latin typeface="Arial" panose="020B0604020202020204" pitchFamily="34" charset="0"/>
                <a:cs typeface="Arial" panose="020B0604020202020204" pitchFamily="34" charset="0"/>
              </a:rPr>
              <a:t> </a:t>
            </a:r>
            <a:r>
              <a:rPr sz="3200" spc="-5" dirty="0">
                <a:solidFill>
                  <a:schemeClr val="accent1">
                    <a:lumMod val="75000"/>
                  </a:schemeClr>
                </a:solidFill>
                <a:latin typeface="Arial" panose="020B0604020202020204" pitchFamily="34" charset="0"/>
                <a:cs typeface="Arial" panose="020B0604020202020204" pitchFamily="34" charset="0"/>
              </a:rPr>
              <a:t>des</a:t>
            </a:r>
            <a:r>
              <a:rPr sz="3200" spc="-10" dirty="0">
                <a:solidFill>
                  <a:schemeClr val="accent1">
                    <a:lumMod val="75000"/>
                  </a:schemeClr>
                </a:solidFill>
                <a:latin typeface="Arial" panose="020B0604020202020204" pitchFamily="34" charset="0"/>
                <a:cs typeface="Arial" panose="020B0604020202020204" pitchFamily="34" charset="0"/>
              </a:rPr>
              <a:t> </a:t>
            </a:r>
            <a:r>
              <a:rPr sz="3200" spc="-5" dirty="0">
                <a:solidFill>
                  <a:schemeClr val="accent1">
                    <a:lumMod val="75000"/>
                  </a:schemeClr>
                </a:solidFill>
                <a:latin typeface="Arial" panose="020B0604020202020204" pitchFamily="34" charset="0"/>
                <a:cs typeface="Arial" panose="020B0604020202020204" pitchFamily="34" charset="0"/>
              </a:rPr>
              <a:t>subventions</a:t>
            </a:r>
            <a:endParaRPr sz="3200" dirty="0">
              <a:solidFill>
                <a:schemeClr val="accent1">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54606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263047" y="1127342"/>
            <a:ext cx="11761939" cy="5456327"/>
          </a:xfrm>
        </p:spPr>
        <p:txBody>
          <a:bodyPr>
            <a:normAutofit fontScale="90000"/>
          </a:bodyPr>
          <a:lstStyle/>
          <a:p>
            <a:pPr algn="l"/>
            <a:r>
              <a:rPr lang="fr-FR" sz="2700" b="1" u="none" dirty="0">
                <a:latin typeface="Arial" panose="020B0604020202020204" pitchFamily="34" charset="0"/>
                <a:cs typeface="Arial" panose="020B0604020202020204" pitchFamily="34" charset="0"/>
              </a:rPr>
              <a:t>La commission « Fondation Rotary » du District 2160 (2024 – 2025) : Membres</a:t>
            </a:r>
            <a:br>
              <a:rPr lang="fr-FR" sz="2400" u="none" dirty="0">
                <a:latin typeface="Arial" panose="020B0604020202020204" pitchFamily="34" charset="0"/>
                <a:cs typeface="Arial" panose="020B0604020202020204" pitchFamily="34" charset="0"/>
              </a:rPr>
            </a:br>
            <a:br>
              <a:rPr lang="fr-FR" sz="2400" u="none" dirty="0">
                <a:latin typeface="Arial" panose="020B0604020202020204" pitchFamily="34" charset="0"/>
                <a:cs typeface="Arial" panose="020B0604020202020204" pitchFamily="34" charset="0"/>
              </a:rPr>
            </a:br>
            <a:r>
              <a:rPr lang="fr-BE" sz="2700" b="1" u="none" dirty="0">
                <a:latin typeface="Arial" panose="020B0604020202020204" pitchFamily="34" charset="0"/>
                <a:cs typeface="Arial" panose="020B0604020202020204" pitchFamily="34" charset="0"/>
              </a:rPr>
              <a:t>DRFC</a:t>
            </a:r>
            <a:r>
              <a:rPr lang="fr-BE" sz="2700" u="none" dirty="0">
                <a:latin typeface="Arial" panose="020B0604020202020204" pitchFamily="34" charset="0"/>
                <a:cs typeface="Arial" panose="020B0604020202020204" pitchFamily="34" charset="0"/>
              </a:rPr>
              <a:t>	 :  		Eric Thonnard (RC Vallée du </a:t>
            </a:r>
            <a:r>
              <a:rPr lang="fr-BE" sz="2700" u="none" dirty="0" err="1">
                <a:latin typeface="Arial" panose="020B0604020202020204" pitchFamily="34" charset="0"/>
                <a:cs typeface="Arial" panose="020B0604020202020204" pitchFamily="34" charset="0"/>
              </a:rPr>
              <a:t>Geer</a:t>
            </a:r>
            <a:r>
              <a:rPr lang="fr-BE" sz="2700" u="none" dirty="0">
                <a:latin typeface="Arial" panose="020B0604020202020204" pitchFamily="34" charset="0"/>
                <a:cs typeface="Arial" panose="020B0604020202020204" pitchFamily="34" charset="0"/>
              </a:rPr>
              <a:t>)</a:t>
            </a:r>
            <a:br>
              <a:rPr lang="fr-BE" sz="2700" u="none" dirty="0">
                <a:latin typeface="Arial" panose="020B0604020202020204" pitchFamily="34" charset="0"/>
                <a:cs typeface="Arial" panose="020B0604020202020204" pitchFamily="34" charset="0"/>
              </a:rPr>
            </a:br>
            <a:r>
              <a:rPr lang="fr-BE" sz="2700" b="1" u="none" dirty="0">
                <a:latin typeface="Arial" panose="020B0604020202020204" pitchFamily="34" charset="0"/>
                <a:cs typeface="Arial" panose="020B0604020202020204" pitchFamily="34" charset="0"/>
              </a:rPr>
              <a:t>Trésorier : 		</a:t>
            </a:r>
            <a:r>
              <a:rPr lang="fr-BE" sz="2700" u="none" dirty="0">
                <a:latin typeface="Arial" panose="020B0604020202020204" pitchFamily="34" charset="0"/>
                <a:cs typeface="Arial" panose="020B0604020202020204" pitchFamily="34" charset="0"/>
              </a:rPr>
              <a:t>Freddy </a:t>
            </a:r>
            <a:r>
              <a:rPr lang="fr-BE" sz="2700" u="none" dirty="0" err="1">
                <a:latin typeface="Arial" panose="020B0604020202020204" pitchFamily="34" charset="0"/>
                <a:cs typeface="Arial" panose="020B0604020202020204" pitchFamily="34" charset="0"/>
              </a:rPr>
              <a:t>Genten</a:t>
            </a:r>
            <a:r>
              <a:rPr lang="fr-BE" sz="2700" u="none" dirty="0">
                <a:latin typeface="Arial" panose="020B0604020202020204" pitchFamily="34" charset="0"/>
                <a:cs typeface="Arial" panose="020B0604020202020204" pitchFamily="34" charset="0"/>
              </a:rPr>
              <a:t> (RC St </a:t>
            </a:r>
            <a:r>
              <a:rPr lang="fr-BE" sz="2700" u="none" dirty="0" err="1">
                <a:latin typeface="Arial" panose="020B0604020202020204" pitchFamily="34" charset="0"/>
                <a:cs typeface="Arial" panose="020B0604020202020204" pitchFamily="34" charset="0"/>
              </a:rPr>
              <a:t>Vith</a:t>
            </a:r>
            <a:r>
              <a:rPr lang="fr-BE" sz="2700" u="none" dirty="0">
                <a:latin typeface="Arial" panose="020B0604020202020204" pitchFamily="34" charset="0"/>
                <a:cs typeface="Arial" panose="020B0604020202020204" pitchFamily="34" charset="0"/>
              </a:rPr>
              <a:t>-Eifel)</a:t>
            </a:r>
            <a:br>
              <a:rPr lang="fr-BE" sz="2700" u="none" dirty="0">
                <a:latin typeface="Arial" panose="020B0604020202020204" pitchFamily="34" charset="0"/>
                <a:cs typeface="Arial" panose="020B0604020202020204" pitchFamily="34" charset="0"/>
              </a:rPr>
            </a:br>
            <a:r>
              <a:rPr lang="fr-BE" sz="2700" b="1" u="none" dirty="0">
                <a:latin typeface="Arial" panose="020B0604020202020204" pitchFamily="34" charset="0"/>
                <a:cs typeface="Arial" panose="020B0604020202020204" pitchFamily="34" charset="0"/>
              </a:rPr>
              <a:t>DGSC: 		</a:t>
            </a:r>
            <a:r>
              <a:rPr lang="fr-BE" sz="2700" u="none" dirty="0">
                <a:latin typeface="Arial" panose="020B0604020202020204" pitchFamily="34" charset="0"/>
                <a:cs typeface="Arial" panose="020B0604020202020204" pitchFamily="34" charset="0"/>
              </a:rPr>
              <a:t>Paul Weis (RC Diekirch – Ettelbruck)	       </a:t>
            </a:r>
            <a:br>
              <a:rPr lang="fr-BE" sz="2700" u="none" dirty="0">
                <a:latin typeface="Arial" panose="020B0604020202020204" pitchFamily="34" charset="0"/>
                <a:cs typeface="Arial" panose="020B0604020202020204" pitchFamily="34" charset="0"/>
              </a:rPr>
            </a:br>
            <a:r>
              <a:rPr lang="fr-BE" sz="2700" b="1" u="none" dirty="0">
                <a:latin typeface="Arial" panose="020B0604020202020204" pitchFamily="34" charset="0"/>
                <a:cs typeface="Arial" panose="020B0604020202020204" pitchFamily="34" charset="0"/>
              </a:rPr>
              <a:t>Polio : 		</a:t>
            </a:r>
            <a:r>
              <a:rPr lang="fr-BE" sz="2700" u="none" dirty="0">
                <a:latin typeface="Arial" panose="020B0604020202020204" pitchFamily="34" charset="0"/>
                <a:cs typeface="Arial" panose="020B0604020202020204" pitchFamily="34" charset="0"/>
              </a:rPr>
              <a:t>Xavier </a:t>
            </a:r>
            <a:r>
              <a:rPr lang="fr-BE" sz="2700" u="none" dirty="0" err="1">
                <a:latin typeface="Arial" panose="020B0604020202020204" pitchFamily="34" charset="0"/>
                <a:cs typeface="Arial" panose="020B0604020202020204" pitchFamily="34" charset="0"/>
              </a:rPr>
              <a:t>Demoisy</a:t>
            </a:r>
            <a:r>
              <a:rPr lang="fr-BE" sz="2700" u="none" dirty="0">
                <a:latin typeface="Arial" panose="020B0604020202020204" pitchFamily="34" charset="0"/>
                <a:cs typeface="Arial" panose="020B0604020202020204" pitchFamily="34" charset="0"/>
              </a:rPr>
              <a:t> (RC </a:t>
            </a:r>
            <a:r>
              <a:rPr lang="fr-BE" sz="2700" u="none" dirty="0" err="1">
                <a:latin typeface="Arial" panose="020B0604020202020204" pitchFamily="34" charset="0"/>
                <a:cs typeface="Arial" panose="020B0604020202020204" pitchFamily="34" charset="0"/>
              </a:rPr>
              <a:t>Attert</a:t>
            </a:r>
            <a:r>
              <a:rPr lang="fr-BE" sz="2700" u="none" dirty="0">
                <a:latin typeface="Arial" panose="020B0604020202020204" pitchFamily="34" charset="0"/>
                <a:cs typeface="Arial" panose="020B0604020202020204" pitchFamily="34" charset="0"/>
              </a:rPr>
              <a:t>, Sûre Semois)</a:t>
            </a:r>
            <a:br>
              <a:rPr lang="fr-BE" sz="2700" u="none" dirty="0">
                <a:latin typeface="Arial" panose="020B0604020202020204" pitchFamily="34" charset="0"/>
                <a:cs typeface="Arial" panose="020B0604020202020204" pitchFamily="34" charset="0"/>
              </a:rPr>
            </a:br>
            <a:r>
              <a:rPr lang="fr-BE" sz="2700" b="1" u="none" dirty="0" err="1">
                <a:latin typeface="Arial" panose="020B0604020202020204" pitchFamily="34" charset="0"/>
                <a:cs typeface="Arial" panose="020B0604020202020204" pitchFamily="34" charset="0"/>
              </a:rPr>
              <a:t>Stewardship</a:t>
            </a:r>
            <a:r>
              <a:rPr lang="fr-BE" sz="2700" b="1" u="none" dirty="0">
                <a:latin typeface="Arial" panose="020B0604020202020204" pitchFamily="34" charset="0"/>
                <a:cs typeface="Arial" panose="020B0604020202020204" pitchFamily="34" charset="0"/>
              </a:rPr>
              <a:t>:</a:t>
            </a:r>
            <a:r>
              <a:rPr lang="fr-BE" sz="2700" u="none" dirty="0">
                <a:latin typeface="Arial" panose="020B0604020202020204" pitchFamily="34" charset="0"/>
                <a:cs typeface="Arial" panose="020B0604020202020204" pitchFamily="34" charset="0"/>
              </a:rPr>
              <a:t>	Laurent </a:t>
            </a:r>
            <a:r>
              <a:rPr lang="fr-BE" sz="2700" u="none" dirty="0" err="1">
                <a:latin typeface="Arial" panose="020B0604020202020204" pitchFamily="34" charset="0"/>
                <a:cs typeface="Arial" panose="020B0604020202020204" pitchFamily="34" charset="0"/>
              </a:rPr>
              <a:t>Authelet</a:t>
            </a:r>
            <a:r>
              <a:rPr lang="fr-BE" sz="2700" u="none" dirty="0">
                <a:latin typeface="Arial" panose="020B0604020202020204" pitchFamily="34" charset="0"/>
                <a:cs typeface="Arial" panose="020B0604020202020204" pitchFamily="34" charset="0"/>
              </a:rPr>
              <a:t> (RC Virton) </a:t>
            </a:r>
            <a:br>
              <a:rPr lang="fr-BE" sz="2700" u="none" dirty="0">
                <a:latin typeface="Arial" panose="020B0604020202020204" pitchFamily="34" charset="0"/>
                <a:cs typeface="Arial" panose="020B0604020202020204" pitchFamily="34" charset="0"/>
              </a:rPr>
            </a:br>
            <a:r>
              <a:rPr lang="fr-BE" sz="2700" u="none" dirty="0">
                <a:latin typeface="Arial" panose="020B0604020202020204" pitchFamily="34" charset="0"/>
                <a:cs typeface="Arial" panose="020B0604020202020204" pitchFamily="34" charset="0"/>
              </a:rPr>
              <a:t>			Miguel </a:t>
            </a:r>
            <a:r>
              <a:rPr lang="fr-BE" sz="2700" u="none" dirty="0" err="1">
                <a:latin typeface="Arial" panose="020B0604020202020204" pitchFamily="34" charset="0"/>
                <a:cs typeface="Arial" panose="020B0604020202020204" pitchFamily="34" charset="0"/>
              </a:rPr>
              <a:t>Exposito</a:t>
            </a:r>
            <a:r>
              <a:rPr lang="fr-BE" sz="2700" u="none" dirty="0">
                <a:latin typeface="Arial" panose="020B0604020202020204" pitchFamily="34" charset="0"/>
                <a:cs typeface="Arial" panose="020B0604020202020204" pitchFamily="34" charset="0"/>
              </a:rPr>
              <a:t> (RC </a:t>
            </a:r>
            <a:r>
              <a:rPr lang="fr-BE" sz="2700" u="none" dirty="0" err="1">
                <a:latin typeface="Arial" panose="020B0604020202020204" pitchFamily="34" charset="0"/>
                <a:cs typeface="Arial" panose="020B0604020202020204" pitchFamily="34" charset="0"/>
              </a:rPr>
              <a:t>Thy</a:t>
            </a:r>
            <a:r>
              <a:rPr lang="fr-BE" sz="2700" u="none" dirty="0">
                <a:latin typeface="Arial" panose="020B0604020202020204" pitchFamily="34" charset="0"/>
                <a:cs typeface="Arial" panose="020B0604020202020204" pitchFamily="34" charset="0"/>
              </a:rPr>
              <a:t> Le Château - Les lacs </a:t>
            </a:r>
            <a:br>
              <a:rPr lang="fr-BE" sz="2700" u="none" dirty="0">
                <a:latin typeface="Arial" panose="020B0604020202020204" pitchFamily="34" charset="0"/>
                <a:cs typeface="Arial" panose="020B0604020202020204" pitchFamily="34" charset="0"/>
              </a:rPr>
            </a:br>
            <a:r>
              <a:rPr lang="fr-BE" sz="2700" b="1" u="none" dirty="0">
                <a:latin typeface="Arial" panose="020B0604020202020204" pitchFamily="34" charset="0"/>
                <a:cs typeface="Arial" panose="020B0604020202020204" pitchFamily="34" charset="0"/>
              </a:rPr>
              <a:t>Jury Bourses:  	</a:t>
            </a:r>
            <a:r>
              <a:rPr lang="fr-BE" sz="2700" u="none" dirty="0">
                <a:latin typeface="Arial" panose="020B0604020202020204" pitchFamily="34" charset="0"/>
                <a:cs typeface="Arial" panose="020B0604020202020204" pitchFamily="34" charset="0"/>
              </a:rPr>
              <a:t>Jean Nelis (RC Fléron) + équipe</a:t>
            </a:r>
            <a:br>
              <a:rPr lang="fr-BE" sz="2700" u="none" dirty="0">
                <a:latin typeface="Arial" panose="020B0604020202020204" pitchFamily="34" charset="0"/>
                <a:cs typeface="Arial" panose="020B0604020202020204" pitchFamily="34" charset="0"/>
              </a:rPr>
            </a:br>
            <a:r>
              <a:rPr lang="fr-BE" sz="2700" b="1" u="none" dirty="0">
                <a:latin typeface="Arial" panose="020B0604020202020204" pitchFamily="34" charset="0"/>
                <a:cs typeface="Arial" panose="020B0604020202020204" pitchFamily="34" charset="0"/>
              </a:rPr>
              <a:t>Conseillers : </a:t>
            </a:r>
            <a:r>
              <a:rPr lang="fr-BE" sz="2700" u="none" dirty="0">
                <a:latin typeface="Arial" panose="020B0604020202020204" pitchFamily="34" charset="0"/>
                <a:cs typeface="Arial" panose="020B0604020202020204" pitchFamily="34" charset="0"/>
              </a:rPr>
              <a:t>  	Philippe </a:t>
            </a:r>
            <a:r>
              <a:rPr lang="fr-BE" sz="2700" u="none" dirty="0" err="1">
                <a:latin typeface="Arial" panose="020B0604020202020204" pitchFamily="34" charset="0"/>
                <a:cs typeface="Arial" panose="020B0604020202020204" pitchFamily="34" charset="0"/>
              </a:rPr>
              <a:t>Vanstalle</a:t>
            </a:r>
            <a:r>
              <a:rPr lang="fr-BE" sz="2700" u="none" dirty="0">
                <a:latin typeface="Arial" panose="020B0604020202020204" pitchFamily="34" charset="0"/>
                <a:cs typeface="Arial" panose="020B0604020202020204" pitchFamily="34" charset="0"/>
              </a:rPr>
              <a:t> (RC Flémalle)  </a:t>
            </a:r>
            <a:br>
              <a:rPr lang="fr-BE" sz="2700" u="none" dirty="0">
                <a:latin typeface="Arial" panose="020B0604020202020204" pitchFamily="34" charset="0"/>
                <a:cs typeface="Arial" panose="020B0604020202020204" pitchFamily="34" charset="0"/>
              </a:rPr>
            </a:br>
            <a:r>
              <a:rPr lang="fr-BE" sz="2700" u="none" dirty="0">
                <a:latin typeface="Arial" panose="020B0604020202020204" pitchFamily="34" charset="0"/>
                <a:cs typeface="Arial" panose="020B0604020202020204" pitchFamily="34" charset="0"/>
              </a:rPr>
              <a:t>			Frédéric </a:t>
            </a:r>
            <a:r>
              <a:rPr lang="fr-BE" sz="2700" u="none" dirty="0" err="1">
                <a:latin typeface="Arial" panose="020B0604020202020204" pitchFamily="34" charset="0"/>
                <a:cs typeface="Arial" panose="020B0604020202020204" pitchFamily="34" charset="0"/>
              </a:rPr>
              <a:t>Loverius</a:t>
            </a:r>
            <a:r>
              <a:rPr lang="fr-BE" sz="2700" u="none" dirty="0">
                <a:latin typeface="Arial" panose="020B0604020202020204" pitchFamily="34" charset="0"/>
                <a:cs typeface="Arial" panose="020B0604020202020204" pitchFamily="34" charset="0"/>
              </a:rPr>
              <a:t> (RC Seraing)</a:t>
            </a:r>
            <a:br>
              <a:rPr lang="fr-BE" sz="2700" u="none" dirty="0">
                <a:latin typeface="Arial" panose="020B0604020202020204" pitchFamily="34" charset="0"/>
                <a:cs typeface="Arial" panose="020B0604020202020204" pitchFamily="34" charset="0"/>
              </a:rPr>
            </a:br>
            <a:r>
              <a:rPr lang="fr-BE" sz="2700" b="1" u="none" dirty="0">
                <a:latin typeface="Arial" panose="020B0604020202020204" pitchFamily="34" charset="0"/>
                <a:cs typeface="Arial" panose="020B0604020202020204" pitchFamily="34" charset="0"/>
              </a:rPr>
              <a:t>Cercle PHS: 	</a:t>
            </a:r>
            <a:r>
              <a:rPr lang="fr-BE" sz="2700" u="none" dirty="0">
                <a:latin typeface="Arial" panose="020B0604020202020204" pitchFamily="34" charset="0"/>
                <a:cs typeface="Arial" panose="020B0604020202020204" pitchFamily="34" charset="0"/>
              </a:rPr>
              <a:t>Thierry </a:t>
            </a:r>
            <a:r>
              <a:rPr lang="fr-BE" sz="2700" u="none" dirty="0" err="1">
                <a:latin typeface="Arial" panose="020B0604020202020204" pitchFamily="34" charset="0"/>
                <a:cs typeface="Arial" panose="020B0604020202020204" pitchFamily="34" charset="0"/>
              </a:rPr>
              <a:t>Reip</a:t>
            </a:r>
            <a:r>
              <a:rPr lang="fr-BE" sz="2700" u="none" dirty="0">
                <a:latin typeface="Arial" panose="020B0604020202020204" pitchFamily="34" charset="0"/>
                <a:cs typeface="Arial" panose="020B0604020202020204" pitchFamily="34" charset="0"/>
              </a:rPr>
              <a:t> (RC Plombières W.)</a:t>
            </a:r>
            <a:br>
              <a:rPr lang="fr-BE" sz="2700" u="none" dirty="0">
                <a:latin typeface="Arial" panose="020B0604020202020204" pitchFamily="34" charset="0"/>
                <a:cs typeface="Arial" panose="020B0604020202020204" pitchFamily="34" charset="0"/>
              </a:rPr>
            </a:br>
            <a:br>
              <a:rPr lang="fr-BE" sz="2700" u="none" dirty="0">
                <a:solidFill>
                  <a:schemeClr val="bg1"/>
                </a:solidFill>
                <a:latin typeface="Arial" panose="020B0604020202020204" pitchFamily="34" charset="0"/>
                <a:cs typeface="Arial" panose="020B0604020202020204" pitchFamily="34" charset="0"/>
              </a:rPr>
            </a:br>
            <a:r>
              <a:rPr lang="fr-BE" sz="2700" b="1" u="none" dirty="0">
                <a:latin typeface="Arial" panose="020B0604020202020204" pitchFamily="34" charset="0"/>
                <a:cs typeface="Arial" panose="020B0604020202020204" pitchFamily="34" charset="0"/>
              </a:rPr>
              <a:t>Contact : trf2160@gmail.com</a:t>
            </a:r>
            <a:br>
              <a:rPr lang="fr-FR" sz="2700" u="none" dirty="0">
                <a:latin typeface="Arial" panose="020B0604020202020204" pitchFamily="34" charset="0"/>
                <a:cs typeface="Arial" panose="020B0604020202020204" pitchFamily="34" charset="0"/>
              </a:rPr>
            </a:br>
            <a:br>
              <a:rPr lang="fr-FR" sz="2700" dirty="0">
                <a:latin typeface="Arial" panose="020B0604020202020204" pitchFamily="34" charset="0"/>
                <a:cs typeface="Arial" panose="020B0604020202020204" pitchFamily="34" charset="0"/>
              </a:rPr>
            </a:br>
            <a:endParaRPr lang="fr-FR"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1428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524000" y="1122363"/>
            <a:ext cx="9144000" cy="2387600"/>
          </a:xfrm>
        </p:spPr>
        <p:txBody>
          <a:bodyPr>
            <a:normAutofit/>
          </a:bodyPr>
          <a:lstStyle/>
          <a:p>
            <a:r>
              <a:rPr lang="fr-FR" sz="4400" u="none" dirty="0">
                <a:solidFill>
                  <a:schemeClr val="accent1">
                    <a:lumMod val="75000"/>
                  </a:schemeClr>
                </a:solidFill>
                <a:latin typeface="Arial" panose="020B0604020202020204" pitchFamily="34" charset="0"/>
                <a:cs typeface="Arial" panose="020B0604020202020204" pitchFamily="34" charset="0"/>
              </a:rPr>
              <a:t>Vos questions …</a:t>
            </a:r>
          </a:p>
        </p:txBody>
      </p:sp>
    </p:spTree>
    <p:extLst>
      <p:ext uri="{BB962C8B-B14F-4D97-AF65-F5344CB8AC3E}">
        <p14:creationId xmlns:p14="http://schemas.microsoft.com/office/powerpoint/2010/main" val="1672552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374574" y="738523"/>
            <a:ext cx="11699913" cy="5593839"/>
          </a:xfrm>
          <a:prstGeom prst="rect">
            <a:avLst/>
          </a:prstGeom>
        </p:spPr>
        <p:txBody>
          <a:bodyPr vert="horz" wrap="square" lIns="0" tIns="12700" rIns="0" bIns="0" rtlCol="0">
            <a:spAutoFit/>
          </a:bodyPr>
          <a:lstStyle/>
          <a:p>
            <a:pPr>
              <a:lnSpc>
                <a:spcPct val="100000"/>
              </a:lnSpc>
              <a:spcBef>
                <a:spcPts val="55"/>
              </a:spcBef>
            </a:pPr>
            <a:r>
              <a:rPr lang="nl-BE" sz="4450" dirty="0">
                <a:solidFill>
                  <a:schemeClr val="accent1">
                    <a:lumMod val="75000"/>
                  </a:schemeClr>
                </a:solidFill>
                <a:latin typeface="Liberation Sans Narrow"/>
                <a:cs typeface="Liberation Sans Narrow"/>
              </a:rPr>
              <a:t>Critères de certification :</a:t>
            </a:r>
          </a:p>
          <a:p>
            <a:pPr>
              <a:lnSpc>
                <a:spcPct val="100000"/>
              </a:lnSpc>
              <a:spcBef>
                <a:spcPts val="55"/>
              </a:spcBef>
            </a:pPr>
            <a:endParaRPr lang="nl-BE" sz="3200" dirty="0">
              <a:solidFill>
                <a:schemeClr val="accent1">
                  <a:lumMod val="75000"/>
                </a:schemeClr>
              </a:solidFill>
              <a:latin typeface="Arial" panose="020B0604020202020204" pitchFamily="34" charset="0"/>
              <a:cs typeface="Arial" panose="020B0604020202020204" pitchFamily="34" charset="0"/>
            </a:endParaRPr>
          </a:p>
          <a:p>
            <a:pPr marL="355600" marR="1383030" indent="-342900">
              <a:lnSpc>
                <a:spcPts val="2800"/>
              </a:lnSpc>
              <a:spcBef>
                <a:spcPts val="260"/>
              </a:spcBef>
              <a:buChar char="•"/>
              <a:tabLst>
                <a:tab pos="354965" algn="l"/>
                <a:tab pos="355600" algn="l"/>
              </a:tabLst>
            </a:pPr>
            <a:r>
              <a:rPr lang="fr-BE" sz="3200" dirty="0">
                <a:solidFill>
                  <a:schemeClr val="accent1">
                    <a:lumMod val="75000"/>
                  </a:schemeClr>
                </a:solidFill>
                <a:latin typeface="Arial" panose="020B0604020202020204" pitchFamily="34" charset="0"/>
                <a:cs typeface="Arial" panose="020B0604020202020204" pitchFamily="34" charset="0"/>
              </a:rPr>
              <a:t>Participation au</a:t>
            </a:r>
            <a:r>
              <a:rPr lang="fr-BE" sz="3200" spc="-100"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séminaire Gestion des</a:t>
            </a:r>
            <a:r>
              <a:rPr lang="fr-BE" sz="3200" spc="-35"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Subventions</a:t>
            </a:r>
          </a:p>
          <a:p>
            <a:pPr marL="12700" marR="1383030">
              <a:lnSpc>
                <a:spcPts val="2800"/>
              </a:lnSpc>
              <a:spcBef>
                <a:spcPts val="260"/>
              </a:spcBef>
              <a:tabLst>
                <a:tab pos="354965" algn="l"/>
                <a:tab pos="355600" algn="l"/>
              </a:tabLst>
            </a:pPr>
            <a:endParaRPr lang="fr-BE" sz="3200" spc="-5" dirty="0">
              <a:solidFill>
                <a:schemeClr val="accent1">
                  <a:lumMod val="75000"/>
                </a:schemeClr>
              </a:solidFill>
              <a:latin typeface="Arial" panose="020B0604020202020204" pitchFamily="34" charset="0"/>
              <a:cs typeface="Arial" panose="020B0604020202020204" pitchFamily="34" charset="0"/>
            </a:endParaRPr>
          </a:p>
          <a:p>
            <a:pPr marL="355600" marR="1383030" indent="-342900">
              <a:lnSpc>
                <a:spcPts val="2800"/>
              </a:lnSpc>
              <a:spcBef>
                <a:spcPts val="260"/>
              </a:spcBef>
              <a:buChar char="•"/>
              <a:tabLst>
                <a:tab pos="354965" algn="l"/>
                <a:tab pos="355600" algn="l"/>
              </a:tabLst>
            </a:pPr>
            <a:r>
              <a:rPr lang="fr-BE" sz="3200" b="1" dirty="0">
                <a:solidFill>
                  <a:schemeClr val="accent1">
                    <a:lumMod val="75000"/>
                  </a:schemeClr>
                </a:solidFill>
                <a:latin typeface="Arial" panose="020B0604020202020204" pitchFamily="34" charset="0"/>
                <a:cs typeface="Arial" panose="020B0604020202020204" pitchFamily="34" charset="0"/>
              </a:rPr>
              <a:t>1 </a:t>
            </a:r>
            <a:r>
              <a:rPr lang="fr-BE" sz="3200" b="1" spc="-5" dirty="0">
                <a:solidFill>
                  <a:schemeClr val="accent1">
                    <a:lumMod val="75000"/>
                  </a:schemeClr>
                </a:solidFill>
                <a:latin typeface="Arial" panose="020B0604020202020204" pitchFamily="34" charset="0"/>
                <a:cs typeface="Arial" panose="020B0604020202020204" pitchFamily="34" charset="0"/>
              </a:rPr>
              <a:t>membre </a:t>
            </a:r>
            <a:r>
              <a:rPr lang="fr-BE" sz="3200" spc="-5" dirty="0">
                <a:solidFill>
                  <a:schemeClr val="accent1">
                    <a:lumMod val="75000"/>
                  </a:schemeClr>
                </a:solidFill>
                <a:latin typeface="Arial" panose="020B0604020202020204" pitchFamily="34" charset="0"/>
                <a:cs typeface="Arial" panose="020B0604020202020204" pitchFamily="34" charset="0"/>
              </a:rPr>
              <a:t>minimum</a:t>
            </a:r>
            <a:r>
              <a:rPr lang="fr-BE" sz="3200" b="1" spc="-5"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par club</a:t>
            </a:r>
          </a:p>
          <a:p>
            <a:pPr marL="355600" marR="1383030" indent="-342900">
              <a:lnSpc>
                <a:spcPts val="2800"/>
              </a:lnSpc>
              <a:spcBef>
                <a:spcPts val="260"/>
              </a:spcBef>
              <a:buChar char="•"/>
              <a:tabLst>
                <a:tab pos="354965" algn="l"/>
                <a:tab pos="355600" algn="l"/>
              </a:tabLst>
            </a:pPr>
            <a:endParaRPr lang="fr-BE" sz="3200" dirty="0">
              <a:solidFill>
                <a:schemeClr val="accent1">
                  <a:lumMod val="75000"/>
                </a:schemeClr>
              </a:solidFill>
              <a:latin typeface="Arial" panose="020B0604020202020204" pitchFamily="34" charset="0"/>
              <a:cs typeface="Arial" panose="020B0604020202020204" pitchFamily="34" charset="0"/>
            </a:endParaRPr>
          </a:p>
          <a:p>
            <a:pPr marL="355600" marR="1444625" indent="-342900">
              <a:lnSpc>
                <a:spcPts val="2820"/>
              </a:lnSpc>
              <a:spcBef>
                <a:spcPts val="765"/>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Signature du </a:t>
            </a:r>
            <a:r>
              <a:rPr lang="fr-BE" sz="3200" b="1" spc="-5" dirty="0">
                <a:solidFill>
                  <a:schemeClr val="accent1">
                    <a:lumMod val="75000"/>
                  </a:schemeClr>
                </a:solidFill>
                <a:latin typeface="Arial" panose="020B0604020202020204" pitchFamily="34" charset="0"/>
                <a:cs typeface="Arial" panose="020B0604020202020204" pitchFamily="34" charset="0"/>
              </a:rPr>
              <a:t>protocole d’accord </a:t>
            </a:r>
            <a:r>
              <a:rPr lang="fr-BE" sz="3200" spc="-5" dirty="0">
                <a:solidFill>
                  <a:schemeClr val="accent1">
                    <a:lumMod val="75000"/>
                  </a:schemeClr>
                </a:solidFill>
                <a:latin typeface="Arial" panose="020B0604020202020204" pitchFamily="34" charset="0"/>
                <a:cs typeface="Arial" panose="020B0604020202020204" pitchFamily="34" charset="0"/>
              </a:rPr>
              <a:t>du </a:t>
            </a:r>
            <a:r>
              <a:rPr lang="fr-BE" sz="3200" dirty="0">
                <a:solidFill>
                  <a:schemeClr val="accent1">
                    <a:lumMod val="75000"/>
                  </a:schemeClr>
                </a:solidFill>
                <a:latin typeface="Arial" panose="020B0604020202020204" pitchFamily="34" charset="0"/>
                <a:cs typeface="Arial" panose="020B0604020202020204" pitchFamily="34" charset="0"/>
              </a:rPr>
              <a:t>club </a:t>
            </a:r>
            <a:r>
              <a:rPr lang="fr-BE" sz="3200" spc="-5" dirty="0">
                <a:solidFill>
                  <a:schemeClr val="accent1">
                    <a:lumMod val="75000"/>
                  </a:schemeClr>
                </a:solidFill>
                <a:latin typeface="Arial" panose="020B0604020202020204" pitchFamily="34" charset="0"/>
                <a:cs typeface="Arial" panose="020B0604020202020204" pitchFamily="34" charset="0"/>
              </a:rPr>
              <a:t>par le</a:t>
            </a:r>
            <a:r>
              <a:rPr lang="fr-BE" sz="3200" spc="-60" dirty="0">
                <a:solidFill>
                  <a:schemeClr val="accent1">
                    <a:lumMod val="75000"/>
                  </a:schemeClr>
                </a:solidFill>
                <a:latin typeface="Arial" panose="020B0604020202020204" pitchFamily="34" charset="0"/>
                <a:cs typeface="Arial" panose="020B0604020202020204" pitchFamily="34" charset="0"/>
              </a:rPr>
              <a:t> président et p</a:t>
            </a:r>
            <a:r>
              <a:rPr lang="fr-BE" sz="3200" dirty="0">
                <a:solidFill>
                  <a:schemeClr val="accent1">
                    <a:lumMod val="75000"/>
                  </a:schemeClr>
                </a:solidFill>
                <a:latin typeface="Arial" panose="020B0604020202020204" pitchFamily="34" charset="0"/>
                <a:cs typeface="Arial" panose="020B0604020202020204" pitchFamily="34" charset="0"/>
              </a:rPr>
              <a:t>résident él</a:t>
            </a:r>
            <a:r>
              <a:rPr lang="fr-BE" sz="3200" spc="-5" dirty="0">
                <a:solidFill>
                  <a:schemeClr val="accent1">
                    <a:lumMod val="75000"/>
                  </a:schemeClr>
                </a:solidFill>
                <a:latin typeface="Arial" panose="020B0604020202020204" pitchFamily="34" charset="0"/>
                <a:cs typeface="Arial" panose="020B0604020202020204" pitchFamily="34" charset="0"/>
              </a:rPr>
              <a:t>u</a:t>
            </a:r>
          </a:p>
          <a:p>
            <a:pPr marL="12700" marR="1444625">
              <a:lnSpc>
                <a:spcPts val="2820"/>
              </a:lnSpc>
              <a:spcBef>
                <a:spcPts val="765"/>
              </a:spcBef>
              <a:tabLst>
                <a:tab pos="354965" algn="l"/>
                <a:tab pos="355600" algn="l"/>
              </a:tabLst>
            </a:pPr>
            <a:endParaRPr lang="fr-BE" sz="3200" spc="-5" dirty="0">
              <a:solidFill>
                <a:schemeClr val="accent1">
                  <a:lumMod val="75000"/>
                </a:schemeClr>
              </a:solidFill>
              <a:latin typeface="Arial" panose="020B0604020202020204" pitchFamily="34" charset="0"/>
              <a:cs typeface="Arial" panose="020B0604020202020204" pitchFamily="34" charset="0"/>
            </a:endParaRPr>
          </a:p>
          <a:p>
            <a:pPr marL="355600" marR="1444625" indent="-342900">
              <a:lnSpc>
                <a:spcPts val="2820"/>
              </a:lnSpc>
              <a:spcBef>
                <a:spcPts val="765"/>
              </a:spcBef>
              <a:buChar char="•"/>
              <a:tabLst>
                <a:tab pos="354965" algn="l"/>
                <a:tab pos="355600" algn="l"/>
              </a:tabLst>
            </a:pPr>
            <a:r>
              <a:rPr lang="fr-BE" sz="3200" spc="-5" dirty="0">
                <a:solidFill>
                  <a:schemeClr val="accent1">
                    <a:lumMod val="75000"/>
                  </a:schemeClr>
                </a:solidFill>
                <a:latin typeface="Arial" panose="020B0604020202020204" pitchFamily="34" charset="0"/>
                <a:cs typeface="Arial" panose="020B0604020202020204" pitchFamily="34" charset="0"/>
              </a:rPr>
              <a:t>En ordre de </a:t>
            </a:r>
            <a:r>
              <a:rPr lang="fr-BE" sz="3200" dirty="0">
                <a:solidFill>
                  <a:schemeClr val="accent1">
                    <a:lumMod val="75000"/>
                  </a:schemeClr>
                </a:solidFill>
                <a:latin typeface="Arial" panose="020B0604020202020204" pitchFamily="34" charset="0"/>
                <a:cs typeface="Arial" panose="020B0604020202020204" pitchFamily="34" charset="0"/>
              </a:rPr>
              <a:t>rapports</a:t>
            </a:r>
            <a:r>
              <a:rPr lang="fr-BE" sz="3200" spc="-15"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finaux</a:t>
            </a:r>
            <a:r>
              <a:rPr lang="fr-BE" sz="3200"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pour les subventions obtenues les </a:t>
            </a:r>
            <a:r>
              <a:rPr lang="fr-BE" sz="3200" dirty="0">
                <a:solidFill>
                  <a:schemeClr val="accent1">
                    <a:lumMod val="75000"/>
                  </a:schemeClr>
                </a:solidFill>
                <a:latin typeface="Arial" panose="020B0604020202020204" pitchFamily="34" charset="0"/>
                <a:cs typeface="Arial" panose="020B0604020202020204" pitchFamily="34" charset="0"/>
              </a:rPr>
              <a:t>années</a:t>
            </a:r>
            <a:r>
              <a:rPr lang="fr-BE" sz="3200" spc="-10"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précédentes</a:t>
            </a:r>
            <a:endParaRPr lang="fr-BE" sz="3200" dirty="0">
              <a:solidFill>
                <a:schemeClr val="accent1">
                  <a:lumMod val="75000"/>
                </a:schemeClr>
              </a:solidFill>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
        <p:nvSpPr>
          <p:cNvPr id="4" name="object 4">
            <a:extLst>
              <a:ext uri="{FF2B5EF4-FFF2-40B4-BE49-F238E27FC236}">
                <a16:creationId xmlns:a16="http://schemas.microsoft.com/office/drawing/2014/main" id="{956DB4D3-7050-A364-75F8-941B7036438C}"/>
              </a:ext>
            </a:extLst>
          </p:cNvPr>
          <p:cNvSpPr/>
          <p:nvPr/>
        </p:nvSpPr>
        <p:spPr>
          <a:xfrm>
            <a:off x="10197947" y="2379643"/>
            <a:ext cx="1876540" cy="3379842"/>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28275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749147" y="408017"/>
            <a:ext cx="11699913" cy="6883936"/>
          </a:xfrm>
          <a:prstGeom prst="rect">
            <a:avLst/>
          </a:prstGeom>
        </p:spPr>
        <p:txBody>
          <a:bodyPr vert="horz" wrap="square" lIns="0" tIns="12700" rIns="0" bIns="0" rtlCol="0">
            <a:spAutoFit/>
          </a:bodyPr>
          <a:lstStyle/>
          <a:p>
            <a:pPr>
              <a:lnSpc>
                <a:spcPct val="100000"/>
              </a:lnSpc>
              <a:spcBef>
                <a:spcPts val="55"/>
              </a:spcBef>
            </a:pPr>
            <a:r>
              <a:rPr lang="nl-BE" sz="4450" dirty="0">
                <a:solidFill>
                  <a:schemeClr val="accent1">
                    <a:lumMod val="75000"/>
                  </a:schemeClr>
                </a:solidFill>
                <a:latin typeface="Liberation Sans Narrow"/>
                <a:cs typeface="Liberation Sans Narrow"/>
              </a:rPr>
              <a:t>Le protocole d’accord </a:t>
            </a:r>
          </a:p>
          <a:p>
            <a:pPr marL="12700" marR="1383030">
              <a:lnSpc>
                <a:spcPts val="2800"/>
              </a:lnSpc>
              <a:spcBef>
                <a:spcPts val="260"/>
              </a:spcBef>
              <a:tabLst>
                <a:tab pos="354965" algn="l"/>
                <a:tab pos="355600" algn="l"/>
              </a:tabLst>
            </a:pPr>
            <a:endParaRPr lang="nl-BE" sz="3200" dirty="0">
              <a:solidFill>
                <a:schemeClr val="accent1">
                  <a:lumMod val="75000"/>
                </a:schemeClr>
              </a:solidFill>
              <a:latin typeface="Arial" panose="020B0604020202020204" pitchFamily="34" charset="0"/>
              <a:cs typeface="Arial" panose="020B0604020202020204" pitchFamily="34" charset="0"/>
            </a:endParaRPr>
          </a:p>
          <a:p>
            <a:pPr marL="12700" marR="1383030">
              <a:lnSpc>
                <a:spcPts val="2800"/>
              </a:lnSpc>
              <a:spcBef>
                <a:spcPts val="260"/>
              </a:spcBef>
              <a:tabLst>
                <a:tab pos="354965" algn="l"/>
                <a:tab pos="355600" algn="l"/>
              </a:tabLst>
            </a:pPr>
            <a:r>
              <a:rPr lang="fr-BE" sz="3200" dirty="0">
                <a:solidFill>
                  <a:schemeClr val="accent1">
                    <a:lumMod val="75000"/>
                  </a:schemeClr>
                </a:solidFill>
                <a:latin typeface="Arial" panose="020B0604020202020204" pitchFamily="34" charset="0"/>
                <a:cs typeface="Arial" panose="020B0604020202020204" pitchFamily="34" charset="0"/>
              </a:rPr>
              <a:t>C’est un accord convenu entre le Club et le District. </a:t>
            </a:r>
          </a:p>
          <a:p>
            <a:pPr marL="12700" marR="1383030">
              <a:lnSpc>
                <a:spcPts val="2800"/>
              </a:lnSpc>
              <a:spcBef>
                <a:spcPts val="260"/>
              </a:spcBef>
              <a:tabLst>
                <a:tab pos="354965" algn="l"/>
                <a:tab pos="355600" algn="l"/>
              </a:tabLst>
            </a:pPr>
            <a:endParaRPr lang="fr-BE" sz="3200" spc="-5" dirty="0">
              <a:solidFill>
                <a:schemeClr val="accent1">
                  <a:lumMod val="75000"/>
                </a:schemeClr>
              </a:solidFill>
              <a:latin typeface="Arial" panose="020B0604020202020204" pitchFamily="34" charset="0"/>
              <a:cs typeface="Arial" panose="020B0604020202020204" pitchFamily="34" charset="0"/>
            </a:endParaRPr>
          </a:p>
          <a:p>
            <a:pPr marL="355600" indent="-343535">
              <a:lnSpc>
                <a:spcPct val="100000"/>
              </a:lnSpc>
              <a:spcBef>
                <a:spcPts val="825"/>
              </a:spcBef>
              <a:buChar char="•"/>
              <a:tabLst>
                <a:tab pos="355600" algn="l"/>
                <a:tab pos="356235" algn="l"/>
              </a:tabLst>
            </a:pPr>
            <a:r>
              <a:rPr lang="fr-BE" sz="3200" spc="-5" dirty="0">
                <a:solidFill>
                  <a:schemeClr val="accent1">
                    <a:lumMod val="75000"/>
                  </a:schemeClr>
                </a:solidFill>
                <a:latin typeface="Arial" panose="020B0604020202020204" pitchFamily="34" charset="0"/>
                <a:cs typeface="Arial" panose="020B0604020202020204" pitchFamily="34" charset="0"/>
              </a:rPr>
              <a:t>Validité </a:t>
            </a:r>
            <a:r>
              <a:rPr lang="fr-BE" sz="3200" dirty="0">
                <a:solidFill>
                  <a:schemeClr val="accent1">
                    <a:lumMod val="75000"/>
                  </a:schemeClr>
                </a:solidFill>
                <a:latin typeface="Arial" panose="020B0604020202020204" pitchFamily="34" charset="0"/>
                <a:cs typeface="Arial" panose="020B0604020202020204" pitchFamily="34" charset="0"/>
              </a:rPr>
              <a:t>: 1</a:t>
            </a:r>
            <a:r>
              <a:rPr lang="fr-BE" sz="3200" spc="-5" dirty="0">
                <a:solidFill>
                  <a:schemeClr val="accent1">
                    <a:lumMod val="75000"/>
                  </a:schemeClr>
                </a:solidFill>
                <a:latin typeface="Arial" panose="020B0604020202020204" pitchFamily="34" charset="0"/>
                <a:cs typeface="Arial" panose="020B0604020202020204" pitchFamily="34" charset="0"/>
              </a:rPr>
              <a:t> </a:t>
            </a:r>
            <a:r>
              <a:rPr lang="fr-BE" sz="3200" dirty="0">
                <a:solidFill>
                  <a:schemeClr val="accent1">
                    <a:lumMod val="75000"/>
                  </a:schemeClr>
                </a:solidFill>
                <a:latin typeface="Arial" panose="020B0604020202020204" pitchFamily="34" charset="0"/>
                <a:cs typeface="Arial" panose="020B0604020202020204" pitchFamily="34" charset="0"/>
              </a:rPr>
              <a:t>an</a:t>
            </a:r>
          </a:p>
          <a:p>
            <a:pPr marL="355600" indent="-343535">
              <a:lnSpc>
                <a:spcPct val="100000"/>
              </a:lnSpc>
              <a:spcBef>
                <a:spcPts val="725"/>
              </a:spcBef>
              <a:buChar char="•"/>
              <a:tabLst>
                <a:tab pos="355600" algn="l"/>
                <a:tab pos="356235" algn="l"/>
              </a:tabLst>
            </a:pPr>
            <a:r>
              <a:rPr lang="fr-BE" sz="3200" spc="-5" dirty="0">
                <a:solidFill>
                  <a:schemeClr val="accent1">
                    <a:lumMod val="75000"/>
                  </a:schemeClr>
                </a:solidFill>
                <a:latin typeface="Arial" panose="020B0604020202020204" pitchFamily="34" charset="0"/>
                <a:cs typeface="Arial" panose="020B0604020202020204" pitchFamily="34" charset="0"/>
              </a:rPr>
              <a:t>Le </a:t>
            </a:r>
            <a:r>
              <a:rPr lang="fr-BE" sz="3200" dirty="0">
                <a:solidFill>
                  <a:schemeClr val="accent1">
                    <a:lumMod val="75000"/>
                  </a:schemeClr>
                </a:solidFill>
                <a:latin typeface="Arial" panose="020B0604020202020204" pitchFamily="34" charset="0"/>
                <a:cs typeface="Arial" panose="020B0604020202020204" pitchFamily="34" charset="0"/>
              </a:rPr>
              <a:t>club est </a:t>
            </a:r>
            <a:r>
              <a:rPr lang="fr-BE" sz="3200" spc="-5" dirty="0">
                <a:solidFill>
                  <a:schemeClr val="accent1">
                    <a:lumMod val="75000"/>
                  </a:schemeClr>
                </a:solidFill>
                <a:latin typeface="Arial" panose="020B0604020202020204" pitchFamily="34" charset="0"/>
                <a:cs typeface="Arial" panose="020B0604020202020204" pitchFamily="34" charset="0"/>
              </a:rPr>
              <a:t>responsable </a:t>
            </a:r>
            <a:r>
              <a:rPr lang="fr-BE" sz="3200" dirty="0">
                <a:solidFill>
                  <a:schemeClr val="accent1">
                    <a:lumMod val="75000"/>
                  </a:schemeClr>
                </a:solidFill>
                <a:latin typeface="Arial" panose="020B0604020202020204" pitchFamily="34" charset="0"/>
                <a:cs typeface="Arial" panose="020B0604020202020204" pitchFamily="34" charset="0"/>
              </a:rPr>
              <a:t>des </a:t>
            </a:r>
            <a:r>
              <a:rPr lang="fr-BE" sz="3200" spc="-5" dirty="0">
                <a:solidFill>
                  <a:schemeClr val="accent1">
                    <a:lumMod val="75000"/>
                  </a:schemeClr>
                </a:solidFill>
                <a:latin typeface="Arial" panose="020B0604020202020204" pitchFamily="34" charset="0"/>
                <a:cs typeface="Arial" panose="020B0604020202020204" pitchFamily="34" charset="0"/>
              </a:rPr>
              <a:t>fonds</a:t>
            </a:r>
            <a:r>
              <a:rPr lang="fr-BE" sz="3200" spc="5"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alloués</a:t>
            </a:r>
            <a:endParaRPr lang="fr-BE" sz="3200" dirty="0">
              <a:solidFill>
                <a:schemeClr val="accent1">
                  <a:lumMod val="75000"/>
                </a:schemeClr>
              </a:solidFill>
              <a:latin typeface="Arial" panose="020B0604020202020204" pitchFamily="34" charset="0"/>
              <a:cs typeface="Arial" panose="020B0604020202020204" pitchFamily="34" charset="0"/>
            </a:endParaRPr>
          </a:p>
          <a:p>
            <a:pPr marL="355600" indent="-343535">
              <a:lnSpc>
                <a:spcPct val="100000"/>
              </a:lnSpc>
              <a:spcBef>
                <a:spcPts val="760"/>
              </a:spcBef>
              <a:buChar char="•"/>
              <a:tabLst>
                <a:tab pos="355600" algn="l"/>
                <a:tab pos="356235" algn="l"/>
              </a:tabLst>
            </a:pPr>
            <a:r>
              <a:rPr lang="fr-BE" sz="3200" spc="-5" dirty="0">
                <a:solidFill>
                  <a:schemeClr val="accent1">
                    <a:lumMod val="75000"/>
                  </a:schemeClr>
                </a:solidFill>
                <a:latin typeface="Arial" panose="020B0604020202020204" pitchFamily="34" charset="0"/>
                <a:cs typeface="Arial" panose="020B0604020202020204" pitchFamily="34" charset="0"/>
              </a:rPr>
              <a:t>Divulguer les conflits</a:t>
            </a:r>
            <a:r>
              <a:rPr lang="fr-BE" sz="3200" spc="-20"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d’intérêts</a:t>
            </a:r>
            <a:endParaRPr lang="fr-BE" sz="3200" dirty="0">
              <a:solidFill>
                <a:schemeClr val="accent1">
                  <a:lumMod val="75000"/>
                </a:schemeClr>
              </a:solidFill>
              <a:latin typeface="Arial" panose="020B0604020202020204" pitchFamily="34" charset="0"/>
              <a:cs typeface="Arial" panose="020B0604020202020204" pitchFamily="34" charset="0"/>
            </a:endParaRPr>
          </a:p>
          <a:p>
            <a:pPr marL="355600" indent="-343535">
              <a:lnSpc>
                <a:spcPct val="100000"/>
              </a:lnSpc>
              <a:spcBef>
                <a:spcPts val="760"/>
              </a:spcBef>
              <a:buChar char="•"/>
              <a:tabLst>
                <a:tab pos="355600" algn="l"/>
                <a:tab pos="356235" algn="l"/>
              </a:tabLst>
            </a:pPr>
            <a:r>
              <a:rPr lang="fr-BE" sz="3200" spc="-5" dirty="0">
                <a:solidFill>
                  <a:schemeClr val="accent1">
                    <a:lumMod val="75000"/>
                  </a:schemeClr>
                </a:solidFill>
                <a:latin typeface="Arial" panose="020B0604020202020204" pitchFamily="34" charset="0"/>
                <a:cs typeface="Arial" panose="020B0604020202020204" pitchFamily="34" charset="0"/>
              </a:rPr>
              <a:t>Faciliter les</a:t>
            </a:r>
            <a:r>
              <a:rPr lang="fr-BE" sz="3200" spc="-10" dirty="0">
                <a:solidFill>
                  <a:schemeClr val="accent1">
                    <a:lumMod val="75000"/>
                  </a:schemeClr>
                </a:solidFill>
                <a:latin typeface="Arial" panose="020B0604020202020204" pitchFamily="34" charset="0"/>
                <a:cs typeface="Arial" panose="020B0604020202020204" pitchFamily="34" charset="0"/>
              </a:rPr>
              <a:t> </a:t>
            </a:r>
            <a:r>
              <a:rPr lang="fr-BE" sz="3200" dirty="0">
                <a:solidFill>
                  <a:schemeClr val="accent1">
                    <a:lumMod val="75000"/>
                  </a:schemeClr>
                </a:solidFill>
                <a:latin typeface="Arial" panose="020B0604020202020204" pitchFamily="34" charset="0"/>
                <a:cs typeface="Arial" panose="020B0604020202020204" pitchFamily="34" charset="0"/>
              </a:rPr>
              <a:t>audits</a:t>
            </a:r>
          </a:p>
          <a:p>
            <a:pPr marL="355600" indent="-343535">
              <a:lnSpc>
                <a:spcPct val="100000"/>
              </a:lnSpc>
              <a:spcBef>
                <a:spcPts val="755"/>
              </a:spcBef>
              <a:buChar char="•"/>
              <a:tabLst>
                <a:tab pos="355600" algn="l"/>
                <a:tab pos="356235" algn="l"/>
              </a:tabLst>
            </a:pPr>
            <a:r>
              <a:rPr lang="fr-BE" sz="3200" spc="-5" dirty="0">
                <a:solidFill>
                  <a:schemeClr val="accent1">
                    <a:lumMod val="75000"/>
                  </a:schemeClr>
                </a:solidFill>
                <a:latin typeface="Arial" panose="020B0604020202020204" pitchFamily="34" charset="0"/>
                <a:cs typeface="Arial" panose="020B0604020202020204" pitchFamily="34" charset="0"/>
              </a:rPr>
              <a:t>Utilisation conforme des</a:t>
            </a:r>
            <a:r>
              <a:rPr lang="fr-BE" sz="3200" spc="-20"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fonds</a:t>
            </a:r>
            <a:endParaRPr lang="fr-BE" sz="3200" dirty="0">
              <a:solidFill>
                <a:schemeClr val="accent1">
                  <a:lumMod val="75000"/>
                </a:schemeClr>
              </a:solidFill>
              <a:latin typeface="Arial" panose="020B0604020202020204" pitchFamily="34" charset="0"/>
              <a:cs typeface="Arial" panose="020B0604020202020204" pitchFamily="34" charset="0"/>
            </a:endParaRPr>
          </a:p>
          <a:p>
            <a:pPr marL="355600" indent="-343535">
              <a:lnSpc>
                <a:spcPct val="100000"/>
              </a:lnSpc>
              <a:spcBef>
                <a:spcPts val="760"/>
              </a:spcBef>
              <a:buChar char="•"/>
              <a:tabLst>
                <a:tab pos="355600" algn="l"/>
                <a:tab pos="356235" algn="l"/>
              </a:tabLst>
            </a:pPr>
            <a:r>
              <a:rPr lang="fr-BE" sz="3200" spc="-5" dirty="0">
                <a:solidFill>
                  <a:schemeClr val="accent1">
                    <a:lumMod val="75000"/>
                  </a:schemeClr>
                </a:solidFill>
                <a:latin typeface="Arial" panose="020B0604020202020204" pitchFamily="34" charset="0"/>
                <a:cs typeface="Arial" panose="020B0604020202020204" pitchFamily="34" charset="0"/>
              </a:rPr>
              <a:t>Mise en place du protocole</a:t>
            </a:r>
            <a:r>
              <a:rPr lang="fr-BE" sz="3200" spc="-35" dirty="0">
                <a:solidFill>
                  <a:schemeClr val="accent1">
                    <a:lumMod val="75000"/>
                  </a:schemeClr>
                </a:solidFill>
                <a:latin typeface="Arial" panose="020B0604020202020204" pitchFamily="34" charset="0"/>
                <a:cs typeface="Arial" panose="020B0604020202020204" pitchFamily="34" charset="0"/>
              </a:rPr>
              <a:t> </a:t>
            </a:r>
            <a:r>
              <a:rPr lang="fr-BE" sz="3200" spc="-5" dirty="0">
                <a:solidFill>
                  <a:schemeClr val="accent1">
                    <a:lumMod val="75000"/>
                  </a:schemeClr>
                </a:solidFill>
                <a:latin typeface="Arial" panose="020B0604020202020204" pitchFamily="34" charset="0"/>
                <a:cs typeface="Arial" panose="020B0604020202020204" pitchFamily="34" charset="0"/>
              </a:rPr>
              <a:t>d’accord</a:t>
            </a:r>
            <a:endParaRPr lang="fr-BE" sz="3200" dirty="0">
              <a:solidFill>
                <a:schemeClr val="accent1">
                  <a:lumMod val="75000"/>
                </a:schemeClr>
              </a:solidFill>
              <a:latin typeface="Arial" panose="020B0604020202020204" pitchFamily="34" charset="0"/>
              <a:cs typeface="Arial" panose="020B0604020202020204" pitchFamily="34" charset="0"/>
            </a:endParaRPr>
          </a:p>
          <a:p>
            <a:pPr marL="342900" lvl="0" indent="-342900" algn="just">
              <a:buFont typeface="+mj-lt"/>
              <a:buAutoNum type="arabicPeriod"/>
            </a:pPr>
            <a:endParaRPr lang="fr-FR" sz="2400" dirty="0">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effectLst/>
                <a:latin typeface="Arial" panose="020B0604020202020204" pitchFamily="34" charset="0"/>
                <a:ea typeface="Times New Roman" panose="02020603050405020304" pitchFamily="18" charset="0"/>
                <a:cs typeface="Arial" panose="020B0604020202020204" pitchFamily="34" charset="0"/>
              </a:rPr>
              <a:t>                    </a:t>
            </a: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Tree>
    <p:extLst>
      <p:ext uri="{BB962C8B-B14F-4D97-AF65-F5344CB8AC3E}">
        <p14:creationId xmlns:p14="http://schemas.microsoft.com/office/powerpoint/2010/main" val="2156732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3451951" y="2521745"/>
            <a:ext cx="9144000" cy="2387600"/>
          </a:xfrm>
        </p:spPr>
        <p:txBody>
          <a:bodyPr>
            <a:normAutofit/>
          </a:bodyPr>
          <a:lstStyle/>
          <a:p>
            <a:pPr algn="l"/>
            <a:br>
              <a:rPr lang="fr-BE" sz="1050" dirty="0"/>
            </a:br>
            <a:endParaRPr lang="fr-FR" sz="3600" dirty="0"/>
          </a:p>
        </p:txBody>
      </p:sp>
      <p:sp>
        <p:nvSpPr>
          <p:cNvPr id="3" name="object 2">
            <a:extLst>
              <a:ext uri="{FF2B5EF4-FFF2-40B4-BE49-F238E27FC236}">
                <a16:creationId xmlns:a16="http://schemas.microsoft.com/office/drawing/2014/main" id="{C313EA20-F94F-A163-8091-EDE664CD4B39}"/>
              </a:ext>
            </a:extLst>
          </p:cNvPr>
          <p:cNvSpPr txBox="1"/>
          <p:nvPr/>
        </p:nvSpPr>
        <p:spPr>
          <a:xfrm>
            <a:off x="661012" y="716489"/>
            <a:ext cx="11699913" cy="6376104"/>
          </a:xfrm>
          <a:prstGeom prst="rect">
            <a:avLst/>
          </a:prstGeom>
        </p:spPr>
        <p:txBody>
          <a:bodyPr vert="horz" wrap="square" lIns="0" tIns="12700" rIns="0" bIns="0" rtlCol="0">
            <a:spAutoFit/>
          </a:bodyPr>
          <a:lstStyle/>
          <a:p>
            <a:pPr>
              <a:lnSpc>
                <a:spcPct val="100000"/>
              </a:lnSpc>
              <a:spcBef>
                <a:spcPts val="55"/>
              </a:spcBef>
            </a:pPr>
            <a:r>
              <a:rPr lang="nl-BE" sz="4450" dirty="0">
                <a:solidFill>
                  <a:schemeClr val="accent1">
                    <a:lumMod val="75000"/>
                  </a:schemeClr>
                </a:solidFill>
                <a:latin typeface="Liberation Sans Narrow"/>
                <a:cs typeface="Liberation Sans Narrow"/>
              </a:rPr>
              <a:t>Le protocole d’accord:</a:t>
            </a:r>
          </a:p>
          <a:p>
            <a:pPr marL="12700" marR="1383030">
              <a:lnSpc>
                <a:spcPts val="2800"/>
              </a:lnSpc>
              <a:spcBef>
                <a:spcPts val="260"/>
              </a:spcBef>
              <a:tabLst>
                <a:tab pos="354965" algn="l"/>
                <a:tab pos="355600" algn="l"/>
              </a:tabLst>
            </a:pPr>
            <a:endParaRPr lang="fr-BE" sz="3200" spc="-5" dirty="0">
              <a:solidFill>
                <a:schemeClr val="accent1">
                  <a:lumMod val="75000"/>
                </a:schemeClr>
              </a:solidFill>
              <a:latin typeface="Arial" panose="020B0604020202020204" pitchFamily="34" charset="0"/>
              <a:cs typeface="Arial" panose="020B0604020202020204" pitchFamily="34" charset="0"/>
            </a:endParaRPr>
          </a:p>
          <a:p>
            <a:pPr marL="342900" lvl="0" indent="-342900" algn="just">
              <a:buFont typeface="+mj-lt"/>
              <a:buAutoNum type="arabicPeriod"/>
            </a:pPr>
            <a:r>
              <a:rPr lang="fr-FR"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Certification du club</a:t>
            </a:r>
            <a:endParaRPr lang="fr-BE"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Responsabilités des dirigeants de club</a:t>
            </a:r>
            <a:endParaRPr lang="fr-BE"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Plan de gestion financière</a:t>
            </a:r>
            <a:endParaRPr lang="fr-BE"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Obligations concernant le compte bancaire </a:t>
            </a:r>
            <a:endParaRPr lang="fr-BE"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Rapport sur l’utilisation des fonds de subvention</a:t>
            </a:r>
            <a:endParaRPr lang="fr-BE"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Archivage des documents</a:t>
            </a:r>
            <a:endParaRPr lang="fr-BE"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buFont typeface="+mj-lt"/>
              <a:buAutoNum type="arabicPeriod"/>
            </a:pPr>
            <a:r>
              <a:rPr lang="fr-FR" sz="32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Signalement d'utilisation frauduleuse des fonds de subvention </a:t>
            </a:r>
          </a:p>
          <a:p>
            <a:pPr marL="342900" lvl="0" indent="-342900" algn="just">
              <a:buFont typeface="+mj-lt"/>
              <a:buAutoNum type="arabicPeriod"/>
            </a:pPr>
            <a:endParaRPr lang="fr-FR" sz="2400" dirty="0">
              <a:solidFill>
                <a:schemeClr val="accent1">
                  <a:lumMod val="75000"/>
                </a:schemeClr>
              </a:solidFill>
              <a:latin typeface="Arial" panose="020B0604020202020204" pitchFamily="34" charset="0"/>
              <a:ea typeface="Times New Roman" panose="02020603050405020304" pitchFamily="18" charset="0"/>
              <a:cs typeface="Arial" panose="020B0604020202020204" pitchFamily="34" charset="0"/>
            </a:endParaRPr>
          </a:p>
          <a:p>
            <a:pPr lvl="0" algn="just"/>
            <a:r>
              <a:rPr lang="fr-BE" sz="24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                     https://foundation.rotary2160.org/</a:t>
            </a:r>
            <a:r>
              <a:rPr lang="fr-BE" sz="2400" dirty="0" err="1">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fr</a:t>
            </a:r>
            <a:r>
              <a:rPr lang="fr-BE" sz="2400" dirty="0">
                <a:solidFill>
                  <a:schemeClr val="accent1">
                    <a:lumMod val="75000"/>
                  </a:schemeClr>
                </a:solidFill>
                <a:effectLst/>
                <a:latin typeface="Arial" panose="020B0604020202020204" pitchFamily="34" charset="0"/>
                <a:ea typeface="Times New Roman" panose="02020603050405020304" pitchFamily="18" charset="0"/>
                <a:cs typeface="Arial" panose="020B0604020202020204" pitchFamily="34" charset="0"/>
              </a:rPr>
              <a:t>/documents/folder/</a:t>
            </a:r>
          </a:p>
          <a:p>
            <a:pPr marL="12700" marR="1383030">
              <a:lnSpc>
                <a:spcPts val="2800"/>
              </a:lnSpc>
              <a:spcBef>
                <a:spcPts val="260"/>
              </a:spcBef>
              <a:tabLst>
                <a:tab pos="354965" algn="l"/>
                <a:tab pos="355600" algn="l"/>
              </a:tabLst>
            </a:pPr>
            <a:endParaRPr lang="fr-BE" sz="3200" spc="-5" dirty="0">
              <a:latin typeface="Arial" panose="020B0604020202020204" pitchFamily="34" charset="0"/>
              <a:cs typeface="Arial" panose="020B0604020202020204" pitchFamily="34" charset="0"/>
            </a:endParaRPr>
          </a:p>
          <a:p>
            <a:pPr>
              <a:lnSpc>
                <a:spcPct val="100000"/>
              </a:lnSpc>
              <a:spcBef>
                <a:spcPts val="55"/>
              </a:spcBef>
            </a:pPr>
            <a:endParaRPr sz="4450" dirty="0">
              <a:latin typeface="Liberation Sans Narrow"/>
              <a:cs typeface="Liberation Sans Narrow"/>
            </a:endParaRPr>
          </a:p>
        </p:txBody>
      </p:sp>
      <p:sp>
        <p:nvSpPr>
          <p:cNvPr id="5" name="Flèche vers la droite 4">
            <a:extLst>
              <a:ext uri="{FF2B5EF4-FFF2-40B4-BE49-F238E27FC236}">
                <a16:creationId xmlns:a16="http://schemas.microsoft.com/office/drawing/2014/main" id="{8EB79802-906B-7351-7964-CB1CB54E2886}"/>
              </a:ext>
            </a:extLst>
          </p:cNvPr>
          <p:cNvSpPr/>
          <p:nvPr/>
        </p:nvSpPr>
        <p:spPr>
          <a:xfrm>
            <a:off x="1112703" y="5519449"/>
            <a:ext cx="978408" cy="48463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40374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8E0E42-F401-AC9E-0943-0F4B6F3A2A24}"/>
              </a:ext>
            </a:extLst>
          </p:cNvPr>
          <p:cNvSpPr>
            <a:spLocks noGrp="1"/>
          </p:cNvSpPr>
          <p:nvPr>
            <p:ph type="ctrTitle"/>
          </p:nvPr>
        </p:nvSpPr>
        <p:spPr>
          <a:xfrm>
            <a:off x="1147415" y="2613168"/>
            <a:ext cx="10258816" cy="1099515"/>
          </a:xfrm>
        </p:spPr>
        <p:txBody>
          <a:bodyPr>
            <a:noAutofit/>
          </a:bodyPr>
          <a:lstStyle/>
          <a:p>
            <a:pPr>
              <a:spcBef>
                <a:spcPts val="600"/>
              </a:spcBef>
              <a:spcAft>
                <a:spcPts val="1800"/>
              </a:spcAft>
              <a:defRPr/>
            </a:pPr>
            <a:r>
              <a:rPr lang="fr-FR" sz="4400" u="none" dirty="0">
                <a:latin typeface="Arial" panose="020B0604020202020204" pitchFamily="34" charset="0"/>
                <a:cs typeface="Arial" panose="020B0604020202020204" pitchFamily="34" charset="0"/>
              </a:rPr>
              <a:t>Les moyens du District </a:t>
            </a:r>
            <a:br>
              <a:rPr lang="fr-FR" sz="4400" u="none" dirty="0">
                <a:latin typeface="Arial" panose="020B0604020202020204" pitchFamily="34" charset="0"/>
                <a:cs typeface="Arial" panose="020B0604020202020204" pitchFamily="34" charset="0"/>
              </a:rPr>
            </a:br>
            <a:r>
              <a:rPr lang="fr-FR" sz="4400" u="none" dirty="0">
                <a:latin typeface="Arial" panose="020B0604020202020204" pitchFamily="34" charset="0"/>
                <a:cs typeface="Arial" panose="020B0604020202020204" pitchFamily="34" charset="0"/>
              </a:rPr>
              <a:t>Fonds Spécifique du District (FSD)</a:t>
            </a:r>
          </a:p>
        </p:txBody>
      </p:sp>
    </p:spTree>
    <p:extLst>
      <p:ext uri="{BB962C8B-B14F-4D97-AF65-F5344CB8AC3E}">
        <p14:creationId xmlns:p14="http://schemas.microsoft.com/office/powerpoint/2010/main" val="3253832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18B5A-9B2B-C7E6-E13F-089711373B69}"/>
            </a:ext>
          </a:extLst>
        </p:cNvPr>
        <p:cNvGrpSpPr/>
        <p:nvPr/>
      </p:nvGrpSpPr>
      <p:grpSpPr>
        <a:xfrm>
          <a:off x="0" y="0"/>
          <a:ext cx="0" cy="0"/>
          <a:chOff x="0" y="0"/>
          <a:chExt cx="0" cy="0"/>
        </a:xfrm>
      </p:grpSpPr>
      <p:sp>
        <p:nvSpPr>
          <p:cNvPr id="12" name="ZoneTexte 11">
            <a:extLst>
              <a:ext uri="{FF2B5EF4-FFF2-40B4-BE49-F238E27FC236}">
                <a16:creationId xmlns:a16="http://schemas.microsoft.com/office/drawing/2014/main" id="{6A507E80-729E-008A-D081-C971B179F209}"/>
              </a:ext>
            </a:extLst>
          </p:cNvPr>
          <p:cNvSpPr txBox="1"/>
          <p:nvPr/>
        </p:nvSpPr>
        <p:spPr>
          <a:xfrm>
            <a:off x="304799" y="402418"/>
            <a:ext cx="6525659" cy="769441"/>
          </a:xfrm>
          <a:prstGeom prst="rect">
            <a:avLst/>
          </a:prstGeom>
          <a:noFill/>
        </p:spPr>
        <p:txBody>
          <a:bodyPr wrap="square" rtlCol="0">
            <a:spAutoFit/>
          </a:bodyPr>
          <a:lstStyle/>
          <a:p>
            <a:r>
              <a:rPr lang="fr-FR" sz="4400" dirty="0">
                <a:solidFill>
                  <a:schemeClr val="accent1">
                    <a:lumMod val="75000"/>
                  </a:schemeClr>
                </a:solidFill>
              </a:rPr>
              <a:t>Les dons des clubs </a:t>
            </a:r>
          </a:p>
        </p:txBody>
      </p:sp>
      <p:graphicFrame>
        <p:nvGraphicFramePr>
          <p:cNvPr id="2" name="Espace réservé du contenu 13">
            <a:extLst>
              <a:ext uri="{FF2B5EF4-FFF2-40B4-BE49-F238E27FC236}">
                <a16:creationId xmlns:a16="http://schemas.microsoft.com/office/drawing/2014/main" id="{CD2C1F6A-CCEA-975D-EEA4-9215988F6EFF}"/>
              </a:ext>
            </a:extLst>
          </p:cNvPr>
          <p:cNvGraphicFramePr>
            <a:graphicFrameLocks/>
          </p:cNvGraphicFramePr>
          <p:nvPr>
            <p:extLst>
              <p:ext uri="{D42A27DB-BD31-4B8C-83A1-F6EECF244321}">
                <p14:modId xmlns:p14="http://schemas.microsoft.com/office/powerpoint/2010/main" val="345773469"/>
              </p:ext>
            </p:extLst>
          </p:nvPr>
        </p:nvGraphicFramePr>
        <p:xfrm>
          <a:off x="1904998" y="1769215"/>
          <a:ext cx="8534402" cy="2537460"/>
        </p:xfrm>
        <a:graphic>
          <a:graphicData uri="http://schemas.openxmlformats.org/drawingml/2006/table">
            <a:tbl>
              <a:tblPr firstRow="1" bandRow="1">
                <a:tableStyleId>{5C22544A-7EE6-4342-B048-85BDC9FD1C3A}</a:tableStyleId>
              </a:tblPr>
              <a:tblGrid>
                <a:gridCol w="1896534">
                  <a:extLst>
                    <a:ext uri="{9D8B030D-6E8A-4147-A177-3AD203B41FA5}">
                      <a16:colId xmlns:a16="http://schemas.microsoft.com/office/drawing/2014/main" val="2874940881"/>
                    </a:ext>
                  </a:extLst>
                </a:gridCol>
                <a:gridCol w="1896534">
                  <a:extLst>
                    <a:ext uri="{9D8B030D-6E8A-4147-A177-3AD203B41FA5}">
                      <a16:colId xmlns:a16="http://schemas.microsoft.com/office/drawing/2014/main" val="4294152880"/>
                    </a:ext>
                  </a:extLst>
                </a:gridCol>
                <a:gridCol w="1185334">
                  <a:extLst>
                    <a:ext uri="{9D8B030D-6E8A-4147-A177-3AD203B41FA5}">
                      <a16:colId xmlns:a16="http://schemas.microsoft.com/office/drawing/2014/main" val="2931764880"/>
                    </a:ext>
                  </a:extLst>
                </a:gridCol>
                <a:gridCol w="1955800">
                  <a:extLst>
                    <a:ext uri="{9D8B030D-6E8A-4147-A177-3AD203B41FA5}">
                      <a16:colId xmlns:a16="http://schemas.microsoft.com/office/drawing/2014/main" val="1804479613"/>
                    </a:ext>
                  </a:extLst>
                </a:gridCol>
                <a:gridCol w="1600200">
                  <a:extLst>
                    <a:ext uri="{9D8B030D-6E8A-4147-A177-3AD203B41FA5}">
                      <a16:colId xmlns:a16="http://schemas.microsoft.com/office/drawing/2014/main" val="2487687018"/>
                    </a:ext>
                  </a:extLst>
                </a:gridCol>
              </a:tblGrid>
              <a:tr h="571500">
                <a:tc>
                  <a:txBody>
                    <a:bodyPr/>
                    <a:lstStyle/>
                    <a:p>
                      <a:endParaRPr lang="fr-BE" sz="3600" dirty="0"/>
                    </a:p>
                  </a:txBody>
                  <a:tcPr/>
                </a:tc>
                <a:tc>
                  <a:txBody>
                    <a:bodyPr/>
                    <a:lstStyle/>
                    <a:p>
                      <a:pPr algn="ctr"/>
                      <a:r>
                        <a:rPr lang="fr-FR" sz="2400" dirty="0"/>
                        <a:t>Fonds Annuel</a:t>
                      </a:r>
                      <a:endParaRPr lang="fr-BE" sz="2400" dirty="0"/>
                    </a:p>
                  </a:txBody>
                  <a:tcPr anchor="ctr"/>
                </a:tc>
                <a:tc>
                  <a:txBody>
                    <a:bodyPr/>
                    <a:lstStyle/>
                    <a:p>
                      <a:pPr algn="ctr"/>
                      <a:r>
                        <a:rPr lang="fr-FR" sz="2400" dirty="0"/>
                        <a:t>Per capita</a:t>
                      </a:r>
                      <a:endParaRPr lang="fr-BE" sz="2400" dirty="0"/>
                    </a:p>
                  </a:txBody>
                  <a:tcPr anchor="ctr"/>
                </a:tc>
                <a:tc>
                  <a:txBody>
                    <a:bodyPr/>
                    <a:lstStyle/>
                    <a:p>
                      <a:pPr algn="ctr"/>
                      <a:r>
                        <a:rPr lang="fr-FR" sz="2400" dirty="0"/>
                        <a:t>End Polio</a:t>
                      </a:r>
                      <a:endParaRPr lang="fr-BE" sz="2400" dirty="0"/>
                    </a:p>
                  </a:txBody>
                  <a:tcPr anchor="ctr"/>
                </a:tc>
                <a:tc>
                  <a:txBody>
                    <a:bodyPr/>
                    <a:lstStyle/>
                    <a:p>
                      <a:pPr algn="ctr"/>
                      <a:r>
                        <a:rPr lang="fr-FR" sz="2400" dirty="0"/>
                        <a:t>Per capita</a:t>
                      </a:r>
                      <a:endParaRPr lang="fr-BE" sz="2400" dirty="0"/>
                    </a:p>
                  </a:txBody>
                  <a:tcPr anchor="ctr"/>
                </a:tc>
                <a:extLst>
                  <a:ext uri="{0D108BD9-81ED-4DB2-BD59-A6C34878D82A}">
                    <a16:rowId xmlns:a16="http://schemas.microsoft.com/office/drawing/2014/main" val="2631655146"/>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2023/2024</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200.121 $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70,83</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87.654 $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30,91</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102866790"/>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2022/2023</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201.950 $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76,89</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125.016 $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46,51</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716274938"/>
                  </a:ext>
                </a:extLst>
              </a:tr>
              <a:tr h="571500">
                <a:tc>
                  <a:txBody>
                    <a:bodyPr/>
                    <a:lstStyle/>
                    <a:p>
                      <a:r>
                        <a:rPr lang="fr-FR" sz="2800" dirty="0">
                          <a:solidFill>
                            <a:schemeClr val="accent1"/>
                          </a:solidFill>
                          <a:latin typeface="Arial" panose="020B0604020202020204" pitchFamily="34" charset="0"/>
                          <a:cs typeface="Arial" panose="020B0604020202020204" pitchFamily="34" charset="0"/>
                        </a:rPr>
                        <a:t>2021/2022</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197.247 $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74,62</a:t>
                      </a:r>
                      <a:endParaRPr lang="fr-BE" sz="2800"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b="1" dirty="0">
                          <a:solidFill>
                            <a:schemeClr val="accent1"/>
                          </a:solidFill>
                          <a:latin typeface="Arial" panose="020B0604020202020204" pitchFamily="34" charset="0"/>
                          <a:cs typeface="Arial" panose="020B0604020202020204" pitchFamily="34" charset="0"/>
                        </a:rPr>
                        <a:t>91.880 $</a:t>
                      </a:r>
                      <a:endParaRPr lang="fr-BE" sz="2800" b="1" dirty="0">
                        <a:solidFill>
                          <a:schemeClr val="accent1"/>
                        </a:solidFill>
                        <a:latin typeface="Arial" panose="020B0604020202020204" pitchFamily="34" charset="0"/>
                        <a:cs typeface="Arial" panose="020B0604020202020204" pitchFamily="34" charset="0"/>
                      </a:endParaRPr>
                    </a:p>
                  </a:txBody>
                  <a:tcPr/>
                </a:tc>
                <a:tc>
                  <a:txBody>
                    <a:bodyPr/>
                    <a:lstStyle/>
                    <a:p>
                      <a:pPr algn="ctr"/>
                      <a:r>
                        <a:rPr lang="fr-FR" sz="2800" dirty="0">
                          <a:solidFill>
                            <a:schemeClr val="accent1"/>
                          </a:solidFill>
                          <a:latin typeface="Arial" panose="020B0604020202020204" pitchFamily="34" charset="0"/>
                          <a:cs typeface="Arial" panose="020B0604020202020204" pitchFamily="34" charset="0"/>
                        </a:rPr>
                        <a:t>33,35</a:t>
                      </a:r>
                      <a:endParaRPr lang="fr-BE" sz="2800" dirty="0">
                        <a:solidFill>
                          <a:schemeClr val="accent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688577623"/>
                  </a:ext>
                </a:extLst>
              </a:tr>
            </a:tbl>
          </a:graphicData>
        </a:graphic>
      </p:graphicFrame>
      <p:sp>
        <p:nvSpPr>
          <p:cNvPr id="4" name="ZoneTexte 3">
            <a:extLst>
              <a:ext uri="{FF2B5EF4-FFF2-40B4-BE49-F238E27FC236}">
                <a16:creationId xmlns:a16="http://schemas.microsoft.com/office/drawing/2014/main" id="{A3F7DE5F-5D8D-89EE-0173-D29FD86A9F61}"/>
              </a:ext>
            </a:extLst>
          </p:cNvPr>
          <p:cNvSpPr txBox="1"/>
          <p:nvPr/>
        </p:nvSpPr>
        <p:spPr>
          <a:xfrm>
            <a:off x="3974336" y="4580865"/>
            <a:ext cx="1952739" cy="646331"/>
          </a:xfrm>
          <a:prstGeom prst="rect">
            <a:avLst/>
          </a:prstGeom>
          <a:noFill/>
        </p:spPr>
        <p:txBody>
          <a:bodyPr wrap="square" rtlCol="0">
            <a:spAutoFit/>
          </a:bodyPr>
          <a:lstStyle/>
          <a:p>
            <a:r>
              <a:rPr lang="fr-FR" sz="2400" b="1" dirty="0">
                <a:solidFill>
                  <a:schemeClr val="accent1">
                    <a:lumMod val="75000"/>
                  </a:schemeClr>
                </a:solidFill>
              </a:rPr>
              <a:t>Objectifs</a:t>
            </a:r>
          </a:p>
          <a:p>
            <a:r>
              <a:rPr lang="fr-FR" sz="1200" b="1" dirty="0">
                <a:solidFill>
                  <a:schemeClr val="accent1">
                    <a:lumMod val="75000"/>
                  </a:schemeClr>
                </a:solidFill>
              </a:rPr>
              <a:t>par membre/an </a:t>
            </a:r>
          </a:p>
        </p:txBody>
      </p:sp>
      <p:sp>
        <p:nvSpPr>
          <p:cNvPr id="5" name="ZoneTexte 4">
            <a:extLst>
              <a:ext uri="{FF2B5EF4-FFF2-40B4-BE49-F238E27FC236}">
                <a16:creationId xmlns:a16="http://schemas.microsoft.com/office/drawing/2014/main" id="{4AF0A0CC-6EC3-E1AB-63B1-D132129897EE}"/>
              </a:ext>
            </a:extLst>
          </p:cNvPr>
          <p:cNvSpPr txBox="1"/>
          <p:nvPr/>
        </p:nvSpPr>
        <p:spPr>
          <a:xfrm>
            <a:off x="5761822" y="4580865"/>
            <a:ext cx="1222872" cy="461665"/>
          </a:xfrm>
          <a:prstGeom prst="rect">
            <a:avLst/>
          </a:prstGeom>
          <a:noFill/>
        </p:spPr>
        <p:txBody>
          <a:bodyPr wrap="square" rtlCol="0">
            <a:spAutoFit/>
          </a:bodyPr>
          <a:lstStyle/>
          <a:p>
            <a:r>
              <a:rPr lang="fr-FR" sz="2400" b="1" dirty="0">
                <a:solidFill>
                  <a:schemeClr val="accent1">
                    <a:lumMod val="75000"/>
                  </a:schemeClr>
                </a:solidFill>
              </a:rPr>
              <a:t>100 €</a:t>
            </a:r>
          </a:p>
        </p:txBody>
      </p:sp>
      <p:sp>
        <p:nvSpPr>
          <p:cNvPr id="8" name="ZoneTexte 7">
            <a:extLst>
              <a:ext uri="{FF2B5EF4-FFF2-40B4-BE49-F238E27FC236}">
                <a16:creationId xmlns:a16="http://schemas.microsoft.com/office/drawing/2014/main" id="{EC603AED-264B-D98F-1268-AA46B659908D}"/>
              </a:ext>
            </a:extLst>
          </p:cNvPr>
          <p:cNvSpPr txBox="1"/>
          <p:nvPr/>
        </p:nvSpPr>
        <p:spPr>
          <a:xfrm>
            <a:off x="9253699" y="4580864"/>
            <a:ext cx="838199" cy="461665"/>
          </a:xfrm>
          <a:prstGeom prst="rect">
            <a:avLst/>
          </a:prstGeom>
          <a:noFill/>
        </p:spPr>
        <p:txBody>
          <a:bodyPr wrap="square" rtlCol="0">
            <a:spAutoFit/>
          </a:bodyPr>
          <a:lstStyle/>
          <a:p>
            <a:r>
              <a:rPr lang="fr-FR" sz="2400" b="1" dirty="0">
                <a:solidFill>
                  <a:schemeClr val="accent1">
                    <a:lumMod val="75000"/>
                  </a:schemeClr>
                </a:solidFill>
              </a:rPr>
              <a:t>35 €</a:t>
            </a:r>
          </a:p>
        </p:txBody>
      </p:sp>
      <p:sp>
        <p:nvSpPr>
          <p:cNvPr id="9" name="Rectangle : coins arrondis 8">
            <a:extLst>
              <a:ext uri="{FF2B5EF4-FFF2-40B4-BE49-F238E27FC236}">
                <a16:creationId xmlns:a16="http://schemas.microsoft.com/office/drawing/2014/main" id="{298F56AF-A6B1-9D0C-83E6-803D70BB7535}"/>
              </a:ext>
            </a:extLst>
          </p:cNvPr>
          <p:cNvSpPr/>
          <p:nvPr/>
        </p:nvSpPr>
        <p:spPr>
          <a:xfrm>
            <a:off x="1828799" y="3048000"/>
            <a:ext cx="8686800" cy="762000"/>
          </a:xfrm>
          <a:prstGeom prst="roundRect">
            <a:avLst/>
          </a:prstGeom>
          <a:gradFill>
            <a:gsLst>
              <a:gs pos="0">
                <a:schemeClr val="accent1">
                  <a:tint val="100000"/>
                  <a:shade val="100000"/>
                  <a:satMod val="130000"/>
                  <a:alpha val="27950"/>
                </a:schemeClr>
              </a:gs>
              <a:gs pos="63000">
                <a:srgbClr val="70A2E8">
                  <a:alpha val="19385"/>
                </a:srgb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2055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TotalTime>
  <Words>2053</Words>
  <Application>Microsoft Macintosh PowerPoint</Application>
  <PresentationFormat>Grand écran</PresentationFormat>
  <Paragraphs>470</Paragraphs>
  <Slides>41</Slides>
  <Notes>7</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41</vt:i4>
      </vt:variant>
    </vt:vector>
  </HeadingPairs>
  <TitlesOfParts>
    <vt:vector size="48" baseType="lpstr">
      <vt:lpstr>Aptos Narrow</vt:lpstr>
      <vt:lpstr>Arial</vt:lpstr>
      <vt:lpstr>Calibri</vt:lpstr>
      <vt:lpstr>Calibri Light</vt:lpstr>
      <vt:lpstr>Georgia</vt:lpstr>
      <vt:lpstr>Liberation Sans Narrow</vt:lpstr>
      <vt:lpstr>Thème Office</vt:lpstr>
      <vt:lpstr>Présentation PowerPoint</vt:lpstr>
      <vt:lpstr>La Certification – pourquoi ? </vt:lpstr>
      <vt:lpstr> </vt:lpstr>
      <vt:lpstr> </vt:lpstr>
      <vt:lpstr> </vt:lpstr>
      <vt:lpstr> </vt:lpstr>
      <vt:lpstr> </vt:lpstr>
      <vt:lpstr>Les moyens du District  Fonds Spécifique du District (FSD)</vt:lpstr>
      <vt:lpstr>Présentation PowerPoint</vt:lpstr>
      <vt:lpstr>Contributions des clubs 2024 - 2025 </vt:lpstr>
      <vt:lpstr>Nos moyens (FSD 2025 - 2026)</vt:lpstr>
      <vt:lpstr>Présentation PowerPoint</vt:lpstr>
      <vt:lpstr>Demander et mettre en place une subvention </vt:lpstr>
      <vt:lpstr> </vt:lpstr>
      <vt:lpstr> </vt:lpstr>
      <vt:lpstr> </vt:lpstr>
      <vt:lpstr> </vt:lpstr>
      <vt:lpstr> </vt:lpstr>
      <vt:lpstr> </vt:lpstr>
      <vt:lpstr> </vt:lpstr>
      <vt:lpstr> Les Subventions de District 2024 - 2025  - 15 projets ont été soumis par les clubs impliquant au total 32 clubs du D2160  - Demandes de subvention &gt; 71000 € !  - Fonds disponibles : 46847,5 $ ou 44600 €  - Dossier DG 2024-2025   soumis à la Fondation Rotary le 01/12/2024 : 46840 $  approuvé le 18/12/2024  information envoyée aux clubs le 19/12/2024     </vt:lpstr>
      <vt:lpstr> Les Subventions de District 2024 - 2025      </vt:lpstr>
      <vt:lpstr> </vt:lpstr>
      <vt:lpstr> </vt:lpstr>
      <vt:lpstr> </vt:lpstr>
      <vt:lpstr> </vt:lpstr>
      <vt:lpstr> </vt:lpstr>
      <vt:lpstr>Exemple de financement d’une subvention mondiale  (Global Grant ) : budget 95 000 $ </vt:lpstr>
      <vt:lpstr> </vt:lpstr>
      <vt:lpstr>Concevoir une action</vt:lpstr>
      <vt:lpstr>Présentation PowerPoint</vt:lpstr>
      <vt:lpstr> </vt:lpstr>
      <vt:lpstr> </vt:lpstr>
      <vt:lpstr> </vt:lpstr>
      <vt:lpstr> </vt:lpstr>
      <vt:lpstr>Suivi et remise des rapports</vt:lpstr>
      <vt:lpstr> </vt:lpstr>
      <vt:lpstr> </vt:lpstr>
      <vt:lpstr> </vt:lpstr>
      <vt:lpstr>La commission « Fondation Rotary » du District 2160 (2024 – 2025) : Membres  DRFC  :    Eric Thonnard (RC Vallée du Geer) Trésorier :   Freddy Genten (RC St Vith-Eifel) DGSC:   Paul Weis (RC Diekirch – Ettelbruck)         Polio :   Xavier Demoisy (RC Attert, Sûre Semois) Stewardship: Laurent Authelet (RC Virton)     Miguel Exposito (RC Thy Le Château - Les lacs  Jury Bourses:   Jean Nelis (RC Fléron) + équipe Conseillers :    Philippe Vanstalle (RC Flémalle)      Frédéric Loverius (RC Seraing) Cercle PHS:  Thierry Reip (RC Plombières W.)  Contact : trf2160@gmail.com  </vt:lpstr>
      <vt:lpstr>Vos 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ERic Desmidts</dc:creator>
  <cp:lastModifiedBy>Eric Thonnard</cp:lastModifiedBy>
  <cp:revision>34</cp:revision>
  <dcterms:created xsi:type="dcterms:W3CDTF">2024-01-04T17:00:45Z</dcterms:created>
  <dcterms:modified xsi:type="dcterms:W3CDTF">2025-04-07T14:34:32Z</dcterms:modified>
</cp:coreProperties>
</file>