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2"/>
  </p:notesMasterIdLst>
  <p:sldIdLst>
    <p:sldId id="2147476288" r:id="rId3"/>
    <p:sldId id="2147471520" r:id="rId4"/>
    <p:sldId id="2141411841" r:id="rId5"/>
    <p:sldId id="2141411838" r:id="rId6"/>
    <p:sldId id="2141411118" r:id="rId7"/>
    <p:sldId id="327" r:id="rId8"/>
    <p:sldId id="2141411839" r:id="rId9"/>
    <p:sldId id="314" r:id="rId10"/>
    <p:sldId id="2141411844" r:id="rId11"/>
    <p:sldId id="2141411845" r:id="rId12"/>
    <p:sldId id="2141411846" r:id="rId13"/>
    <p:sldId id="2147476290" r:id="rId14"/>
    <p:sldId id="431" r:id="rId15"/>
    <p:sldId id="407" r:id="rId16"/>
    <p:sldId id="408" r:id="rId17"/>
    <p:sldId id="256" r:id="rId18"/>
    <p:sldId id="257" r:id="rId19"/>
    <p:sldId id="258" r:id="rId20"/>
    <p:sldId id="259"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94658"/>
  </p:normalViewPr>
  <p:slideViewPr>
    <p:cSldViewPr snapToGrid="0">
      <p:cViewPr varScale="1">
        <p:scale>
          <a:sx n="116" d="100"/>
          <a:sy n="116" d="100"/>
        </p:scale>
        <p:origin x="7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D6611-976F-4947-9B1C-A22089048C26}" type="datetimeFigureOut">
              <a:rPr lang="fr-CH" smtClean="0"/>
              <a:t>17.10.24</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36548-AB75-4094-A568-6D8BDF95297E}" type="slidenum">
              <a:rPr lang="fr-CH" smtClean="0"/>
              <a:t>‹N°›</a:t>
            </a:fld>
            <a:endParaRPr lang="fr-CH"/>
          </a:p>
        </p:txBody>
      </p:sp>
    </p:spTree>
    <p:extLst>
      <p:ext uri="{BB962C8B-B14F-4D97-AF65-F5344CB8AC3E}">
        <p14:creationId xmlns:p14="http://schemas.microsoft.com/office/powerpoint/2010/main" val="420887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EEC445A-0E98-2231-748B-1A988D5A87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25148F5-6B7D-DCC2-3B80-9E9A6CBFC8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Une agente de santé locale dévouée, une mère souriante et un enfant à jamais protégé contre la polio – voilà ce que le programme PolioPlus du Rotary permet d'accomplir.</a:t>
            </a:r>
          </a:p>
          <a:p>
            <a:pPr eaLnBrk="1" hangingPunct="1">
              <a:spcBef>
                <a:spcPct val="0"/>
              </a:spcBef>
            </a:pPr>
            <a:r>
              <a:rPr lang="fr-FR" altLang="en-US"/>
              <a:t> </a:t>
            </a:r>
          </a:p>
          <a:p>
            <a:pPr eaLnBrk="1" hangingPunct="1">
              <a:spcBef>
                <a:spcPct val="0"/>
              </a:spcBef>
            </a:pPr>
            <a:r>
              <a:rPr lang="fr-FR" altLang="en-US"/>
              <a:t>Notre objectif ultime d'un monde sans polio est possible, et avec votre engagement et votre soutien, nous pouvons tenir notre promesse de protéger </a:t>
            </a:r>
            <a:r>
              <a:rPr lang="fr-FR" altLang="en-US" b="1"/>
              <a:t>tous </a:t>
            </a:r>
            <a:r>
              <a:rPr lang="fr-FR" altLang="en-US"/>
              <a:t>les enfants du monde contre cette maladie paralysante. </a:t>
            </a:r>
          </a:p>
        </p:txBody>
      </p:sp>
      <p:sp>
        <p:nvSpPr>
          <p:cNvPr id="77828" name="Slide Number Placeholder 3">
            <a:extLst>
              <a:ext uri="{FF2B5EF4-FFF2-40B4-BE49-F238E27FC236}">
                <a16:creationId xmlns:a16="http://schemas.microsoft.com/office/drawing/2014/main" id="{A2D44F09-C3F2-EABD-E047-5450B49E13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39634FC8-072C-41C6-94FB-E7E6AF132F49}" type="slidenum">
              <a:rPr lang="en-US" altLang="en-US" smtClean="0">
                <a:latin typeface="Calibri" panose="020F0502020204030204" pitchFamily="34" charset="0"/>
              </a:rPr>
              <a:pPr algn="l" fontAlgn="base">
                <a:spcBef>
                  <a:spcPct val="0"/>
                </a:spcBef>
                <a:spcAft>
                  <a:spcPct val="0"/>
                </a:spcAft>
              </a:pPr>
              <a:t>1</a:t>
            </a:fld>
            <a:endParaRPr lang="fr-FR"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A9D8E67-D3F1-EE3D-D0D1-3BF5DAFA2A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0D733639-52E2-000A-B9D9-64FBC3CA71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sz="1800">
                <a:solidFill>
                  <a:srgbClr val="000000"/>
                </a:solidFill>
                <a:latin typeface="Georgia" panose="02040502050405020303" pitchFamily="18" charset="0"/>
                <a:ea typeface="Georgia" panose="02040502050405020303" pitchFamily="18" charset="0"/>
                <a:cs typeface="Georgia" panose="02040502050405020303" pitchFamily="18" charset="0"/>
              </a:rPr>
              <a:t>Le Rotary s'est engagé à collecter 50 millions de dollars par an pour l'éradication de la polio au travers de la campagne En finir avec la polio. Grâce à notre partenariat avec la Fondation Gates, chaque dollar que le Rotary alloue à l'éradication de la polio (jusqu'à 50 millions de dollars par an) sera triplé. </a:t>
            </a:r>
          </a:p>
          <a:p>
            <a:pPr eaLnBrk="1" hangingPunct="1">
              <a:spcBef>
                <a:spcPct val="0"/>
              </a:spcBef>
            </a:pPr>
            <a:endParaRPr lang="fr-FR" altLang="en-US" sz="1800">
              <a:solidFill>
                <a:srgbClr val="000000"/>
              </a:solidFill>
              <a:latin typeface="Georgia" panose="02040502050405020303" pitchFamily="18" charset="0"/>
            </a:endParaRPr>
          </a:p>
          <a:p>
            <a:pPr eaLnBrk="1" hangingPunct="1">
              <a:spcBef>
                <a:spcPct val="0"/>
              </a:spcBef>
            </a:pPr>
            <a:r>
              <a:rPr lang="fr-FR" altLang="en-US"/>
              <a:t>Nous encourageons les membres à faire un don, quel que soit son montant. Nous encourageons les clubs à faire don de 1 500 USD par an et les districts à faire don de 20 % de leurs Fonds spécifique de district, qui reçoivent ensuite une contrepartie de 50 % du Fonds mondial. </a:t>
            </a:r>
          </a:p>
          <a:p>
            <a:pPr eaLnBrk="1" hangingPunct="1">
              <a:spcBef>
                <a:spcPct val="0"/>
              </a:spcBef>
            </a:pPr>
            <a:endParaRPr lang="fr-FR" altLang="en-US"/>
          </a:p>
        </p:txBody>
      </p:sp>
      <p:sp>
        <p:nvSpPr>
          <p:cNvPr id="102404" name="Slide Number Placeholder 3">
            <a:extLst>
              <a:ext uri="{FF2B5EF4-FFF2-40B4-BE49-F238E27FC236}">
                <a16:creationId xmlns:a16="http://schemas.microsoft.com/office/drawing/2014/main" id="{995A3BA1-E296-60CB-C72C-31B62C567A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CD399360-FAAD-4481-8973-D09924CAED8A}" type="slidenum">
              <a:rPr lang="en-US" altLang="en-US" smtClean="0">
                <a:solidFill>
                  <a:srgbClr val="000000"/>
                </a:solidFill>
                <a:latin typeface="Calibri" panose="020F0502020204030204" pitchFamily="34" charset="0"/>
              </a:rPr>
              <a:pPr algn="l" fontAlgn="base">
                <a:spcBef>
                  <a:spcPct val="0"/>
                </a:spcBef>
                <a:spcAft>
                  <a:spcPct val="0"/>
                </a:spcAft>
              </a:pPr>
              <a:t>2</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BE9AB0-FA88-40A6-A993-43F2683562F9}" type="slidenum">
              <a:rPr lang="en-US" smtClean="0"/>
              <a:t>4</a:t>
            </a:fld>
            <a:endParaRPr lang="en-US"/>
          </a:p>
        </p:txBody>
      </p:sp>
    </p:spTree>
    <p:extLst>
      <p:ext uri="{BB962C8B-B14F-4D97-AF65-F5344CB8AC3E}">
        <p14:creationId xmlns:p14="http://schemas.microsoft.com/office/powerpoint/2010/main" val="412908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BE9AB0-FA88-40A6-A993-43F2683562F9}" type="slidenum">
              <a:rPr lang="en-US" smtClean="0"/>
              <a:t>5</a:t>
            </a:fld>
            <a:endParaRPr lang="en-US"/>
          </a:p>
        </p:txBody>
      </p:sp>
    </p:spTree>
    <p:extLst>
      <p:ext uri="{BB962C8B-B14F-4D97-AF65-F5344CB8AC3E}">
        <p14:creationId xmlns:p14="http://schemas.microsoft.com/office/powerpoint/2010/main" val="221991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fld id="{ADE27435-6819-4424-9FA1-09DF327631B9}" type="slidenum">
              <a:rPr lang="en-GB" smtClean="0"/>
              <a:t>6</a:t>
            </a:fld>
            <a:endParaRPr lang="en-GB"/>
          </a:p>
        </p:txBody>
      </p:sp>
    </p:spTree>
    <p:extLst>
      <p:ext uri="{BB962C8B-B14F-4D97-AF65-F5344CB8AC3E}">
        <p14:creationId xmlns:p14="http://schemas.microsoft.com/office/powerpoint/2010/main" val="299750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16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endParaRPr lang="en-US" baseline="0" dirty="0"/>
          </a:p>
          <a:p>
            <a:r>
              <a:rPr lang="en-US" baseline="0" dirty="0"/>
              <a:t>The COVID-19 pandemic has been an unanticipated challenged in 2020; a “curveball” that nobody could have anticipated. This is a recent map that shows the countries affected by COVID-19. It is reminiscent of the maps from the early days of our fight against polio – a virus that has impacted life throughout the world and which, like polio was not well understood and initially lacked a preventive vaccine or effective cure and therefore placing an extraordinary public health threat to communities and burden on health systems.</a:t>
            </a:r>
          </a:p>
          <a:p>
            <a:r>
              <a:rPr lang="en-US" baseline="0" dirty="0"/>
              <a:t>Due to the unique nature of COVID-19 and the way the virus spreads, immunization activities, particularly mass immunization campaigns including those for polio were paused for several months beginning in March 2020.  As of 20 July, both Afghanistan and Pakistan have resumed polio immunization activities as have several countries in Africa-all observing safety protocols to keep frontline health workers and communities safe. </a:t>
            </a:r>
          </a:p>
          <a:p>
            <a:r>
              <a:rPr lang="en-US" dirty="0"/>
              <a:t>During this time, polio workers and surveillance system—the PolioPlus infrastructure-- that make up the backbone of the GPEI are fighting COVID-19 in the ways shown on this slide.  Front line health workers and teaching communities how to keep safe from COVID; surveillance medical officers are investigating cases of polio and COVID and providing training for front line health care workers.  And just as they do for polio, when a person tests positive for COVID, their close contacts are also tested to determine if the virus is spreading. This is a demonstrable example of the “Plus” in PolioPlus.</a:t>
            </a:r>
          </a:p>
        </p:txBody>
      </p:sp>
      <p:sp>
        <p:nvSpPr>
          <p:cNvPr id="4" name="Slide Number Placeholder 3"/>
          <p:cNvSpPr>
            <a:spLocks noGrp="1"/>
          </p:cNvSpPr>
          <p:nvPr>
            <p:ph type="sldNum" sz="quarter" idx="10"/>
          </p:nvPr>
        </p:nvSpPr>
        <p:spPr/>
        <p:txBody>
          <a:bodyPr/>
          <a:lstStyle/>
          <a:p>
            <a:fld id="{55CB2294-2815-0641-BA18-00635844A3C8}" type="slidenum">
              <a:rPr lang="en-US" smtClean="0"/>
              <a:t>8</a:t>
            </a:fld>
            <a:endParaRPr lang="en-US" dirty="0"/>
          </a:p>
        </p:txBody>
      </p:sp>
    </p:spTree>
    <p:extLst>
      <p:ext uri="{BB962C8B-B14F-4D97-AF65-F5344CB8AC3E}">
        <p14:creationId xmlns:p14="http://schemas.microsoft.com/office/powerpoint/2010/main" val="56856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8126-F21C-54B8-2298-C5D481E0FF33}"/>
            </a:ext>
          </a:extLst>
        </p:cNvPr>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3022156-2450-8912-C6F8-805018C6FC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47A1AE17-9C00-5FEF-062B-37637CD6A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sz="1800">
                <a:solidFill>
                  <a:srgbClr val="000000"/>
                </a:solidFill>
                <a:latin typeface="Georgia" panose="02040502050405020303" pitchFamily="18" charset="0"/>
                <a:ea typeface="Georgia" panose="02040502050405020303" pitchFamily="18" charset="0"/>
                <a:cs typeface="Georgia" panose="02040502050405020303" pitchFamily="18" charset="0"/>
              </a:rPr>
              <a:t>Le Rotary s'est engagé à collecter 50 millions de dollars par an pour l'éradication de la polio au travers de la campagne En finir avec la polio. Grâce à notre partenariat avec la Fondation Gates, chaque dollar que le Rotary alloue à l'éradication de la polio (jusqu'à 50 millions de dollars par an) sera triplé. </a:t>
            </a:r>
          </a:p>
          <a:p>
            <a:pPr eaLnBrk="1" hangingPunct="1">
              <a:spcBef>
                <a:spcPct val="0"/>
              </a:spcBef>
            </a:pPr>
            <a:endParaRPr lang="fr-FR" altLang="en-US" sz="1800">
              <a:solidFill>
                <a:srgbClr val="000000"/>
              </a:solidFill>
              <a:latin typeface="Georgia" panose="02040502050405020303" pitchFamily="18" charset="0"/>
            </a:endParaRPr>
          </a:p>
          <a:p>
            <a:pPr eaLnBrk="1" hangingPunct="1">
              <a:spcBef>
                <a:spcPct val="0"/>
              </a:spcBef>
            </a:pPr>
            <a:r>
              <a:rPr lang="fr-FR" altLang="en-US"/>
              <a:t>Nous encourageons les membres à faire un don, quel que soit son montant. Nous encourageons les clubs à faire don de 1 500 USD par an et les districts à faire don de 20 % de leurs Fonds spécifique de district, qui reçoivent ensuite une contrepartie de 50 % du Fonds mondial. </a:t>
            </a:r>
          </a:p>
          <a:p>
            <a:pPr eaLnBrk="1" hangingPunct="1">
              <a:spcBef>
                <a:spcPct val="0"/>
              </a:spcBef>
            </a:pPr>
            <a:endParaRPr lang="fr-FR" altLang="en-US"/>
          </a:p>
        </p:txBody>
      </p:sp>
      <p:sp>
        <p:nvSpPr>
          <p:cNvPr id="102404" name="Slide Number Placeholder 3">
            <a:extLst>
              <a:ext uri="{FF2B5EF4-FFF2-40B4-BE49-F238E27FC236}">
                <a16:creationId xmlns:a16="http://schemas.microsoft.com/office/drawing/2014/main" id="{C9AB1CCB-B446-CBA4-F111-0C46138FB8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CD399360-FAAD-4481-8973-D09924CAED8A}" type="slidenum">
              <a:rPr lang="en-US" altLang="en-US" smtClean="0">
                <a:solidFill>
                  <a:srgbClr val="000000"/>
                </a:solidFill>
                <a:latin typeface="Calibri" panose="020F0502020204030204" pitchFamily="34" charset="0"/>
              </a:rPr>
              <a:pPr algn="l" fontAlgn="base">
                <a:spcBef>
                  <a:spcPct val="0"/>
                </a:spcBef>
                <a:spcAft>
                  <a:spcPct val="0"/>
                </a:spcAft>
              </a:pPr>
              <a:t>12</a:t>
            </a:fld>
            <a:endParaRPr lang="fr-FR"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12071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1F08D867-48C4-2587-446C-97B06FE57B10}"/>
              </a:ext>
            </a:extLst>
          </p:cNvPr>
          <p:cNvSpPr>
            <a:spLocks noGrp="1" noRot="1" noChangeAspect="1" noChangeArrowheads="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4D5856C4-F7C6-A44E-857D-EDD1AB206D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Comment parvenir à un monde sans polio ? Nous travaillons ensemble et restons impliqués. </a:t>
            </a:r>
          </a:p>
          <a:p>
            <a:pPr eaLnBrk="1" hangingPunct="1">
              <a:spcBef>
                <a:spcPct val="0"/>
              </a:spcBef>
            </a:pPr>
            <a:endParaRPr lang="fr-FR" altLang="en-US"/>
          </a:p>
          <a:p>
            <a:pPr eaLnBrk="1" hangingPunct="1">
              <a:spcBef>
                <a:spcPct val="0"/>
              </a:spcBef>
            </a:pPr>
            <a:r>
              <a:rPr lang="fr-FR" altLang="en-US"/>
              <a:t>Pour parvenir à un monde sans polio, nous devons vacciner jusqu'à 400 millions d'enfants par an pour conserver des niveaux élevés d'immunité, car tant que le poliovirus circule quelque part dans le monde, il reste une menace pour tous les enfants. </a:t>
            </a:r>
          </a:p>
          <a:p>
            <a:pPr eaLnBrk="1" hangingPunct="1">
              <a:spcBef>
                <a:spcPct val="0"/>
              </a:spcBef>
            </a:pPr>
            <a:endParaRPr lang="fr-FR" altLang="en-US"/>
          </a:p>
          <a:p>
            <a:pPr eaLnBrk="1" hangingPunct="1">
              <a:spcBef>
                <a:spcPct val="0"/>
              </a:spcBef>
            </a:pPr>
            <a:r>
              <a:rPr lang="fr-FR" altLang="en-US"/>
              <a:t>Des centaines de milliers d'agents de santé locaux sont nécessaires pour faire du porte-à-porte à la recherche de tous les enfants de moins de cinq ans à vacciner plusieurs fois par an. Le Pakistan compte à lui seul plus de 300 000 agents de santé. </a:t>
            </a:r>
          </a:p>
          <a:p>
            <a:pPr eaLnBrk="1" hangingPunct="1">
              <a:spcBef>
                <a:spcPct val="0"/>
              </a:spcBef>
            </a:pPr>
            <a:endParaRPr lang="fr-FR" altLang="en-US"/>
          </a:p>
          <a:p>
            <a:pPr eaLnBrk="1" hangingPunct="1">
              <a:spcBef>
                <a:spcPct val="0"/>
              </a:spcBef>
            </a:pPr>
            <a:r>
              <a:rPr lang="fr-FR" altLang="en-US"/>
              <a:t>En outre, nous devons intensifier nos activités de surveillance de la maladie en recherchant le virus chez les enfants </a:t>
            </a:r>
            <a:r>
              <a:rPr lang="fr-FR" altLang="en-US" b="1" i="1"/>
              <a:t>et</a:t>
            </a:r>
            <a:r>
              <a:rPr lang="fr-FR" altLang="en-US"/>
              <a:t> dans l'environnement. Ce système de surveillance est nécessaire pour déterminer si et où le poliovirus circule et sera utilisé pour déterminer quand sa circulation aura cessé. </a:t>
            </a:r>
          </a:p>
        </p:txBody>
      </p:sp>
      <p:sp>
        <p:nvSpPr>
          <p:cNvPr id="118788" name="Slide Number Placeholder 3">
            <a:extLst>
              <a:ext uri="{FF2B5EF4-FFF2-40B4-BE49-F238E27FC236}">
                <a16:creationId xmlns:a16="http://schemas.microsoft.com/office/drawing/2014/main" id="{42741FCF-AE07-7A65-FA1A-596822AD7731}"/>
              </a:ext>
            </a:extLst>
          </p:cNvPr>
          <p:cNvSpPr>
            <a:spLocks noGrp="1" noChangeArrowheads="1"/>
          </p:cNvSpPr>
          <p:nvPr>
            <p:ph type="sldNum" sz="quarter" idx="5"/>
          </p:nvPr>
        </p:nvSpPr>
        <p:spPr bwMode="auto">
          <a:xfrm>
            <a:off x="4149725" y="9128125"/>
            <a:ext cx="31750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47385ACE-586D-4F61-AB2C-6DCA6F19B9A7}" type="slidenum">
              <a:rPr lang="en-US" altLang="en-US" smtClean="0">
                <a:latin typeface="Calibri" panose="020F0502020204030204" pitchFamily="34" charset="0"/>
              </a:rPr>
              <a:pPr algn="l" fontAlgn="base">
                <a:spcBef>
                  <a:spcPct val="0"/>
                </a:spcBef>
                <a:spcAft>
                  <a:spcPct val="0"/>
                </a:spcAft>
              </a:pPr>
              <a:t>13</a:t>
            </a:fld>
            <a:endParaRPr lang="fr-FR"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2D8BB-BD55-5118-8FCE-283802343B6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365A1694-023A-BA12-A105-0657CD65A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7D612484-8C48-5E04-165B-3E04A4430843}"/>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5" name="Espace réservé du pied de page 4">
            <a:extLst>
              <a:ext uri="{FF2B5EF4-FFF2-40B4-BE49-F238E27FC236}">
                <a16:creationId xmlns:a16="http://schemas.microsoft.com/office/drawing/2014/main" id="{A4FD2327-ABEB-5F91-00DB-0D747615D7D7}"/>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24FF8A8-639C-6B97-3312-0963D4F770D7}"/>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33386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1B6F38-6C98-850D-7A87-4CD1FB9EED21}"/>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78F6DAED-AFB9-8059-191F-24A01B59C8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E06214B-D9A5-729D-381D-4260F597BF60}"/>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5" name="Espace réservé du pied de page 4">
            <a:extLst>
              <a:ext uri="{FF2B5EF4-FFF2-40B4-BE49-F238E27FC236}">
                <a16:creationId xmlns:a16="http://schemas.microsoft.com/office/drawing/2014/main" id="{28E0C189-877E-07A3-0E36-353A92941DC5}"/>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EF53DA15-022B-4A35-20EF-FE86E4688C53}"/>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9994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3BEF79-02C4-F38C-F962-D06286DF090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74662495-779C-00A8-27E8-F6849823F74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E5DE445E-DBCE-4B73-FEF0-7F3956EE5F2A}"/>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5" name="Espace réservé du pied de page 4">
            <a:extLst>
              <a:ext uri="{FF2B5EF4-FFF2-40B4-BE49-F238E27FC236}">
                <a16:creationId xmlns:a16="http://schemas.microsoft.com/office/drawing/2014/main" id="{86ACDD89-F226-6310-8422-B7E1663DBC79}"/>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0BD769A5-6106-88B1-E189-FDF9EC7B0E2C}"/>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1867387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extBox 15" hidden="1">
            <a:extLst>
              <a:ext uri="{FF2B5EF4-FFF2-40B4-BE49-F238E27FC236}">
                <a16:creationId xmlns:a16="http://schemas.microsoft.com/office/drawing/2014/main" id="{82161103-10CD-B80C-4CEF-B31A9340FDCA}"/>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7657A856-2459-85DC-72F2-CEBB0AC18F3F}"/>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AB82A253-970A-4309-B705-D8298D4B67E3}" type="slidenum">
              <a:rPr/>
              <a:pPr>
                <a:defRPr/>
              </a:pPr>
              <a:t>‹N°›</a:t>
            </a:fld>
            <a:endParaRPr dirty="0"/>
          </a:p>
        </p:txBody>
      </p:sp>
    </p:spTree>
    <p:extLst>
      <p:ext uri="{BB962C8B-B14F-4D97-AF65-F5344CB8AC3E}">
        <p14:creationId xmlns:p14="http://schemas.microsoft.com/office/powerpoint/2010/main" val="3627385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3445BD1D-7F01-4766-9D76-15116978EDA8}" type="slidenum">
              <a:rPr lang="en-US"/>
              <a:pPr>
                <a:defRPr/>
              </a:pPr>
              <a:t>‹N°›</a:t>
            </a:fld>
            <a:endParaRPr lang="en-US" dirty="0"/>
          </a:p>
        </p:txBody>
      </p:sp>
    </p:spTree>
    <p:extLst>
      <p:ext uri="{BB962C8B-B14F-4D97-AF65-F5344CB8AC3E}">
        <p14:creationId xmlns:p14="http://schemas.microsoft.com/office/powerpoint/2010/main" val="1113926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9B8F7D12-62DE-453E-A7D6-231232E39030}" type="slidenum">
              <a:rPr lang="en-US"/>
              <a:pPr>
                <a:defRPr/>
              </a:pPr>
              <a:t>‹N°›</a:t>
            </a:fld>
            <a:endParaRPr lang="en-US" dirty="0"/>
          </a:p>
        </p:txBody>
      </p:sp>
    </p:spTree>
    <p:extLst>
      <p:ext uri="{BB962C8B-B14F-4D97-AF65-F5344CB8AC3E}">
        <p14:creationId xmlns:p14="http://schemas.microsoft.com/office/powerpoint/2010/main" val="2039091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4AC6A-043B-D0B3-B71D-257C8904E69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41350CF-1375-3D64-E5B2-CB6BAA29E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E5238AB-70D6-3485-621B-D7D43F9C508F}"/>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5" name="Espace réservé du pied de page 4">
            <a:extLst>
              <a:ext uri="{FF2B5EF4-FFF2-40B4-BE49-F238E27FC236}">
                <a16:creationId xmlns:a16="http://schemas.microsoft.com/office/drawing/2014/main" id="{8A0A8DE5-B66D-A36A-33F8-397DB8EBCE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B060A9-0F64-A1C1-CA15-CE97E53B3AC8}"/>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375489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2A77B-761F-DDF5-66F3-4BE3949FE6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7E9654-26E7-52E5-6B25-FCE775ACD9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9F497F-190B-398B-3813-9A4C303651F1}"/>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5" name="Espace réservé du pied de page 4">
            <a:extLst>
              <a:ext uri="{FF2B5EF4-FFF2-40B4-BE49-F238E27FC236}">
                <a16:creationId xmlns:a16="http://schemas.microsoft.com/office/drawing/2014/main" id="{F4B57920-54BE-09DB-E832-5817340FD7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3ED252-037C-0FCC-C70E-1FDF8B9CBCDD}"/>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260391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BC945-E72E-9524-4FE7-561D025C63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8ADFD2B-17C7-9A51-7E96-9BF0D64F5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BB5DC06-FAA8-13D4-3D82-146F576A5EFB}"/>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5" name="Espace réservé du pied de page 4">
            <a:extLst>
              <a:ext uri="{FF2B5EF4-FFF2-40B4-BE49-F238E27FC236}">
                <a16:creationId xmlns:a16="http://schemas.microsoft.com/office/drawing/2014/main" id="{8B8FB71D-2BD9-AEA8-BF6F-40AC6CFB67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C8BA44-3A51-E4A8-1BA2-41DED35A84DA}"/>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871101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75C5E-C89B-AF8E-A599-AF2950806A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F3EF00-FADE-35D9-72CF-1F57BD86463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C69004F-C665-CD5B-CF58-AC6C832E03C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0462C4-1D51-227D-FC6B-5CC07A13AE32}"/>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6" name="Espace réservé du pied de page 5">
            <a:extLst>
              <a:ext uri="{FF2B5EF4-FFF2-40B4-BE49-F238E27FC236}">
                <a16:creationId xmlns:a16="http://schemas.microsoft.com/office/drawing/2014/main" id="{B9EE2244-50F8-A256-71D0-497E300375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F2249C-71AB-D664-11C2-E84101AF16F8}"/>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2955976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4B2077-F996-2A11-9970-BB09334BCE7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5098900-7C49-52B7-F2CA-38BA924E30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881C993-9028-19BA-198D-D23BACE305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1D78B23-6F8D-916A-5409-1110C8716D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A297E90-8F3C-A568-FA20-8C7F989CB46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7B2FB2-F240-2E1B-B6D0-B5382A0D1A4C}"/>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8" name="Espace réservé du pied de page 7">
            <a:extLst>
              <a:ext uri="{FF2B5EF4-FFF2-40B4-BE49-F238E27FC236}">
                <a16:creationId xmlns:a16="http://schemas.microsoft.com/office/drawing/2014/main" id="{E2DCC4A5-5810-04F2-BA58-C481D003AB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6BA52FA-E2C7-7ED0-1FE4-30CB56D0796C}"/>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69890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EF456-7944-FE61-3B78-1222207BE543}"/>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F97109-D930-8C9E-9F1A-8F1C002364D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02C0B96-2BC2-53E6-48BF-FD50760E8078}"/>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5" name="Espace réservé du pied de page 4">
            <a:extLst>
              <a:ext uri="{FF2B5EF4-FFF2-40B4-BE49-F238E27FC236}">
                <a16:creationId xmlns:a16="http://schemas.microsoft.com/office/drawing/2014/main" id="{8CDE0C5E-2E00-14F2-026D-760F176F795D}"/>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827C54F0-30DB-7A10-0CB0-45158EB12C8C}"/>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415097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7AADE-B827-2759-A0F3-BB24DD84FF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FE843F-6BF9-9A50-218D-51273031AFB1}"/>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4" name="Espace réservé du pied de page 3">
            <a:extLst>
              <a:ext uri="{FF2B5EF4-FFF2-40B4-BE49-F238E27FC236}">
                <a16:creationId xmlns:a16="http://schemas.microsoft.com/office/drawing/2014/main" id="{B0148D06-E555-59F0-18B9-DE586F58786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C7829A2-2A15-35B7-3339-FFCF2E12CD20}"/>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69292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A6B6CD-DCEF-85EB-6281-7449F95A79CC}"/>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3" name="Espace réservé du pied de page 2">
            <a:extLst>
              <a:ext uri="{FF2B5EF4-FFF2-40B4-BE49-F238E27FC236}">
                <a16:creationId xmlns:a16="http://schemas.microsoft.com/office/drawing/2014/main" id="{9A01B61F-E144-4F7D-46DF-4FBAFFC9961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4820EFA-8A3E-1093-7C85-A5A5816ED555}"/>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67608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8FAD5-8F0F-0571-B80D-FE819AC802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B11FC1B-E655-5D88-4510-1348D1389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C74C9E1-AC88-EBA5-53B6-97C7A4C74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222FD3-80AB-1A4C-B58D-A5D087280950}"/>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6" name="Espace réservé du pied de page 5">
            <a:extLst>
              <a:ext uri="{FF2B5EF4-FFF2-40B4-BE49-F238E27FC236}">
                <a16:creationId xmlns:a16="http://schemas.microsoft.com/office/drawing/2014/main" id="{8DC236A6-7149-B5D7-B278-280971426D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7CAE59-6A15-9A5F-C453-5792E5FDA872}"/>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420615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E7615F-505E-FFCD-62F1-E5C293B6B2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4110AF6-8232-C824-8B3D-7DA7FCD7E1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D0A30E7-4681-665D-F61F-EF125DFF0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AE70E4-7C32-2F45-6F4A-DB8467EAF9BF}"/>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6" name="Espace réservé du pied de page 5">
            <a:extLst>
              <a:ext uri="{FF2B5EF4-FFF2-40B4-BE49-F238E27FC236}">
                <a16:creationId xmlns:a16="http://schemas.microsoft.com/office/drawing/2014/main" id="{63F38A50-07C2-07C5-DA61-DEC26C89944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64E40A-F7DF-D3AE-3708-7771C6B3B518}"/>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1736704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CEF0A-02D3-23EE-2582-E74EF07846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E90C18-21FE-6D41-846D-7C9381037D0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C99DD8-B222-A418-E28F-550FD5F7C753}"/>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5" name="Espace réservé du pied de page 4">
            <a:extLst>
              <a:ext uri="{FF2B5EF4-FFF2-40B4-BE49-F238E27FC236}">
                <a16:creationId xmlns:a16="http://schemas.microsoft.com/office/drawing/2014/main" id="{FDE1CF7B-B3F7-CB35-FC3C-A596F85079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BA741C-FA07-202F-D28D-3535C78AAF29}"/>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32590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5105A01-C4FF-04A1-36BD-1042F74BF61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DBBFB15-2B14-4CFF-308B-E3BD529E103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95EADD-F066-20C3-861D-062E108D10D5}"/>
              </a:ext>
            </a:extLst>
          </p:cNvPr>
          <p:cNvSpPr>
            <a:spLocks noGrp="1"/>
          </p:cNvSpPr>
          <p:nvPr>
            <p:ph type="dt" sz="half" idx="10"/>
          </p:nvPr>
        </p:nvSpPr>
        <p:spPr/>
        <p:txBody>
          <a:bodyPr/>
          <a:lstStyle/>
          <a:p>
            <a:fld id="{C4C345C7-B01A-4A92-AD6A-A350129962C6}" type="datetimeFigureOut">
              <a:rPr lang="fr-FR" smtClean="0"/>
              <a:t>17/10/2024</a:t>
            </a:fld>
            <a:endParaRPr lang="fr-FR"/>
          </a:p>
        </p:txBody>
      </p:sp>
      <p:sp>
        <p:nvSpPr>
          <p:cNvPr id="5" name="Espace réservé du pied de page 4">
            <a:extLst>
              <a:ext uri="{FF2B5EF4-FFF2-40B4-BE49-F238E27FC236}">
                <a16:creationId xmlns:a16="http://schemas.microsoft.com/office/drawing/2014/main" id="{2B47B414-8231-743A-EE23-B6A6301218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A42FD6-D8D1-A03E-DAFC-9B2A7DF99EC2}"/>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387710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A8189-7A5D-305F-9213-45C05CD9F13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2C215FF3-5B56-BD77-A778-5EAD0D7CDA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73CF775-8885-A33D-F31B-FCE75DAC6CC5}"/>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5" name="Espace réservé du pied de page 4">
            <a:extLst>
              <a:ext uri="{FF2B5EF4-FFF2-40B4-BE49-F238E27FC236}">
                <a16:creationId xmlns:a16="http://schemas.microsoft.com/office/drawing/2014/main" id="{E2B6E8E4-A9EF-032E-EE53-2D2C32F76B10}"/>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B3BA68EA-6046-517C-F0A1-1DB8CED75070}"/>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1617012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2D1ECF-FA72-9195-CEFE-B09F0DF333FC}"/>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EE04BF0E-A9EF-94ED-9071-08DA7606798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CCA4D044-9B09-73C6-C6E2-EAA1D894FC0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DBFCA5F4-23F9-967B-10A2-D9F4B651D7C3}"/>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6" name="Espace réservé du pied de page 5">
            <a:extLst>
              <a:ext uri="{FF2B5EF4-FFF2-40B4-BE49-F238E27FC236}">
                <a16:creationId xmlns:a16="http://schemas.microsoft.com/office/drawing/2014/main" id="{C4F082D0-FE4A-722A-6C48-30EC96A80A50}"/>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25AF1E9B-23BE-DED8-A930-82B55E4E06E9}"/>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194899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016C9D-EC2E-764E-E4DC-0B9B7AAE7172}"/>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BAE614B2-9F16-3F26-7602-F0B29CA8D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4C864A4-C9CB-7054-DD72-C91E7C573E0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5233630A-8EBC-2BA0-8390-E050AD6FD8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6B98CAF-75D6-BAF3-3329-04912305A46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1EF9E888-E4F8-02FA-3E04-FF576D1CB93C}"/>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8" name="Espace réservé du pied de page 7">
            <a:extLst>
              <a:ext uri="{FF2B5EF4-FFF2-40B4-BE49-F238E27FC236}">
                <a16:creationId xmlns:a16="http://schemas.microsoft.com/office/drawing/2014/main" id="{6E86B038-7C6A-4F2C-7CFE-F28131E544F8}"/>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92ADCFBE-0E12-3D21-2F21-400EDD917385}"/>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47006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1F5138-E748-19A6-2BB8-6B27BAFB0A4A}"/>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A876BE07-0BD5-AD4B-C0FC-9EE5A864922D}"/>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4" name="Espace réservé du pied de page 3">
            <a:extLst>
              <a:ext uri="{FF2B5EF4-FFF2-40B4-BE49-F238E27FC236}">
                <a16:creationId xmlns:a16="http://schemas.microsoft.com/office/drawing/2014/main" id="{E6A2BEB0-432F-A0D7-2406-9963E9294704}"/>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BF52ACAD-F588-ECD1-E0F6-ADE24F01960B}"/>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356816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78A73F1-D4B7-3B54-2964-4D1E7F97384A}"/>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3" name="Espace réservé du pied de page 2">
            <a:extLst>
              <a:ext uri="{FF2B5EF4-FFF2-40B4-BE49-F238E27FC236}">
                <a16:creationId xmlns:a16="http://schemas.microsoft.com/office/drawing/2014/main" id="{0AE7A6D6-03CE-440F-BA53-9EC80B982081}"/>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5B443E9C-A992-9010-8B52-EC2B7EF22602}"/>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48976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5303E-A7CF-51B6-2D6A-47D43C57CF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ED136E21-6D0A-C8A5-8886-60AB8A47C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961F9A89-E15D-A1C1-FC2B-D9DB6852F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2935D3-7337-9612-1C80-7B7B5D4CFDBD}"/>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6" name="Espace réservé du pied de page 5">
            <a:extLst>
              <a:ext uri="{FF2B5EF4-FFF2-40B4-BE49-F238E27FC236}">
                <a16:creationId xmlns:a16="http://schemas.microsoft.com/office/drawing/2014/main" id="{AE7F8BA4-123D-BB8E-7E33-B91FA09235CC}"/>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8B29724B-6D90-61AB-EE48-1A9F47969CF4}"/>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3762960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735F3-6DBE-6EF7-D750-CA84D3E077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4E18F15A-4D98-F429-3B7F-FAE196C62D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A4EDE112-93D5-E8A5-087B-028446C38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A763C9A-FC7F-2B33-5948-1741D9566101}"/>
              </a:ext>
            </a:extLst>
          </p:cNvPr>
          <p:cNvSpPr>
            <a:spLocks noGrp="1"/>
          </p:cNvSpPr>
          <p:nvPr>
            <p:ph type="dt" sz="half" idx="10"/>
          </p:nvPr>
        </p:nvSpPr>
        <p:spPr/>
        <p:txBody>
          <a:bodyPr/>
          <a:lstStyle/>
          <a:p>
            <a:fld id="{B700FF9B-45EA-4CCD-B1A8-2FE29743EF8B}" type="datetimeFigureOut">
              <a:rPr lang="fr-CH" smtClean="0"/>
              <a:t>17.10.24</a:t>
            </a:fld>
            <a:endParaRPr lang="fr-CH"/>
          </a:p>
        </p:txBody>
      </p:sp>
      <p:sp>
        <p:nvSpPr>
          <p:cNvPr id="6" name="Espace réservé du pied de page 5">
            <a:extLst>
              <a:ext uri="{FF2B5EF4-FFF2-40B4-BE49-F238E27FC236}">
                <a16:creationId xmlns:a16="http://schemas.microsoft.com/office/drawing/2014/main" id="{C3055619-7154-4983-A20C-763787603105}"/>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19452A53-871D-661B-5E4A-65B0B38C61DE}"/>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423744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3F9BCE-9224-2E30-3893-D4370264E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CB3F5884-8F3A-7E48-7A3E-B03D6449E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85C1063C-4B0A-7849-340F-3E29AB89D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00FF9B-45EA-4CCD-B1A8-2FE29743EF8B}" type="datetimeFigureOut">
              <a:rPr lang="fr-CH" smtClean="0"/>
              <a:t>17.10.24</a:t>
            </a:fld>
            <a:endParaRPr lang="fr-CH"/>
          </a:p>
        </p:txBody>
      </p:sp>
      <p:sp>
        <p:nvSpPr>
          <p:cNvPr id="5" name="Espace réservé du pied de page 4">
            <a:extLst>
              <a:ext uri="{FF2B5EF4-FFF2-40B4-BE49-F238E27FC236}">
                <a16:creationId xmlns:a16="http://schemas.microsoft.com/office/drawing/2014/main" id="{0C595C02-7FB0-693D-D339-75E35A376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64BEB46A-EA94-553C-071B-AA879D54D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1A78AC-E875-4D77-B438-71BA402F3E45}" type="slidenum">
              <a:rPr lang="fr-CH" smtClean="0"/>
              <a:t>‹N°›</a:t>
            </a:fld>
            <a:endParaRPr lang="fr-CH"/>
          </a:p>
        </p:txBody>
      </p:sp>
    </p:spTree>
    <p:extLst>
      <p:ext uri="{BB962C8B-B14F-4D97-AF65-F5344CB8AC3E}">
        <p14:creationId xmlns:p14="http://schemas.microsoft.com/office/powerpoint/2010/main" val="768905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92DF41C-747B-1BBD-F583-0E5A998C1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1E30183-AC48-51AD-23CB-3CF114D16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EBDCDC-AA2F-E64C-E044-9D34ED6A2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345C7-B01A-4A92-AD6A-A350129962C6}" type="datetimeFigureOut">
              <a:rPr lang="fr-FR" smtClean="0"/>
              <a:t>17/10/2024</a:t>
            </a:fld>
            <a:endParaRPr lang="fr-FR"/>
          </a:p>
        </p:txBody>
      </p:sp>
      <p:sp>
        <p:nvSpPr>
          <p:cNvPr id="5" name="Espace réservé du pied de page 4">
            <a:extLst>
              <a:ext uri="{FF2B5EF4-FFF2-40B4-BE49-F238E27FC236}">
                <a16:creationId xmlns:a16="http://schemas.microsoft.com/office/drawing/2014/main" id="{45F2FA9C-05C4-F1E5-86C7-21D68CD10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9F438E-FA2C-A47F-CD8A-EF98B7A6E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911DC-1EDD-413B-A385-992EB6AE93ED}" type="slidenum">
              <a:rPr lang="fr-FR" smtClean="0"/>
              <a:t>‹N°›</a:t>
            </a:fld>
            <a:endParaRPr lang="fr-FR"/>
          </a:p>
        </p:txBody>
      </p:sp>
    </p:spTree>
    <p:extLst>
      <p:ext uri="{BB962C8B-B14F-4D97-AF65-F5344CB8AC3E}">
        <p14:creationId xmlns:p14="http://schemas.microsoft.com/office/powerpoint/2010/main" val="56094225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hyperlink" Target="https://www.youtube.com/watch?v=LEvEyssamJo" TargetMode="Externa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hyperlink" Target="https://www.youtube.com/watch?v=LEvEyssamJo&amp;authuser=1" TargetMode="Externa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9.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dTYY8l8lMdk" TargetMode="Externa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cerclepolioplus.org/" TargetMode="Externa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mailto:x.demoisy@mail.com" TargetMode="External"/><Relationship Id="rId2" Type="http://schemas.openxmlformats.org/officeDocument/2006/relationships/hyperlink" Target="http://www.endpolionowtulp.nl/en/home" TargetMode="External"/><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6.jpeg"/><Relationship Id="rId5" Type="http://schemas.openxmlformats.org/officeDocument/2006/relationships/image" Target="../media/image26.png"/><Relationship Id="rId10"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hyperlink" Target="https://enfiniraveclapolio.org/blog/video-jennifer-jones-pakistan/" TargetMode="External"/><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hyperlink" Target="https://photos.emro.who.int/galleries/538/polio-vaccination-campaign-kicks-off-in-gaza-1-sep"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Personne tenant un bébé&#10;&#10;Description générée automatiquement">
            <a:extLst>
              <a:ext uri="{FF2B5EF4-FFF2-40B4-BE49-F238E27FC236}">
                <a16:creationId xmlns:a16="http://schemas.microsoft.com/office/drawing/2014/main" id="{118F12B3-49AF-8760-5EB7-2B72A529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a:extLst>
              <a:ext uri="{FF2B5EF4-FFF2-40B4-BE49-F238E27FC236}">
                <a16:creationId xmlns:a16="http://schemas.microsoft.com/office/drawing/2014/main" id="{803D3627-6589-9E52-6F07-B81292A0920F}"/>
              </a:ext>
            </a:extLst>
          </p:cNvPr>
          <p:cNvSpPr/>
          <p:nvPr/>
        </p:nvSpPr>
        <p:spPr>
          <a:xfrm>
            <a:off x="-114300" y="-1247775"/>
            <a:ext cx="14325600" cy="9353550"/>
          </a:xfrm>
          <a:prstGeom prst="rtTriangle">
            <a:avLst/>
          </a:prstGeom>
          <a:solidFill>
            <a:srgbClr val="A05CBF">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3" name="TextBox 12">
            <a:extLst>
              <a:ext uri="{FF2B5EF4-FFF2-40B4-BE49-F238E27FC236}">
                <a16:creationId xmlns:a16="http://schemas.microsoft.com/office/drawing/2014/main" id="{32B078F5-8A64-4F8E-49EA-71C65186738F}"/>
              </a:ext>
            </a:extLst>
          </p:cNvPr>
          <p:cNvSpPr txBox="1">
            <a:spLocks noChangeArrowheads="1"/>
          </p:cNvSpPr>
          <p:nvPr/>
        </p:nvSpPr>
        <p:spPr bwMode="auto">
          <a:xfrm>
            <a:off x="484188" y="2332038"/>
            <a:ext cx="644683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825"/>
              </a:lnSpc>
              <a:spcBef>
                <a:spcPct val="0"/>
              </a:spcBef>
              <a:buFontTx/>
              <a:buNone/>
            </a:pPr>
            <a:r>
              <a:rPr lang="fr-FR" altLang="en-US" sz="4000" b="1">
                <a:solidFill>
                  <a:srgbClr val="FFD100"/>
                </a:solidFill>
                <a:latin typeface="Frutiger LT Std 55 Roman" pitchFamily="34" charset="0"/>
                <a:cs typeface="Open Sans Extrabold" panose="020B0906030804020204" pitchFamily="34" charset="0"/>
              </a:rPr>
              <a:t>ENSEMBLE, NOUS</a:t>
            </a:r>
          </a:p>
          <a:p>
            <a:pPr eaLnBrk="1" hangingPunct="1">
              <a:lnSpc>
                <a:spcPts val="5800"/>
              </a:lnSpc>
              <a:spcBef>
                <a:spcPct val="0"/>
              </a:spcBef>
              <a:buFontTx/>
              <a:buNone/>
            </a:pPr>
            <a:r>
              <a:rPr lang="fr-FR" altLang="en-US" sz="6000" b="1">
                <a:solidFill>
                  <a:schemeClr val="bg1"/>
                </a:solidFill>
                <a:latin typeface="Frutiger LT Std 55 Roman" pitchFamily="34" charset="0"/>
                <a:cs typeface="Open Sans" panose="020B0606030504020204" pitchFamily="34" charset="0"/>
              </a:rPr>
              <a:t>ÉRADIQUONS LA POLIO</a:t>
            </a:r>
          </a:p>
        </p:txBody>
      </p:sp>
      <p:pic>
        <p:nvPicPr>
          <p:cNvPr id="33" name="Picture 32" descr="Une roue jaune avec un contour noir&#10;&#10;Description générée automatiquement">
            <a:extLst>
              <a:ext uri="{FF2B5EF4-FFF2-40B4-BE49-F238E27FC236}">
                <a16:creationId xmlns:a16="http://schemas.microsoft.com/office/drawing/2014/main" id="{D8E99694-8A24-A864-10F0-764691DC1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5210175"/>
            <a:ext cx="25860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descr="Personne tenant un bébé&#10;&#10;Description générée automatiquement">
            <a:extLst>
              <a:ext uri="{FF2B5EF4-FFF2-40B4-BE49-F238E27FC236}">
                <a16:creationId xmlns:a16="http://schemas.microsoft.com/office/drawing/2014/main" id="{2E485CE8-8299-31E4-33A2-20D1EE4F2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991" r="8614"/>
          <a:stretch>
            <a:fillRect/>
          </a:stretch>
        </p:blipFill>
        <p:spPr bwMode="auto">
          <a:xfrm>
            <a:off x="4225925" y="-836613"/>
            <a:ext cx="9432925" cy="76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1">
            <a:extLst>
              <a:ext uri="{FF2B5EF4-FFF2-40B4-BE49-F238E27FC236}">
                <a16:creationId xmlns:a16="http://schemas.microsoft.com/office/drawing/2014/main" id="{41B1CF6B-9F66-FB4A-0EDD-4C4575A57E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1">
            <a:extLst>
              <a:ext uri="{FF2B5EF4-FFF2-40B4-BE49-F238E27FC236}">
                <a16:creationId xmlns:a16="http://schemas.microsoft.com/office/drawing/2014/main" id="{53BC819F-451A-4B90-4EBB-A4A9B89C6D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1D6BE-1F56-79B1-002E-198EE32DA96C}"/>
            </a:ext>
          </a:extLst>
        </p:cNvPr>
        <p:cNvGrpSpPr/>
        <p:nvPr/>
      </p:nvGrpSpPr>
      <p:grpSpPr>
        <a:xfrm>
          <a:off x="0" y="0"/>
          <a:ext cx="0" cy="0"/>
          <a:chOff x="0" y="0"/>
          <a:chExt cx="0" cy="0"/>
        </a:xfrm>
      </p:grpSpPr>
      <p:sp useBgFill="1">
        <p:nvSpPr>
          <p:cNvPr id="12" name="Slide Background" descr="&quot;&quot;">
            <a:extLst>
              <a:ext uri="{FF2B5EF4-FFF2-40B4-BE49-F238E27FC236}">
                <a16:creationId xmlns:a16="http://schemas.microsoft.com/office/drawing/2014/main" id="{B1461F3D-A8CE-4FD8-8766-0A2378097A5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01379" name="Picture 4">
            <a:extLst>
              <a:ext uri="{FF2B5EF4-FFF2-40B4-BE49-F238E27FC236}">
                <a16:creationId xmlns:a16="http://schemas.microsoft.com/office/drawing/2014/main" id="{63351414-8F82-B215-22EE-DA9EC12DC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4" name="Rectangle 13" descr="&quot;&quot;">
            <a:extLst>
              <a:ext uri="{FF2B5EF4-FFF2-40B4-BE49-F238E27FC236}">
                <a16:creationId xmlns:a16="http://schemas.microsoft.com/office/drawing/2014/main" id="{6FEC66DD-AC06-F6C1-EF19-BA3E0D7F0D36}"/>
              </a:ext>
            </a:extLst>
          </p:cNvPr>
          <p:cNvSpPr>
            <a:spLocks noGrp="1" noRot="1" noChangeAspect="1" noMove="1" noResize="1" noEditPoints="1" noAdjustHandles="1" noChangeArrowheads="1" noChangeShapeType="1" noTextEdit="1"/>
          </p:cNvSpPr>
          <p:nvPr/>
        </p:nvSpPr>
        <p:spPr>
          <a:xfrm>
            <a:off x="5410200" y="0"/>
            <a:ext cx="6781800"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Title 2">
            <a:extLst>
              <a:ext uri="{FF2B5EF4-FFF2-40B4-BE49-F238E27FC236}">
                <a16:creationId xmlns:a16="http://schemas.microsoft.com/office/drawing/2014/main" id="{B02B624B-2CD0-A1F6-4041-DD047FD59141}"/>
              </a:ext>
            </a:extLst>
          </p:cNvPr>
          <p:cNvSpPr>
            <a:spLocks noGrp="1"/>
          </p:cNvSpPr>
          <p:nvPr>
            <p:ph type="title"/>
          </p:nvPr>
        </p:nvSpPr>
        <p:spPr>
          <a:xfrm>
            <a:off x="6569870" y="384175"/>
            <a:ext cx="3932237" cy="1600200"/>
          </a:xfrm>
        </p:spPr>
        <p:txBody>
          <a:bodyPr tIns="45720" bIns="45720" anchor="ctr">
            <a:normAutofit fontScale="90000"/>
          </a:bodyPr>
          <a:lstStyle/>
          <a:p>
            <a:pPr eaLnBrk="1" hangingPunct="1">
              <a:lnSpc>
                <a:spcPts val="4000"/>
              </a:lnSpc>
              <a:defRPr/>
            </a:pPr>
            <a:r>
              <a:rPr lang="fr-FR" altLang="en-US" sz="3000" cap="none" dirty="0">
                <a:solidFill>
                  <a:srgbClr val="FF7600"/>
                </a:solidFill>
                <a:latin typeface="Open Sans Extrabold" panose="020B0906030804020204" pitchFamily="34" charset="0"/>
                <a:cs typeface="Open Sans Extrabold" panose="020B0906030804020204" pitchFamily="34" charset="0"/>
              </a:rPr>
              <a:t>RÔLE DU ROTARY : </a:t>
            </a:r>
            <a:r>
              <a:rPr lang="fr-FR" altLang="en-US" sz="4900" cap="none" dirty="0">
                <a:solidFill>
                  <a:srgbClr val="A05CBF"/>
                </a:solidFill>
                <a:latin typeface="Open Sans Extrabold" panose="020B0906030804020204" pitchFamily="34" charset="0"/>
                <a:cs typeface="Open Sans Extrabold" panose="020B0906030804020204" pitchFamily="34" charset="0"/>
              </a:rPr>
              <a:t>RECHERCHE </a:t>
            </a:r>
            <a:br>
              <a:rPr lang="fr-FR" altLang="en-US" sz="4900" cap="none" dirty="0">
                <a:solidFill>
                  <a:srgbClr val="A05CBF"/>
                </a:solidFill>
                <a:latin typeface="Open Sans Extrabold" panose="020B0906030804020204" pitchFamily="34" charset="0"/>
                <a:cs typeface="Open Sans Extrabold" panose="020B0906030804020204" pitchFamily="34" charset="0"/>
              </a:rPr>
            </a:br>
            <a:r>
              <a:rPr lang="fr-FR" altLang="en-US" sz="4900" cap="none" dirty="0">
                <a:solidFill>
                  <a:srgbClr val="A05CBF"/>
                </a:solidFill>
                <a:latin typeface="Open Sans Extrabold" panose="020B0906030804020204" pitchFamily="34" charset="0"/>
                <a:cs typeface="Open Sans Extrabold" panose="020B0906030804020204" pitchFamily="34" charset="0"/>
              </a:rPr>
              <a:t>DE FONDS</a:t>
            </a:r>
          </a:p>
        </p:txBody>
      </p:sp>
      <p:pic>
        <p:nvPicPr>
          <p:cNvPr id="7" name="Espace réservé du contenu 6">
            <a:hlinkClick r:id="rId5"/>
            <a:extLst>
              <a:ext uri="{FF2B5EF4-FFF2-40B4-BE49-F238E27FC236}">
                <a16:creationId xmlns:a16="http://schemas.microsoft.com/office/drawing/2014/main" id="{9BC70E91-14AE-8814-49AF-E259ECF3057D}"/>
              </a:ext>
            </a:extLst>
          </p:cNvPr>
          <p:cNvPicPr>
            <a:picLocks noGrp="1" noChangeAspect="1"/>
          </p:cNvPicPr>
          <p:nvPr>
            <p:ph idx="1"/>
          </p:nvPr>
        </p:nvPicPr>
        <p:blipFill>
          <a:blip r:embed="rId6"/>
          <a:stretch>
            <a:fillRect/>
          </a:stretch>
        </p:blipFill>
        <p:spPr>
          <a:xfrm>
            <a:off x="6770399" y="2657255"/>
            <a:ext cx="4124901" cy="3143689"/>
          </a:xfrm>
        </p:spPr>
      </p:pic>
      <p:sp>
        <p:nvSpPr>
          <p:cNvPr id="6" name="TextBox 5">
            <a:extLst>
              <a:ext uri="{FF2B5EF4-FFF2-40B4-BE49-F238E27FC236}">
                <a16:creationId xmlns:a16="http://schemas.microsoft.com/office/drawing/2014/main" id="{8B8A0482-B124-F103-8295-D2A718B81D82}"/>
              </a:ext>
            </a:extLst>
          </p:cNvPr>
          <p:cNvSpPr txBox="1"/>
          <p:nvPr/>
        </p:nvSpPr>
        <p:spPr>
          <a:xfrm>
            <a:off x="5849938" y="2486025"/>
            <a:ext cx="6057900" cy="3497263"/>
          </a:xfrm>
          <a:prstGeom prst="rect">
            <a:avLst/>
          </a:prstGeom>
        </p:spPr>
        <p:txBody>
          <a:bodyPr anchor="ctr">
            <a:normAutofit/>
          </a:bodyPr>
          <a:lstStyle/>
          <a:p>
            <a:pPr marL="228600">
              <a:lnSpc>
                <a:spcPct val="90000"/>
              </a:lnSpc>
              <a:spcAft>
                <a:spcPts val="600"/>
              </a:spcAft>
              <a:defRPr/>
            </a:pPr>
            <a:endParaRPr lang="fr-FR" sz="2000" b="1" dirty="0">
              <a:solidFill>
                <a:srgbClr val="323E4F"/>
              </a:solidFill>
              <a:latin typeface="+mn-lt"/>
            </a:endParaRPr>
          </a:p>
        </p:txBody>
      </p:sp>
      <p:sp>
        <p:nvSpPr>
          <p:cNvPr id="9" name="ZoneTexte 8">
            <a:extLst>
              <a:ext uri="{FF2B5EF4-FFF2-40B4-BE49-F238E27FC236}">
                <a16:creationId xmlns:a16="http://schemas.microsoft.com/office/drawing/2014/main" id="{E5B37957-A86B-E324-82CE-97A5DEB0EDBB}"/>
              </a:ext>
            </a:extLst>
          </p:cNvPr>
          <p:cNvSpPr txBox="1"/>
          <p:nvPr/>
        </p:nvSpPr>
        <p:spPr>
          <a:xfrm>
            <a:off x="5699505" y="6183313"/>
            <a:ext cx="6266688" cy="369332"/>
          </a:xfrm>
          <a:prstGeom prst="rect">
            <a:avLst/>
          </a:prstGeom>
          <a:noFill/>
        </p:spPr>
        <p:txBody>
          <a:bodyPr wrap="square">
            <a:spAutoFit/>
          </a:bodyPr>
          <a:lstStyle/>
          <a:p>
            <a:r>
              <a:rPr lang="en-US" dirty="0">
                <a:hlinkClick r:id="rId7"/>
              </a:rPr>
              <a:t>Bill Gates Thanks Rotary | Together, We #EndPolio - YouTube</a:t>
            </a:r>
            <a:endParaRPr lang="fr-CH" dirty="0"/>
          </a:p>
        </p:txBody>
      </p:sp>
    </p:spTree>
    <p:custDataLst>
      <p:tags r:id="rId1"/>
    </p:custDataLst>
    <p:extLst>
      <p:ext uri="{BB962C8B-B14F-4D97-AF65-F5344CB8AC3E}">
        <p14:creationId xmlns:p14="http://schemas.microsoft.com/office/powerpoint/2010/main" val="2882263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Personne tenant une pipette&#10;&#10;Description générée automatiquement">
            <a:extLst>
              <a:ext uri="{FF2B5EF4-FFF2-40B4-BE49-F238E27FC236}">
                <a16:creationId xmlns:a16="http://schemas.microsoft.com/office/drawing/2014/main" id="{AB3A37EC-BBBA-8EFA-653C-9045B7CA8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50800"/>
            <a:ext cx="4064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2" descr="Personne écrivant sur un mur&#10;&#10;Description générée automatiquement">
            <a:extLst>
              <a:ext uri="{FF2B5EF4-FFF2-40B4-BE49-F238E27FC236}">
                <a16:creationId xmlns:a16="http://schemas.microsoft.com/office/drawing/2014/main" id="{12D2AFDE-BA96-EFE4-19E4-2AA46FFC6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15875"/>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1" descr="Personne vaccinant un enfant&#10;&#10;Description générée automatiquement">
            <a:extLst>
              <a:ext uri="{FF2B5EF4-FFF2-40B4-BE49-F238E27FC236}">
                <a16:creationId xmlns:a16="http://schemas.microsoft.com/office/drawing/2014/main" id="{415A25F9-B9E2-0467-6EE2-566F002F6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0"/>
            <a:ext cx="414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Shape 107">
            <a:extLst>
              <a:ext uri="{FF2B5EF4-FFF2-40B4-BE49-F238E27FC236}">
                <a16:creationId xmlns:a16="http://schemas.microsoft.com/office/drawing/2014/main" id="{6964C35F-37E4-D370-164E-A05280658BE2}"/>
              </a:ext>
            </a:extLst>
          </p:cNvPr>
          <p:cNvSpPr>
            <a:spLocks noChangeArrowheads="1"/>
          </p:cNvSpPr>
          <p:nvPr/>
        </p:nvSpPr>
        <p:spPr bwMode="auto">
          <a:xfrm>
            <a:off x="2022475" y="3984625"/>
            <a:ext cx="23907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fr-FR" altLang="en-US" sz="2200" b="1">
              <a:solidFill>
                <a:schemeClr val="bg1"/>
              </a:solidFill>
              <a:latin typeface="Arial Narrow" panose="020B0606020202030204" pitchFamily="34" charset="0"/>
              <a:ea typeface="Arial Narrow" panose="020B0606020202030204" pitchFamily="34" charset="0"/>
              <a:cs typeface="Arial Narrow" panose="020B0606020202030204" pitchFamily="34" charset="0"/>
              <a:sym typeface="Arial" panose="020B0604020202020204" pitchFamily="34" charset="0"/>
            </a:endParaRPr>
          </a:p>
        </p:txBody>
      </p:sp>
      <p:sp>
        <p:nvSpPr>
          <p:cNvPr id="117769" name="Shape 107">
            <a:extLst>
              <a:ext uri="{FF2B5EF4-FFF2-40B4-BE49-F238E27FC236}">
                <a16:creationId xmlns:a16="http://schemas.microsoft.com/office/drawing/2014/main" id="{DAC1DFD4-8DAF-E0CB-793C-589481DB3FD0}"/>
              </a:ext>
            </a:extLst>
          </p:cNvPr>
          <p:cNvSpPr>
            <a:spLocks noChangeArrowheads="1"/>
          </p:cNvSpPr>
          <p:nvPr/>
        </p:nvSpPr>
        <p:spPr bwMode="auto">
          <a:xfrm>
            <a:off x="1804988" y="2100263"/>
            <a:ext cx="8540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US" altLang="en-US" sz="1600" b="1">
              <a:solidFill>
                <a:srgbClr val="58585A"/>
              </a:solidFill>
              <a:cs typeface="Arial" panose="020B0604020202020204" pitchFamily="34" charset="0"/>
              <a:sym typeface="Arial" panose="020B0604020202020204" pitchFamily="34" charset="0"/>
            </a:endParaRPr>
          </a:p>
        </p:txBody>
      </p:sp>
      <p:sp>
        <p:nvSpPr>
          <p:cNvPr id="33" name="Title 2">
            <a:extLst>
              <a:ext uri="{FF2B5EF4-FFF2-40B4-BE49-F238E27FC236}">
                <a16:creationId xmlns:a16="http://schemas.microsoft.com/office/drawing/2014/main" id="{B8858B55-48EC-59AA-84E9-DAA62FB1A727}"/>
              </a:ext>
            </a:extLst>
          </p:cNvPr>
          <p:cNvSpPr txBox="1">
            <a:spLocks noChangeArrowheads="1"/>
          </p:cNvSpPr>
          <p:nvPr/>
        </p:nvSpPr>
        <p:spPr bwMode="auto">
          <a:xfrm>
            <a:off x="95250" y="4460875"/>
            <a:ext cx="4730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363"/>
              </a:lnSpc>
              <a:spcBef>
                <a:spcPct val="0"/>
              </a:spcBef>
              <a:buFontTx/>
              <a:buNone/>
            </a:pPr>
            <a:endParaRPr lang="fr-FR" altLang="en-US" sz="4800" b="1" dirty="0">
              <a:solidFill>
                <a:srgbClr val="A05CBF"/>
              </a:solidFill>
              <a:latin typeface="Open Sans Extrabold" panose="020B0906030804020204" pitchFamily="34" charset="0"/>
              <a:cs typeface="Open Sans Extrabold" panose="020B0906030804020204" pitchFamily="34" charset="0"/>
            </a:endParaRPr>
          </a:p>
        </p:txBody>
      </p:sp>
      <p:pic>
        <p:nvPicPr>
          <p:cNvPr id="4" name="Image 3">
            <a:extLst>
              <a:ext uri="{FF2B5EF4-FFF2-40B4-BE49-F238E27FC236}">
                <a16:creationId xmlns:a16="http://schemas.microsoft.com/office/drawing/2014/main" id="{66A81E13-8889-033B-17D7-EDEF1B229CA7}"/>
              </a:ext>
            </a:extLst>
          </p:cNvPr>
          <p:cNvPicPr>
            <a:picLocks noChangeAspect="1"/>
          </p:cNvPicPr>
          <p:nvPr/>
        </p:nvPicPr>
        <p:blipFill>
          <a:blip r:embed="rId7"/>
          <a:stretch>
            <a:fillRect/>
          </a:stretch>
        </p:blipFill>
        <p:spPr>
          <a:xfrm>
            <a:off x="1991518" y="91499"/>
            <a:ext cx="1805964" cy="1968501"/>
          </a:xfrm>
          <a:prstGeom prst="rect">
            <a:avLst/>
          </a:prstGeom>
        </p:spPr>
      </p:pic>
      <p:pic>
        <p:nvPicPr>
          <p:cNvPr id="13" name="Image 12">
            <a:extLst>
              <a:ext uri="{FF2B5EF4-FFF2-40B4-BE49-F238E27FC236}">
                <a16:creationId xmlns:a16="http://schemas.microsoft.com/office/drawing/2014/main" id="{63FAC496-F8EE-0BF5-0197-FA50EDC5DD00}"/>
              </a:ext>
            </a:extLst>
          </p:cNvPr>
          <p:cNvPicPr>
            <a:picLocks noChangeAspect="1"/>
          </p:cNvPicPr>
          <p:nvPr/>
        </p:nvPicPr>
        <p:blipFill>
          <a:blip r:embed="rId8"/>
          <a:stretch>
            <a:fillRect/>
          </a:stretch>
        </p:blipFill>
        <p:spPr>
          <a:xfrm>
            <a:off x="188119" y="5199126"/>
            <a:ext cx="1409700" cy="1409700"/>
          </a:xfrm>
          <a:prstGeom prst="rect">
            <a:avLst/>
          </a:prstGeom>
        </p:spPr>
      </p:pic>
      <p:pic>
        <p:nvPicPr>
          <p:cNvPr id="14" name="Image 13">
            <a:extLst>
              <a:ext uri="{FF2B5EF4-FFF2-40B4-BE49-F238E27FC236}">
                <a16:creationId xmlns:a16="http://schemas.microsoft.com/office/drawing/2014/main" id="{E60C7D51-B462-F3BA-DEA2-6B5492EF6FF6}"/>
              </a:ext>
            </a:extLst>
          </p:cNvPr>
          <p:cNvPicPr>
            <a:picLocks noChangeAspect="1"/>
          </p:cNvPicPr>
          <p:nvPr/>
        </p:nvPicPr>
        <p:blipFill>
          <a:blip r:embed="rId9"/>
          <a:stretch>
            <a:fillRect/>
          </a:stretch>
        </p:blipFill>
        <p:spPr>
          <a:xfrm>
            <a:off x="4156869" y="4656595"/>
            <a:ext cx="1725830" cy="2054753"/>
          </a:xfrm>
          <a:prstGeom prst="rect">
            <a:avLst/>
          </a:prstGeom>
        </p:spPr>
      </p:pic>
      <p:pic>
        <p:nvPicPr>
          <p:cNvPr id="16" name="Image 15">
            <a:extLst>
              <a:ext uri="{FF2B5EF4-FFF2-40B4-BE49-F238E27FC236}">
                <a16:creationId xmlns:a16="http://schemas.microsoft.com/office/drawing/2014/main" id="{DD626DBF-78C2-4004-B5AF-D3A4CC83EBF4}"/>
              </a:ext>
            </a:extLst>
          </p:cNvPr>
          <p:cNvPicPr>
            <a:picLocks noChangeAspect="1"/>
          </p:cNvPicPr>
          <p:nvPr/>
        </p:nvPicPr>
        <p:blipFill>
          <a:blip r:embed="rId10"/>
          <a:stretch>
            <a:fillRect/>
          </a:stretch>
        </p:blipFill>
        <p:spPr>
          <a:xfrm>
            <a:off x="9640888" y="319882"/>
            <a:ext cx="1409700" cy="1409700"/>
          </a:xfrm>
          <a:prstGeom prst="rect">
            <a:avLst/>
          </a:prstGeom>
        </p:spPr>
      </p:pic>
      <p:pic>
        <p:nvPicPr>
          <p:cNvPr id="18" name="Image 17">
            <a:extLst>
              <a:ext uri="{FF2B5EF4-FFF2-40B4-BE49-F238E27FC236}">
                <a16:creationId xmlns:a16="http://schemas.microsoft.com/office/drawing/2014/main" id="{85620C67-2CFC-AC3C-6D41-41BD8E5BBD4A}"/>
              </a:ext>
            </a:extLst>
          </p:cNvPr>
          <p:cNvPicPr>
            <a:picLocks noChangeAspect="1"/>
          </p:cNvPicPr>
          <p:nvPr/>
        </p:nvPicPr>
        <p:blipFill>
          <a:blip r:embed="rId11"/>
          <a:stretch>
            <a:fillRect/>
          </a:stretch>
        </p:blipFill>
        <p:spPr>
          <a:xfrm>
            <a:off x="4723210" y="123824"/>
            <a:ext cx="2171700" cy="2171700"/>
          </a:xfrm>
          <a:prstGeom prst="rect">
            <a:avLst/>
          </a:prstGeom>
        </p:spPr>
      </p:pic>
      <p:pic>
        <p:nvPicPr>
          <p:cNvPr id="19" name="Image 18">
            <a:extLst>
              <a:ext uri="{FF2B5EF4-FFF2-40B4-BE49-F238E27FC236}">
                <a16:creationId xmlns:a16="http://schemas.microsoft.com/office/drawing/2014/main" id="{647BA633-FC33-7B65-DFD5-B4450914A5C3}"/>
              </a:ext>
            </a:extLst>
          </p:cNvPr>
          <p:cNvPicPr>
            <a:picLocks noChangeAspect="1"/>
          </p:cNvPicPr>
          <p:nvPr/>
        </p:nvPicPr>
        <p:blipFill>
          <a:blip r:embed="rId12"/>
          <a:stretch>
            <a:fillRect/>
          </a:stretch>
        </p:blipFill>
        <p:spPr>
          <a:xfrm>
            <a:off x="8477250" y="5003800"/>
            <a:ext cx="3124200" cy="523875"/>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hlinkClick r:id="rId2"/>
            <a:extLst>
              <a:ext uri="{FF2B5EF4-FFF2-40B4-BE49-F238E27FC236}">
                <a16:creationId xmlns:a16="http://schemas.microsoft.com/office/drawing/2014/main" id="{AEAD906C-0118-4127-BCB8-A10AAEA49EFC}"/>
              </a:ext>
            </a:extLst>
          </p:cNvPr>
          <p:cNvPicPr>
            <a:picLocks noChangeAspect="1"/>
          </p:cNvPicPr>
          <p:nvPr/>
        </p:nvPicPr>
        <p:blipFill>
          <a:blip r:embed="rId3"/>
          <a:stretch>
            <a:fillRect/>
          </a:stretch>
        </p:blipFill>
        <p:spPr>
          <a:xfrm>
            <a:off x="842834" y="274638"/>
            <a:ext cx="10303133" cy="1501270"/>
          </a:xfrm>
          <a:prstGeom prst="rect">
            <a:avLst/>
          </a:prstGeom>
        </p:spPr>
      </p:pic>
      <p:pic>
        <p:nvPicPr>
          <p:cNvPr id="8" name="Espace réservé du contenu 7">
            <a:extLst>
              <a:ext uri="{FF2B5EF4-FFF2-40B4-BE49-F238E27FC236}">
                <a16:creationId xmlns:a16="http://schemas.microsoft.com/office/drawing/2014/main" id="{707A2E49-A9A3-447B-B31C-0D382BE04B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14923" y="2537860"/>
            <a:ext cx="2857500" cy="2857500"/>
          </a:xfrm>
        </p:spPr>
      </p:pic>
      <p:sp>
        <p:nvSpPr>
          <p:cNvPr id="4" name="Espace réservé du contenu 3">
            <a:extLst>
              <a:ext uri="{FF2B5EF4-FFF2-40B4-BE49-F238E27FC236}">
                <a16:creationId xmlns:a16="http://schemas.microsoft.com/office/drawing/2014/main" id="{E9008FC1-849C-4885-B125-212D55B3058A}"/>
              </a:ext>
            </a:extLst>
          </p:cNvPr>
          <p:cNvSpPr>
            <a:spLocks noGrp="1"/>
          </p:cNvSpPr>
          <p:nvPr>
            <p:ph type="body" sz="half" idx="2"/>
          </p:nvPr>
        </p:nvSpPr>
        <p:spPr>
          <a:xfrm>
            <a:off x="852556" y="1851507"/>
            <a:ext cx="6923819" cy="4504844"/>
          </a:xfrm>
        </p:spPr>
        <p:txBody>
          <a:bodyPr>
            <a:normAutofit fontScale="92500" lnSpcReduction="20000"/>
          </a:bodyPr>
          <a:lstStyle/>
          <a:p>
            <a:r>
              <a:rPr lang="fr-FR" sz="1200" b="1" dirty="0"/>
              <a:t>Mode d'emploi</a:t>
            </a:r>
          </a:p>
          <a:p>
            <a:r>
              <a:rPr lang="fr-FR" sz="1200" dirty="0"/>
              <a:t>D'abord, précisons que seules les cartouches </a:t>
            </a:r>
            <a:r>
              <a:rPr lang="fr-FR" sz="1200" b="1" dirty="0"/>
              <a:t>"Jet d'encre" </a:t>
            </a:r>
            <a:r>
              <a:rPr lang="fr-FR" sz="1200" dirty="0"/>
              <a:t>en forme de petits cubes sont récupérées</a:t>
            </a:r>
          </a:p>
          <a:p>
            <a:endParaRPr lang="fr-FR" sz="1200" dirty="0"/>
          </a:p>
          <a:p>
            <a:endParaRPr lang="fr-FR" sz="1200" dirty="0"/>
          </a:p>
          <a:p>
            <a:endParaRPr lang="fr-FR" sz="1200" dirty="0"/>
          </a:p>
          <a:p>
            <a:r>
              <a:rPr lang="fr-FR" sz="1200" dirty="0"/>
              <a:t>Donc pas de toner ni de cartouches plus grosses, type professionnel par exemple. </a:t>
            </a:r>
          </a:p>
          <a:p>
            <a:r>
              <a:rPr lang="fr-FR" sz="1200" dirty="0"/>
              <a:t>Le potentiel est quand même énorme !!</a:t>
            </a:r>
          </a:p>
          <a:p>
            <a:endParaRPr lang="fr-FR" sz="1200" dirty="0"/>
          </a:p>
          <a:p>
            <a:r>
              <a:rPr lang="fr-FR" sz="1200" dirty="0"/>
              <a:t>- Déposez une boite de collecte dans un endroit fréquenté, par exemple dans une surface commerciale.</a:t>
            </a:r>
          </a:p>
          <a:p>
            <a:r>
              <a:rPr lang="fr-FR" sz="1200" dirty="0"/>
              <a:t>- Videz-la régulièrement et rassemblez les cartouches dans un autre carton (de réemploi de préférence, par exemple une boite à chaussures) pour les expédier au centre de recyclage</a:t>
            </a:r>
          </a:p>
          <a:p>
            <a:r>
              <a:rPr lang="fr-FR" sz="1200" dirty="0"/>
              <a:t>- Veillez à ranger les cartouches dans le carton. Des cartouches entassées en vrac occasionnent des cartouches abîmées par le brassage lors du transport</a:t>
            </a:r>
          </a:p>
          <a:p>
            <a:r>
              <a:rPr lang="fr-FR" sz="1200" dirty="0"/>
              <a:t>- Calculez le gain pour le rachat de vos cartouches en allant sur le site de l'opération, </a:t>
            </a:r>
          </a:p>
          <a:p>
            <a:r>
              <a:rPr lang="fr-FR" sz="1200" dirty="0"/>
              <a:t>- Imprimez le bon d'envoi sur ce site, que vous compléterez  et collerez le sur le colis</a:t>
            </a:r>
          </a:p>
          <a:p>
            <a:r>
              <a:rPr lang="fr-FR" sz="1200" dirty="0"/>
              <a:t>- Envoyez le carton aux frais du destinataire en le déposant dans un bureau de </a:t>
            </a:r>
            <a:r>
              <a:rPr lang="fr-FR" sz="1200" dirty="0" err="1"/>
              <a:t>Bpost</a:t>
            </a:r>
            <a:endParaRPr lang="fr-FR" sz="1200" dirty="0"/>
          </a:p>
          <a:p>
            <a:r>
              <a:rPr lang="fr-FR" sz="1200" dirty="0"/>
              <a:t>- Le produit du rachat de vos cartouches sera versé au nom de votre club au Fonds Polio de la Fondation Rotary. Il apparaitra à votre crédit environ un mois après. </a:t>
            </a:r>
          </a:p>
          <a:p>
            <a:r>
              <a:rPr lang="fr-FR" sz="1200" dirty="0"/>
              <a:t>Votre crédit de PHF en sera augmenté aussi (1$ = 1pt)</a:t>
            </a:r>
            <a:endParaRPr lang="fr-CH" sz="1200" dirty="0"/>
          </a:p>
        </p:txBody>
      </p:sp>
      <p:sp>
        <p:nvSpPr>
          <p:cNvPr id="5" name="Espace réservé de la date 4">
            <a:extLst>
              <a:ext uri="{FF2B5EF4-FFF2-40B4-BE49-F238E27FC236}">
                <a16:creationId xmlns:a16="http://schemas.microsoft.com/office/drawing/2014/main" id="{AD2DCF2A-6AFA-41B2-B3A8-8FB207373AC2}"/>
              </a:ext>
            </a:extLst>
          </p:cNvPr>
          <p:cNvSpPr>
            <a:spLocks noGrp="1"/>
          </p:cNvSpPr>
          <p:nvPr>
            <p:ph type="dt" sz="half" idx="10"/>
          </p:nvPr>
        </p:nvSpPr>
        <p:spPr/>
        <p:txBody>
          <a:bodyPr/>
          <a:lstStyle/>
          <a:p>
            <a:pPr>
              <a:defRPr/>
            </a:pPr>
            <a:r>
              <a:rPr lang="fr-FR" altLang="fr-FR" dirty="0"/>
              <a:t>www.endpolionow.org</a:t>
            </a:r>
            <a:endParaRPr lang="en-US" altLang="fr-FR" dirty="0"/>
          </a:p>
        </p:txBody>
      </p:sp>
      <p:pic>
        <p:nvPicPr>
          <p:cNvPr id="18" name="Image 17">
            <a:extLst>
              <a:ext uri="{FF2B5EF4-FFF2-40B4-BE49-F238E27FC236}">
                <a16:creationId xmlns:a16="http://schemas.microsoft.com/office/drawing/2014/main" id="{095FB193-DD73-4D3A-9C53-8353F3E33A0D}"/>
              </a:ext>
            </a:extLst>
          </p:cNvPr>
          <p:cNvPicPr>
            <a:picLocks noChangeAspect="1"/>
          </p:cNvPicPr>
          <p:nvPr/>
        </p:nvPicPr>
        <p:blipFill>
          <a:blip r:embed="rId5"/>
          <a:stretch>
            <a:fillRect/>
          </a:stretch>
        </p:blipFill>
        <p:spPr>
          <a:xfrm>
            <a:off x="971826" y="2293356"/>
            <a:ext cx="650241" cy="639475"/>
          </a:xfrm>
          <a:prstGeom prst="rect">
            <a:avLst/>
          </a:prstGeom>
        </p:spPr>
      </p:pic>
      <p:pic>
        <p:nvPicPr>
          <p:cNvPr id="2" name="Espace réservé du contenu 7">
            <a:extLst>
              <a:ext uri="{FF2B5EF4-FFF2-40B4-BE49-F238E27FC236}">
                <a16:creationId xmlns:a16="http://schemas.microsoft.com/office/drawing/2014/main" id="{183D2BA0-C47D-CB2C-5631-848BF5BE1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471" y="3429000"/>
            <a:ext cx="2857500" cy="2857500"/>
          </a:xfrm>
        </p:spPr>
      </p:pic>
      <p:pic>
        <p:nvPicPr>
          <p:cNvPr id="7" name="Espace réservé du contenu 7">
            <a:extLst>
              <a:ext uri="{FF2B5EF4-FFF2-40B4-BE49-F238E27FC236}">
                <a16:creationId xmlns:a16="http://schemas.microsoft.com/office/drawing/2014/main" id="{3C2E7755-7E57-A1E4-EE63-AF54C5084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684391" y="2720422"/>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950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C17719-2A8E-48C7-ABAF-B02224670F9D}"/>
              </a:ext>
            </a:extLst>
          </p:cNvPr>
          <p:cNvSpPr>
            <a:spLocks noGrp="1"/>
          </p:cNvSpPr>
          <p:nvPr>
            <p:ph type="title"/>
          </p:nvPr>
        </p:nvSpPr>
        <p:spPr>
          <a:xfrm>
            <a:off x="609600" y="274638"/>
            <a:ext cx="10972800" cy="1325564"/>
          </a:xfrm>
        </p:spPr>
        <p:txBody>
          <a:bodyPr/>
          <a:lstStyle/>
          <a:p>
            <a:r>
              <a:rPr lang="en-US" sz="4000" dirty="0">
                <a:hlinkClick r:id="rId2"/>
              </a:rPr>
              <a:t>www.cerclepolioplus.org</a:t>
            </a:r>
            <a:br>
              <a:rPr lang="en-US" dirty="0"/>
            </a:br>
            <a:endParaRPr lang="fr-CH" dirty="0"/>
          </a:p>
        </p:txBody>
      </p:sp>
      <p:pic>
        <p:nvPicPr>
          <p:cNvPr id="8" name="Espace réservé du contenu 7">
            <a:extLst>
              <a:ext uri="{FF2B5EF4-FFF2-40B4-BE49-F238E27FC236}">
                <a16:creationId xmlns:a16="http://schemas.microsoft.com/office/drawing/2014/main" id="{36696B73-7997-4065-B631-A86EB219D09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73250" y="2434431"/>
            <a:ext cx="2857500" cy="2857500"/>
          </a:xfrm>
        </p:spPr>
      </p:pic>
      <p:sp>
        <p:nvSpPr>
          <p:cNvPr id="4" name="Espace réservé du contenu 3">
            <a:extLst>
              <a:ext uri="{FF2B5EF4-FFF2-40B4-BE49-F238E27FC236}">
                <a16:creationId xmlns:a16="http://schemas.microsoft.com/office/drawing/2014/main" id="{2FD5F7BE-7919-4C44-832B-4D1A8AC6E39A}"/>
              </a:ext>
            </a:extLst>
          </p:cNvPr>
          <p:cNvSpPr>
            <a:spLocks noGrp="1"/>
          </p:cNvSpPr>
          <p:nvPr>
            <p:ph sz="half" idx="2"/>
          </p:nvPr>
        </p:nvSpPr>
        <p:spPr>
          <a:xfrm>
            <a:off x="6197600" y="1600202"/>
            <a:ext cx="5384800" cy="4681328"/>
          </a:xfrm>
        </p:spPr>
        <p:txBody>
          <a:bodyPr>
            <a:normAutofit lnSpcReduction="10000"/>
          </a:bodyPr>
          <a:lstStyle/>
          <a:p>
            <a:r>
              <a:rPr lang="fr-FR" dirty="0"/>
              <a:t>Ce cercle est conçu pour encourager les Rotariens à s’engager à contribuer </a:t>
            </a:r>
            <a:r>
              <a:rPr lang="fr-FR" b="1" dirty="0"/>
              <a:t>un montant annuel minimum de 100 Euros</a:t>
            </a:r>
            <a:r>
              <a:rPr lang="fr-FR" dirty="0"/>
              <a:t> au Fonds </a:t>
            </a:r>
            <a:r>
              <a:rPr lang="fr-FR" dirty="0" err="1"/>
              <a:t>PolioPlus</a:t>
            </a:r>
            <a:r>
              <a:rPr lang="fr-FR" dirty="0"/>
              <a:t> jusqu’à l’éradication mondiale totale et définitive de la polio.</a:t>
            </a:r>
          </a:p>
          <a:p>
            <a:r>
              <a:rPr lang="fr-FR" dirty="0"/>
              <a:t>Pour plus de flexibilité, vous pouvez aussi opter pour un </a:t>
            </a:r>
            <a:r>
              <a:rPr lang="fr-FR" b="1" dirty="0"/>
              <a:t>don mensuel de 9€</a:t>
            </a:r>
          </a:p>
          <a:p>
            <a:r>
              <a:rPr lang="fr-FR" b="1" dirty="0"/>
              <a:t>Fiscalement déductible (Be-Lu)</a:t>
            </a:r>
          </a:p>
          <a:p>
            <a:pPr marL="0" indent="0">
              <a:buNone/>
            </a:pPr>
            <a:endParaRPr lang="fr-FR" b="1" dirty="0"/>
          </a:p>
          <a:p>
            <a:endParaRPr lang="fr-FR" b="1" dirty="0"/>
          </a:p>
          <a:p>
            <a:endParaRPr lang="fr-CH" dirty="0"/>
          </a:p>
        </p:txBody>
      </p:sp>
      <p:sp>
        <p:nvSpPr>
          <p:cNvPr id="5" name="Espace réservé de la date 4">
            <a:extLst>
              <a:ext uri="{FF2B5EF4-FFF2-40B4-BE49-F238E27FC236}">
                <a16:creationId xmlns:a16="http://schemas.microsoft.com/office/drawing/2014/main" id="{D68BB661-D19E-40CA-B478-5E4870A1DFFD}"/>
              </a:ext>
            </a:extLst>
          </p:cNvPr>
          <p:cNvSpPr>
            <a:spLocks noGrp="1"/>
          </p:cNvSpPr>
          <p:nvPr>
            <p:ph type="dt" sz="half" idx="10"/>
          </p:nvPr>
        </p:nvSpPr>
        <p:spPr/>
        <p:txBody>
          <a:bodyPr/>
          <a:lstStyle/>
          <a:p>
            <a:pPr>
              <a:defRPr/>
            </a:pPr>
            <a:r>
              <a:rPr lang="fr-FR" altLang="fr-FR"/>
              <a:t>www.endpolionow.org</a:t>
            </a:r>
            <a:endParaRPr lang="en-US" altLang="fr-FR"/>
          </a:p>
        </p:txBody>
      </p:sp>
      <p:sp>
        <p:nvSpPr>
          <p:cNvPr id="6" name="Espace réservé du pied de page 5">
            <a:extLst>
              <a:ext uri="{FF2B5EF4-FFF2-40B4-BE49-F238E27FC236}">
                <a16:creationId xmlns:a16="http://schemas.microsoft.com/office/drawing/2014/main" id="{52DA7B78-12A1-4B66-A077-DF387048E198}"/>
              </a:ext>
            </a:extLst>
          </p:cNvPr>
          <p:cNvSpPr>
            <a:spLocks noGrp="1"/>
          </p:cNvSpPr>
          <p:nvPr>
            <p:ph type="ftr" sz="quarter" idx="11"/>
          </p:nvPr>
        </p:nvSpPr>
        <p:spPr>
          <a:xfrm>
            <a:off x="3302000" y="6390560"/>
            <a:ext cx="5175045" cy="365125"/>
          </a:xfrm>
        </p:spPr>
        <p:txBody>
          <a:bodyPr/>
          <a:lstStyle/>
          <a:p>
            <a:pPr>
              <a:defRPr/>
            </a:pPr>
            <a:endParaRPr lang="en-US" dirty="0"/>
          </a:p>
          <a:p>
            <a:pPr>
              <a:defRPr/>
            </a:pPr>
            <a:endParaRPr lang="en-US" dirty="0"/>
          </a:p>
        </p:txBody>
      </p:sp>
      <p:pic>
        <p:nvPicPr>
          <p:cNvPr id="9" name="Image 8">
            <a:extLst>
              <a:ext uri="{FF2B5EF4-FFF2-40B4-BE49-F238E27FC236}">
                <a16:creationId xmlns:a16="http://schemas.microsoft.com/office/drawing/2014/main" id="{6777517A-1F35-418D-AF27-83F814A9C1D6}"/>
              </a:ext>
            </a:extLst>
          </p:cNvPr>
          <p:cNvPicPr>
            <a:picLocks noChangeAspect="1"/>
          </p:cNvPicPr>
          <p:nvPr/>
        </p:nvPicPr>
        <p:blipFill>
          <a:blip r:embed="rId4"/>
          <a:stretch>
            <a:fillRect/>
          </a:stretch>
        </p:blipFill>
        <p:spPr>
          <a:xfrm>
            <a:off x="9500874" y="274638"/>
            <a:ext cx="1128474" cy="1128474"/>
          </a:xfrm>
          <a:prstGeom prst="rect">
            <a:avLst/>
          </a:prstGeom>
        </p:spPr>
      </p:pic>
      <p:pic>
        <p:nvPicPr>
          <p:cNvPr id="7" name="Image 6">
            <a:extLst>
              <a:ext uri="{FF2B5EF4-FFF2-40B4-BE49-F238E27FC236}">
                <a16:creationId xmlns:a16="http://schemas.microsoft.com/office/drawing/2014/main" id="{CCDBD5EA-A802-11DC-3ED0-C95E3782CA65}"/>
              </a:ext>
            </a:extLst>
          </p:cNvPr>
          <p:cNvPicPr>
            <a:picLocks noChangeAspect="1"/>
          </p:cNvPicPr>
          <p:nvPr/>
        </p:nvPicPr>
        <p:blipFill>
          <a:blip r:embed="rId5"/>
          <a:stretch>
            <a:fillRect/>
          </a:stretch>
        </p:blipFill>
        <p:spPr>
          <a:xfrm>
            <a:off x="1871478" y="2432659"/>
            <a:ext cx="2859272" cy="2859272"/>
          </a:xfrm>
          <a:prstGeom prst="rect">
            <a:avLst/>
          </a:prstGeom>
        </p:spPr>
      </p:pic>
    </p:spTree>
    <p:extLst>
      <p:ext uri="{BB962C8B-B14F-4D97-AF65-F5344CB8AC3E}">
        <p14:creationId xmlns:p14="http://schemas.microsoft.com/office/powerpoint/2010/main" val="586001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37E50-0679-B3A7-14B1-4722EBFE3750}"/>
              </a:ext>
            </a:extLst>
          </p:cNvPr>
          <p:cNvSpPr>
            <a:spLocks noGrp="1"/>
          </p:cNvSpPr>
          <p:nvPr>
            <p:ph type="ctrTitle"/>
          </p:nvPr>
        </p:nvSpPr>
        <p:spPr/>
        <p:txBody>
          <a:bodyPr>
            <a:normAutofit fontScale="90000"/>
          </a:bodyPr>
          <a:lstStyle/>
          <a:p>
            <a:r>
              <a:rPr lang="fr-FR" dirty="0"/>
              <a:t>Opération Tulipes</a:t>
            </a:r>
            <a:br>
              <a:rPr lang="fr-FR" dirty="0"/>
            </a:br>
            <a:r>
              <a:rPr lang="fr-FR" dirty="0"/>
              <a:t>D2160 année 2024-25</a:t>
            </a:r>
            <a:br>
              <a:rPr lang="fr-FR" dirty="0"/>
            </a:br>
            <a:r>
              <a:rPr lang="fr-FR" dirty="0"/>
              <a:t>Vinciane Grevesse </a:t>
            </a:r>
          </a:p>
        </p:txBody>
      </p:sp>
      <p:sp>
        <p:nvSpPr>
          <p:cNvPr id="3" name="Sous-titre 2">
            <a:extLst>
              <a:ext uri="{FF2B5EF4-FFF2-40B4-BE49-F238E27FC236}">
                <a16:creationId xmlns:a16="http://schemas.microsoft.com/office/drawing/2014/main" id="{08DE1903-E300-6AFA-6FD8-A3C2EFF92F72}"/>
              </a:ext>
            </a:extLst>
          </p:cNvPr>
          <p:cNvSpPr>
            <a:spLocks noGrp="1"/>
          </p:cNvSpPr>
          <p:nvPr>
            <p:ph type="subTitle" idx="1"/>
          </p:nvPr>
        </p:nvSpPr>
        <p:spPr/>
        <p:txBody>
          <a:bodyPr/>
          <a:lstStyle/>
          <a:p>
            <a:endParaRPr lang="fr-FR" dirty="0"/>
          </a:p>
          <a:p>
            <a:r>
              <a:rPr lang="fr-FR" dirty="0"/>
              <a:t>Une action simple et clé en main !</a:t>
            </a:r>
          </a:p>
        </p:txBody>
      </p:sp>
      <p:pic>
        <p:nvPicPr>
          <p:cNvPr id="6" name="Image 5">
            <a:extLst>
              <a:ext uri="{FF2B5EF4-FFF2-40B4-BE49-F238E27FC236}">
                <a16:creationId xmlns:a16="http://schemas.microsoft.com/office/drawing/2014/main" id="{D26A2B98-66F8-3CFD-CC44-9EA16BF8DCC2}"/>
              </a:ext>
            </a:extLst>
          </p:cNvPr>
          <p:cNvPicPr>
            <a:picLocks noChangeAspect="1"/>
          </p:cNvPicPr>
          <p:nvPr/>
        </p:nvPicPr>
        <p:blipFill>
          <a:blip r:embed="rId2"/>
          <a:stretch>
            <a:fillRect/>
          </a:stretch>
        </p:blipFill>
        <p:spPr>
          <a:xfrm>
            <a:off x="9153426" y="3398012"/>
            <a:ext cx="2737357" cy="3259065"/>
          </a:xfrm>
          <a:prstGeom prst="rect">
            <a:avLst/>
          </a:prstGeom>
        </p:spPr>
      </p:pic>
    </p:spTree>
    <p:extLst>
      <p:ext uri="{BB962C8B-B14F-4D97-AF65-F5344CB8AC3E}">
        <p14:creationId xmlns:p14="http://schemas.microsoft.com/office/powerpoint/2010/main" val="52780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AEAA2-5878-4E9B-960B-0451FDE27183}"/>
              </a:ext>
            </a:extLst>
          </p:cNvPr>
          <p:cNvSpPr>
            <a:spLocks noGrp="1"/>
          </p:cNvSpPr>
          <p:nvPr>
            <p:ph type="title"/>
          </p:nvPr>
        </p:nvSpPr>
        <p:spPr>
          <a:xfrm>
            <a:off x="838200" y="365126"/>
            <a:ext cx="10515600" cy="728384"/>
          </a:xfrm>
        </p:spPr>
        <p:txBody>
          <a:bodyPr/>
          <a:lstStyle/>
          <a:p>
            <a:r>
              <a:rPr lang="fr-FR" dirty="0"/>
              <a:t>Principe :</a:t>
            </a:r>
          </a:p>
        </p:txBody>
      </p:sp>
      <p:sp>
        <p:nvSpPr>
          <p:cNvPr id="3" name="Espace réservé du contenu 2">
            <a:extLst>
              <a:ext uri="{FF2B5EF4-FFF2-40B4-BE49-F238E27FC236}">
                <a16:creationId xmlns:a16="http://schemas.microsoft.com/office/drawing/2014/main" id="{051CFA6D-F7FC-41C3-856B-CEC4BBFD0D73}"/>
              </a:ext>
            </a:extLst>
          </p:cNvPr>
          <p:cNvSpPr>
            <a:spLocks noGrp="1"/>
          </p:cNvSpPr>
          <p:nvPr>
            <p:ph idx="1"/>
          </p:nvPr>
        </p:nvSpPr>
        <p:spPr/>
        <p:txBody>
          <a:bodyPr/>
          <a:lstStyle/>
          <a:p>
            <a:pPr marL="0" indent="0">
              <a:buNone/>
            </a:pPr>
            <a:r>
              <a:rPr lang="fr-FR" b="0" i="0" dirty="0">
                <a:solidFill>
                  <a:srgbClr val="000000"/>
                </a:solidFill>
                <a:effectLst/>
                <a:latin typeface="Droid Serif"/>
              </a:rPr>
              <a:t>Acheter auprès de END POLIO NOW TULIP des boites de 25 bulbes,</a:t>
            </a:r>
          </a:p>
          <a:p>
            <a:pPr marL="0" indent="0">
              <a:buNone/>
            </a:pPr>
            <a:r>
              <a:rPr lang="fr-FR" b="0" i="0" dirty="0">
                <a:solidFill>
                  <a:srgbClr val="000000"/>
                </a:solidFill>
                <a:effectLst/>
                <a:latin typeface="Droid Serif"/>
              </a:rPr>
              <a:t> </a:t>
            </a:r>
          </a:p>
          <a:p>
            <a:pPr marL="0" indent="0">
              <a:buNone/>
            </a:pPr>
            <a:r>
              <a:rPr lang="fr-FR" b="0" i="0" dirty="0">
                <a:solidFill>
                  <a:srgbClr val="000000"/>
                </a:solidFill>
                <a:effectLst/>
                <a:latin typeface="Droid Serif"/>
              </a:rPr>
              <a:t>à 15€ la boite. </a:t>
            </a:r>
          </a:p>
          <a:p>
            <a:pPr marL="0" indent="0">
              <a:buNone/>
            </a:pPr>
            <a:endParaRPr lang="fr-FR" dirty="0">
              <a:solidFill>
                <a:srgbClr val="000000"/>
              </a:solidFill>
              <a:latin typeface="Droid Serif"/>
            </a:endParaRPr>
          </a:p>
          <a:p>
            <a:pPr marL="0" indent="0">
              <a:buNone/>
            </a:pPr>
            <a:r>
              <a:rPr lang="fr-FR" b="0" i="0" dirty="0">
                <a:solidFill>
                  <a:srgbClr val="000000"/>
                </a:solidFill>
                <a:effectLst/>
                <a:latin typeface="Droid Serif"/>
              </a:rPr>
              <a:t>Sur ces 15 €, 12€ sont directement versés au Fonds </a:t>
            </a:r>
            <a:r>
              <a:rPr lang="fr-FR" b="0" i="0" dirty="0" err="1">
                <a:solidFill>
                  <a:srgbClr val="000000"/>
                </a:solidFill>
                <a:effectLst/>
                <a:latin typeface="Droid Serif"/>
              </a:rPr>
              <a:t>PolioPlus</a:t>
            </a:r>
            <a:r>
              <a:rPr lang="fr-FR" dirty="0">
                <a:solidFill>
                  <a:srgbClr val="000000"/>
                </a:solidFill>
                <a:latin typeface="Droid Serif"/>
              </a:rPr>
              <a:t> et attribué à votre club</a:t>
            </a:r>
            <a:endParaRPr lang="fr-FR" b="0" i="0" dirty="0">
              <a:solidFill>
                <a:srgbClr val="000000"/>
              </a:solidFill>
              <a:effectLst/>
              <a:latin typeface="Droid Serif"/>
            </a:endParaRPr>
          </a:p>
          <a:p>
            <a:pPr marL="0" indent="0">
              <a:buNone/>
            </a:pPr>
            <a:endParaRPr lang="fr-FR" b="0" i="0" dirty="0">
              <a:solidFill>
                <a:srgbClr val="000000"/>
              </a:solidFill>
              <a:effectLst/>
              <a:latin typeface="Droid Serif"/>
            </a:endParaRPr>
          </a:p>
          <a:p>
            <a:pPr marL="0" indent="0">
              <a:buNone/>
            </a:pPr>
            <a:r>
              <a:rPr lang="fr-FR" b="0" i="0" dirty="0">
                <a:solidFill>
                  <a:srgbClr val="000000"/>
                </a:solidFill>
                <a:effectLst/>
                <a:latin typeface="Droid Serif"/>
              </a:rPr>
              <a:t>Avec l’abondement de la Fondation Gates, une boite vendue permettra ainsi la vaccination de 76 enfants.</a:t>
            </a:r>
            <a:endParaRPr lang="fr-FR" dirty="0"/>
          </a:p>
        </p:txBody>
      </p:sp>
    </p:spTree>
    <p:extLst>
      <p:ext uri="{BB962C8B-B14F-4D97-AF65-F5344CB8AC3E}">
        <p14:creationId xmlns:p14="http://schemas.microsoft.com/office/powerpoint/2010/main" val="191621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96153-60F8-9BB0-8457-C2F66AC3C909}"/>
              </a:ext>
            </a:extLst>
          </p:cNvPr>
          <p:cNvSpPr>
            <a:spLocks noGrp="1"/>
          </p:cNvSpPr>
          <p:nvPr>
            <p:ph type="title"/>
          </p:nvPr>
        </p:nvSpPr>
        <p:spPr/>
        <p:txBody>
          <a:bodyPr/>
          <a:lstStyle/>
          <a:p>
            <a:r>
              <a:rPr lang="fr-FR" dirty="0"/>
              <a:t>Quel public ?</a:t>
            </a:r>
          </a:p>
        </p:txBody>
      </p:sp>
      <p:sp>
        <p:nvSpPr>
          <p:cNvPr id="3" name="Espace réservé du contenu 2">
            <a:extLst>
              <a:ext uri="{FF2B5EF4-FFF2-40B4-BE49-F238E27FC236}">
                <a16:creationId xmlns:a16="http://schemas.microsoft.com/office/drawing/2014/main" id="{A514E130-2FB0-8224-D87A-D0D1FA1B1D1C}"/>
              </a:ext>
            </a:extLst>
          </p:cNvPr>
          <p:cNvSpPr>
            <a:spLocks noGrp="1"/>
          </p:cNvSpPr>
          <p:nvPr>
            <p:ph idx="1"/>
          </p:nvPr>
        </p:nvSpPr>
        <p:spPr/>
        <p:txBody>
          <a:bodyPr/>
          <a:lstStyle/>
          <a:p>
            <a:pPr algn="l">
              <a:buFont typeface="Arial" panose="020B0604020202020204" pitchFamily="34" charset="0"/>
              <a:buChar char="•"/>
            </a:pPr>
            <a:endParaRPr lang="fr-FR" b="0" i="0" dirty="0">
              <a:solidFill>
                <a:srgbClr val="000000"/>
              </a:solidFill>
              <a:effectLst/>
              <a:latin typeface="Droid Serif"/>
            </a:endParaRPr>
          </a:p>
          <a:p>
            <a:pPr algn="l">
              <a:buFont typeface="Arial" panose="020B0604020202020204" pitchFamily="34" charset="0"/>
              <a:buChar char="•"/>
            </a:pPr>
            <a:r>
              <a:rPr lang="fr-FR" b="0" i="0" dirty="0">
                <a:solidFill>
                  <a:srgbClr val="000000"/>
                </a:solidFill>
                <a:effectLst/>
                <a:latin typeface="Droid Serif"/>
              </a:rPr>
              <a:t>action individuelle des Rotariens qui souhaitent fleurir leur jardin ou offrir ces bulbes</a:t>
            </a:r>
          </a:p>
          <a:p>
            <a:pPr algn="l">
              <a:buFont typeface="Arial" panose="020B0604020202020204" pitchFamily="34" charset="0"/>
              <a:buChar char="•"/>
            </a:pPr>
            <a:endParaRPr lang="fr-FR" b="0" i="0" dirty="0">
              <a:solidFill>
                <a:srgbClr val="000000"/>
              </a:solidFill>
              <a:effectLst/>
              <a:latin typeface="Droid Serif"/>
            </a:endParaRPr>
          </a:p>
          <a:p>
            <a:pPr algn="l">
              <a:buFont typeface="Arial" panose="020B0604020202020204" pitchFamily="34" charset="0"/>
              <a:buChar char="•"/>
            </a:pPr>
            <a:r>
              <a:rPr lang="fr-FR" b="0" i="0" dirty="0">
                <a:solidFill>
                  <a:srgbClr val="000000"/>
                </a:solidFill>
                <a:effectLst/>
                <a:latin typeface="Droid Serif"/>
              </a:rPr>
              <a:t>action de Club : fleurir un espace public, projet pédagogique avec une école, etc… toutes occasions de faire connaître le Club, le Rotary, et l’action </a:t>
            </a:r>
            <a:r>
              <a:rPr lang="fr-FR" b="0" i="0" dirty="0" err="1">
                <a:solidFill>
                  <a:srgbClr val="000000"/>
                </a:solidFill>
                <a:effectLst/>
                <a:latin typeface="Droid Serif"/>
              </a:rPr>
              <a:t>PolioPlus</a:t>
            </a:r>
            <a:r>
              <a:rPr lang="fr-FR" b="0" i="0" dirty="0">
                <a:solidFill>
                  <a:srgbClr val="000000"/>
                </a:solidFill>
                <a:effectLst/>
                <a:latin typeface="Droid Serif"/>
              </a:rPr>
              <a:t> !</a:t>
            </a:r>
          </a:p>
          <a:p>
            <a:pPr algn="l">
              <a:buFont typeface="Arial" panose="020B0604020202020204" pitchFamily="34" charset="0"/>
              <a:buChar char="•"/>
            </a:pPr>
            <a:endParaRPr lang="fr-FR" dirty="0">
              <a:solidFill>
                <a:srgbClr val="000000"/>
              </a:solidFill>
              <a:latin typeface="Droid Serif"/>
            </a:endParaRPr>
          </a:p>
          <a:p>
            <a:pPr algn="l">
              <a:buFont typeface="Arial" panose="020B0604020202020204" pitchFamily="34" charset="0"/>
              <a:buChar char="•"/>
            </a:pPr>
            <a:endParaRPr lang="fr-FR" b="0" i="0" dirty="0">
              <a:solidFill>
                <a:srgbClr val="000000"/>
              </a:solidFill>
              <a:effectLst/>
              <a:latin typeface="Droid Serif"/>
            </a:endParaRPr>
          </a:p>
          <a:p>
            <a:endParaRPr lang="fr-FR" dirty="0"/>
          </a:p>
        </p:txBody>
      </p:sp>
    </p:spTree>
    <p:extLst>
      <p:ext uri="{BB962C8B-B14F-4D97-AF65-F5344CB8AC3E}">
        <p14:creationId xmlns:p14="http://schemas.microsoft.com/office/powerpoint/2010/main" val="1948164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ED7FF-29AD-A89F-E2ED-5B1DEAC2C479}"/>
              </a:ext>
            </a:extLst>
          </p:cNvPr>
          <p:cNvSpPr>
            <a:spLocks noGrp="1"/>
          </p:cNvSpPr>
          <p:nvPr>
            <p:ph type="title"/>
          </p:nvPr>
        </p:nvSpPr>
        <p:spPr>
          <a:xfrm>
            <a:off x="838200" y="365125"/>
            <a:ext cx="10515600" cy="624689"/>
          </a:xfrm>
        </p:spPr>
        <p:txBody>
          <a:bodyPr>
            <a:normAutofit fontScale="90000"/>
          </a:bodyPr>
          <a:lstStyle/>
          <a:p>
            <a:r>
              <a:rPr lang="fr-FR" dirty="0"/>
              <a:t>Mode Opératoire: Minimum 14 boites</a:t>
            </a:r>
          </a:p>
        </p:txBody>
      </p:sp>
      <p:sp>
        <p:nvSpPr>
          <p:cNvPr id="3" name="Espace réservé du contenu 2">
            <a:extLst>
              <a:ext uri="{FF2B5EF4-FFF2-40B4-BE49-F238E27FC236}">
                <a16:creationId xmlns:a16="http://schemas.microsoft.com/office/drawing/2014/main" id="{BB32F824-9DBB-ED3C-1E85-70F02FF336BF}"/>
              </a:ext>
            </a:extLst>
          </p:cNvPr>
          <p:cNvSpPr>
            <a:spLocks noGrp="1"/>
          </p:cNvSpPr>
          <p:nvPr>
            <p:ph idx="1"/>
          </p:nvPr>
        </p:nvSpPr>
        <p:spPr>
          <a:xfrm>
            <a:off x="838200" y="1150070"/>
            <a:ext cx="10515600" cy="5342805"/>
          </a:xfrm>
        </p:spPr>
        <p:txBody>
          <a:bodyPr>
            <a:normAutofit fontScale="92500" lnSpcReduction="20000"/>
          </a:bodyPr>
          <a:lstStyle/>
          <a:p>
            <a:pPr algn="just"/>
            <a:r>
              <a:rPr lang="fr-FR" dirty="0">
                <a:solidFill>
                  <a:srgbClr val="000000"/>
                </a:solidFill>
                <a:latin typeface="Droid Serif"/>
              </a:rPr>
              <a:t>C</a:t>
            </a:r>
            <a:r>
              <a:rPr lang="fr-FR" b="0" i="0" dirty="0">
                <a:solidFill>
                  <a:srgbClr val="000000"/>
                </a:solidFill>
                <a:effectLst/>
                <a:latin typeface="Droid Serif"/>
              </a:rPr>
              <a:t>lub enregistre les commandes et encaisse les règlements.</a:t>
            </a:r>
          </a:p>
          <a:p>
            <a:pPr>
              <a:spcAft>
                <a:spcPts val="800"/>
              </a:spcAft>
            </a:pPr>
            <a:r>
              <a:rPr lang="fr-BE" dirty="0">
                <a:solidFill>
                  <a:srgbClr val="000000"/>
                </a:solidFill>
                <a:latin typeface="Droid Serif"/>
              </a:rPr>
              <a:t>vous devez commander en direct sur </a:t>
            </a:r>
            <a:r>
              <a:rPr lang="fr-CH" dirty="0">
                <a:solidFill>
                  <a:srgbClr val="000000"/>
                </a:solidFill>
                <a:latin typeface="Droid Serif"/>
                <a:hlinkClick r:id="rId2">
                  <a:extLst>
                    <a:ext uri="{A12FA001-AC4F-418D-AE19-62706E023703}">
                      <ahyp:hlinkClr xmlns:ahyp="http://schemas.microsoft.com/office/drawing/2018/hyperlinkcolor" val="tx"/>
                    </a:ext>
                  </a:extLst>
                </a:hlinkClick>
              </a:rPr>
              <a:t>www.endpolionowtulp.nl/en/home</a:t>
            </a:r>
            <a:r>
              <a:rPr lang="fr-CH" dirty="0">
                <a:solidFill>
                  <a:srgbClr val="000000"/>
                </a:solidFill>
                <a:latin typeface="Droid Serif"/>
              </a:rPr>
              <a:t> et dans ce cas, informer Xavier </a:t>
            </a:r>
            <a:r>
              <a:rPr lang="fr-BE" dirty="0">
                <a:solidFill>
                  <a:srgbClr val="000000"/>
                </a:solidFill>
                <a:latin typeface="Droid Serif"/>
              </a:rPr>
              <a:t>(</a:t>
            </a:r>
            <a:r>
              <a:rPr lang="fr-BE" dirty="0">
                <a:solidFill>
                  <a:srgbClr val="000000"/>
                </a:solidFill>
                <a:latin typeface="Droid Serif"/>
                <a:hlinkClick r:id="rId3">
                  <a:extLst>
                    <a:ext uri="{A12FA001-AC4F-418D-AE19-62706E023703}">
                      <ahyp:hlinkClr xmlns:ahyp="http://schemas.microsoft.com/office/drawing/2018/hyperlinkcolor" val="tx"/>
                    </a:ext>
                  </a:extLst>
                </a:hlinkClick>
              </a:rPr>
              <a:t>x.demoisy@gmail.com</a:t>
            </a:r>
            <a:r>
              <a:rPr lang="fr-BE" dirty="0">
                <a:solidFill>
                  <a:srgbClr val="000000"/>
                </a:solidFill>
                <a:latin typeface="Droid Serif"/>
              </a:rPr>
              <a:t>) </a:t>
            </a:r>
          </a:p>
          <a:p>
            <a:pPr>
              <a:spcAft>
                <a:spcPts val="800"/>
              </a:spcAft>
            </a:pPr>
            <a:endParaRPr lang="fr-BE" dirty="0">
              <a:solidFill>
                <a:srgbClr val="000000"/>
              </a:solidFill>
              <a:latin typeface="Droid Serif"/>
            </a:endParaRPr>
          </a:p>
          <a:p>
            <a:pPr>
              <a:spcAft>
                <a:spcPts val="800"/>
              </a:spcAft>
            </a:pPr>
            <a:endParaRPr lang="fr-BE" dirty="0">
              <a:solidFill>
                <a:srgbClr val="000000"/>
              </a:solidFill>
              <a:latin typeface="Droid Serif"/>
            </a:endParaRPr>
          </a:p>
          <a:p>
            <a:pPr>
              <a:spcAft>
                <a:spcPts val="800"/>
              </a:spcAft>
            </a:pPr>
            <a:endParaRPr lang="fr-BE" dirty="0">
              <a:solidFill>
                <a:srgbClr val="000000"/>
              </a:solidFill>
              <a:latin typeface="Droid Serif"/>
            </a:endParaRPr>
          </a:p>
          <a:p>
            <a:pPr>
              <a:spcAft>
                <a:spcPts val="800"/>
              </a:spcAft>
            </a:pPr>
            <a:endParaRPr lang="fr-CH" dirty="0">
              <a:solidFill>
                <a:srgbClr val="000000"/>
              </a:solidFill>
              <a:latin typeface="Droid Serif"/>
            </a:endParaRPr>
          </a:p>
          <a:p>
            <a:pPr>
              <a:spcAft>
                <a:spcPts val="800"/>
              </a:spcAft>
            </a:pPr>
            <a:r>
              <a:rPr lang="fr-CH" dirty="0">
                <a:solidFill>
                  <a:srgbClr val="000000"/>
                </a:solidFill>
                <a:latin typeface="Droid Serif"/>
              </a:rPr>
              <a:t>Dates limite 15 novembre 2024 </a:t>
            </a:r>
          </a:p>
          <a:p>
            <a:pPr algn="just">
              <a:spcAft>
                <a:spcPts val="800"/>
              </a:spcAft>
            </a:pPr>
            <a:r>
              <a:rPr lang="fr-BE" dirty="0">
                <a:solidFill>
                  <a:srgbClr val="000000"/>
                </a:solidFill>
                <a:latin typeface="Droid Serif"/>
              </a:rPr>
              <a:t>Planter vos bulbes et attendre le printemps 2025.</a:t>
            </a:r>
          </a:p>
          <a:p>
            <a:pPr algn="just">
              <a:spcAft>
                <a:spcPts val="800"/>
              </a:spcAft>
            </a:pPr>
            <a:endParaRPr lang="fr-CH" dirty="0">
              <a:solidFill>
                <a:srgbClr val="000000"/>
              </a:solidFill>
              <a:latin typeface="Droid Serif"/>
            </a:endParaRPr>
          </a:p>
          <a:p>
            <a:pPr marL="0" indent="0" algn="just">
              <a:buNone/>
            </a:pPr>
            <a:r>
              <a:rPr lang="fr-FR" b="0" i="0" dirty="0">
                <a:solidFill>
                  <a:srgbClr val="000000"/>
                </a:solidFill>
                <a:effectLst/>
                <a:latin typeface="Droid Serif"/>
              </a:rPr>
              <a:t> </a:t>
            </a:r>
          </a:p>
          <a:p>
            <a:pPr algn="just">
              <a:spcAft>
                <a:spcPts val="800"/>
              </a:spcAft>
            </a:pPr>
            <a:endParaRPr lang="fr-CH" dirty="0">
              <a:solidFill>
                <a:srgbClr val="000000"/>
              </a:solidFill>
              <a:latin typeface="Droid Serif"/>
            </a:endParaRPr>
          </a:p>
          <a:p>
            <a:pPr algn="just"/>
            <a:endParaRPr lang="fr-FR" b="0" i="0" dirty="0">
              <a:solidFill>
                <a:srgbClr val="000000"/>
              </a:solidFill>
              <a:effectLst/>
              <a:latin typeface="Droid Serif"/>
            </a:endParaRPr>
          </a:p>
          <a:p>
            <a:pPr marL="0" indent="0" algn="just">
              <a:buNone/>
            </a:pPr>
            <a:endParaRPr lang="fr-FR" b="0" i="0" dirty="0">
              <a:solidFill>
                <a:srgbClr val="000000"/>
              </a:solidFill>
              <a:effectLst/>
              <a:latin typeface="Droid Serif"/>
            </a:endParaRPr>
          </a:p>
        </p:txBody>
      </p:sp>
      <p:pic>
        <p:nvPicPr>
          <p:cNvPr id="4" name="Image 3" descr="Une image contenant fleur, texte, pêche, affiche&#10;&#10;Description générée automatiquement">
            <a:extLst>
              <a:ext uri="{FF2B5EF4-FFF2-40B4-BE49-F238E27FC236}">
                <a16:creationId xmlns:a16="http://schemas.microsoft.com/office/drawing/2014/main" id="{08FDD097-8AA3-B893-D4E8-5AD0811CCCFF}"/>
              </a:ext>
            </a:extLst>
          </p:cNvPr>
          <p:cNvPicPr>
            <a:picLocks noChangeAspect="1"/>
          </p:cNvPicPr>
          <p:nvPr/>
        </p:nvPicPr>
        <p:blipFill>
          <a:blip r:embed="rId4"/>
          <a:stretch>
            <a:fillRect/>
          </a:stretch>
        </p:blipFill>
        <p:spPr>
          <a:xfrm>
            <a:off x="9030982" y="4935620"/>
            <a:ext cx="971550" cy="928370"/>
          </a:xfrm>
          <a:prstGeom prst="rect">
            <a:avLst/>
          </a:prstGeom>
        </p:spPr>
      </p:pic>
      <p:pic>
        <p:nvPicPr>
          <p:cNvPr id="6" name="Image 5">
            <a:extLst>
              <a:ext uri="{FF2B5EF4-FFF2-40B4-BE49-F238E27FC236}">
                <a16:creationId xmlns:a16="http://schemas.microsoft.com/office/drawing/2014/main" id="{8DB9E751-4D3E-4E5E-C106-671A85CC7DDE}"/>
              </a:ext>
            </a:extLst>
          </p:cNvPr>
          <p:cNvPicPr>
            <a:picLocks noChangeAspect="1"/>
          </p:cNvPicPr>
          <p:nvPr/>
        </p:nvPicPr>
        <p:blipFill>
          <a:blip r:embed="rId5"/>
          <a:stretch>
            <a:fillRect/>
          </a:stretch>
        </p:blipFill>
        <p:spPr>
          <a:xfrm>
            <a:off x="4864206" y="2384649"/>
            <a:ext cx="1743857" cy="1743857"/>
          </a:xfrm>
          <a:prstGeom prst="rect">
            <a:avLst/>
          </a:prstGeom>
        </p:spPr>
      </p:pic>
    </p:spTree>
    <p:extLst>
      <p:ext uri="{BB962C8B-B14F-4D97-AF65-F5344CB8AC3E}">
        <p14:creationId xmlns:p14="http://schemas.microsoft.com/office/powerpoint/2010/main" val="239423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Slide Background" descr="&quot;&quot;">
            <a:extLst>
              <a:ext uri="{FF2B5EF4-FFF2-40B4-BE49-F238E27FC236}">
                <a16:creationId xmlns:a16="http://schemas.microsoft.com/office/drawing/2014/main" id="{EEA0312F-513D-6596-3160-A8AB1285A4F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01379" name="Picture 4">
            <a:extLst>
              <a:ext uri="{FF2B5EF4-FFF2-40B4-BE49-F238E27FC236}">
                <a16:creationId xmlns:a16="http://schemas.microsoft.com/office/drawing/2014/main" id="{9F576494-CFC5-71F5-2DF8-C9C836043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4" name="Rectangle 13" descr="&quot;&quot;">
            <a:extLst>
              <a:ext uri="{FF2B5EF4-FFF2-40B4-BE49-F238E27FC236}">
                <a16:creationId xmlns:a16="http://schemas.microsoft.com/office/drawing/2014/main" id="{2757AB5A-6F81-E1AF-2C54-CA23612E7CEC}"/>
              </a:ext>
            </a:extLst>
          </p:cNvPr>
          <p:cNvSpPr>
            <a:spLocks noGrp="1" noRot="1" noChangeAspect="1" noMove="1" noResize="1" noEditPoints="1" noAdjustHandles="1" noChangeArrowheads="1" noChangeShapeType="1" noTextEdit="1"/>
          </p:cNvSpPr>
          <p:nvPr/>
        </p:nvSpPr>
        <p:spPr>
          <a:xfrm>
            <a:off x="5410200" y="0"/>
            <a:ext cx="6781800"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Title 2">
            <a:extLst>
              <a:ext uri="{FF2B5EF4-FFF2-40B4-BE49-F238E27FC236}">
                <a16:creationId xmlns:a16="http://schemas.microsoft.com/office/drawing/2014/main" id="{9485AD24-C064-ED55-53EA-2FF2959C1B78}"/>
              </a:ext>
            </a:extLst>
          </p:cNvPr>
          <p:cNvSpPr>
            <a:spLocks noGrp="1"/>
          </p:cNvSpPr>
          <p:nvPr>
            <p:ph type="title"/>
          </p:nvPr>
        </p:nvSpPr>
        <p:spPr>
          <a:xfrm>
            <a:off x="6096000" y="384174"/>
            <a:ext cx="4998720" cy="2101851"/>
          </a:xfrm>
        </p:spPr>
        <p:txBody>
          <a:bodyPr tIns="45720" bIns="45720" anchor="ctr">
            <a:normAutofit/>
          </a:bodyPr>
          <a:lstStyle/>
          <a:p>
            <a:pPr>
              <a:lnSpc>
                <a:spcPts val="4000"/>
              </a:lnSpc>
              <a:defRPr/>
            </a:pPr>
            <a:r>
              <a:rPr lang="fr-FR" altLang="en-US" dirty="0">
                <a:solidFill>
                  <a:srgbClr val="A05CBF"/>
                </a:solidFill>
                <a:latin typeface="Open Sans Extrabold" panose="020B0906030804020204" pitchFamily="34" charset="0"/>
                <a:cs typeface="Open Sans Extrabold" panose="020B0906030804020204" pitchFamily="34" charset="0"/>
              </a:rPr>
              <a:t>Stephanie </a:t>
            </a:r>
            <a:r>
              <a:rPr lang="fr-FR" altLang="en-US" dirty="0" err="1">
                <a:solidFill>
                  <a:srgbClr val="A05CBF"/>
                </a:solidFill>
                <a:latin typeface="Open Sans Extrabold" panose="020B0906030804020204" pitchFamily="34" charset="0"/>
                <a:cs typeface="Open Sans Extrabold" panose="020B0906030804020204" pitchFamily="34" charset="0"/>
              </a:rPr>
              <a:t>Urchick</a:t>
            </a:r>
            <a:r>
              <a:rPr lang="fr-FR" altLang="en-US" dirty="0">
                <a:solidFill>
                  <a:srgbClr val="A05CBF"/>
                </a:solidFill>
                <a:latin typeface="Open Sans Extrabold" panose="020B0906030804020204" pitchFamily="34" charset="0"/>
                <a:cs typeface="Open Sans Extrabold" panose="020B0906030804020204" pitchFamily="34" charset="0"/>
              </a:rPr>
              <a:t>, Présidente du Rotary International</a:t>
            </a:r>
            <a:endParaRPr lang="fr-FR" altLang="en-US" cap="none" dirty="0">
              <a:solidFill>
                <a:srgbClr val="A05CBF"/>
              </a:solidFill>
              <a:latin typeface="Open Sans Extrabold" panose="020B0906030804020204" pitchFamily="34" charset="0"/>
              <a:cs typeface="Open Sans Extrabold" panose="020B0906030804020204" pitchFamily="34" charset="0"/>
            </a:endParaRPr>
          </a:p>
        </p:txBody>
      </p:sp>
      <p:sp>
        <p:nvSpPr>
          <p:cNvPr id="6" name="TextBox 5">
            <a:extLst>
              <a:ext uri="{FF2B5EF4-FFF2-40B4-BE49-F238E27FC236}">
                <a16:creationId xmlns:a16="http://schemas.microsoft.com/office/drawing/2014/main" id="{8D30FCFC-B0B0-8B5C-743A-E9663F63033C}"/>
              </a:ext>
            </a:extLst>
          </p:cNvPr>
          <p:cNvSpPr txBox="1"/>
          <p:nvPr/>
        </p:nvSpPr>
        <p:spPr>
          <a:xfrm>
            <a:off x="5849938" y="2486025"/>
            <a:ext cx="6057900" cy="3497263"/>
          </a:xfrm>
          <a:prstGeom prst="rect">
            <a:avLst/>
          </a:prstGeom>
        </p:spPr>
        <p:txBody>
          <a:bodyPr anchor="ctr">
            <a:normAutofit/>
          </a:bodyPr>
          <a:lstStyle/>
          <a:p>
            <a:pPr marL="228600">
              <a:lnSpc>
                <a:spcPct val="90000"/>
              </a:lnSpc>
              <a:spcAft>
                <a:spcPts val="600"/>
              </a:spcAft>
              <a:defRPr/>
            </a:pPr>
            <a:endParaRPr lang="fr-FR" sz="2000" b="1" dirty="0">
              <a:solidFill>
                <a:srgbClr val="323E4F"/>
              </a:solidFill>
              <a:latin typeface="+mn-lt"/>
            </a:endParaRPr>
          </a:p>
        </p:txBody>
      </p:sp>
      <p:sp>
        <p:nvSpPr>
          <p:cNvPr id="9" name="ZoneTexte 8">
            <a:extLst>
              <a:ext uri="{FF2B5EF4-FFF2-40B4-BE49-F238E27FC236}">
                <a16:creationId xmlns:a16="http://schemas.microsoft.com/office/drawing/2014/main" id="{D890E5AC-7532-105B-5D46-A63CE7E47FAE}"/>
              </a:ext>
            </a:extLst>
          </p:cNvPr>
          <p:cNvSpPr txBox="1"/>
          <p:nvPr/>
        </p:nvSpPr>
        <p:spPr>
          <a:xfrm>
            <a:off x="6921880" y="6183313"/>
            <a:ext cx="3346959" cy="369332"/>
          </a:xfrm>
          <a:prstGeom prst="rect">
            <a:avLst/>
          </a:prstGeom>
          <a:noFill/>
        </p:spPr>
        <p:txBody>
          <a:bodyPr wrap="square">
            <a:spAutoFit/>
          </a:bodyPr>
          <a:lstStyle/>
          <a:p>
            <a:r>
              <a:rPr lang="fr-CH" dirty="0"/>
              <a:t>https://youtu.be/C-hOr4MTngA</a:t>
            </a:r>
          </a:p>
        </p:txBody>
      </p:sp>
      <p:pic>
        <p:nvPicPr>
          <p:cNvPr id="8" name="Image 7">
            <a:extLst>
              <a:ext uri="{FF2B5EF4-FFF2-40B4-BE49-F238E27FC236}">
                <a16:creationId xmlns:a16="http://schemas.microsoft.com/office/drawing/2014/main" id="{1446C189-644C-8D6E-2216-63174865584E}"/>
              </a:ext>
            </a:extLst>
          </p:cNvPr>
          <p:cNvPicPr>
            <a:picLocks noChangeAspect="1"/>
          </p:cNvPicPr>
          <p:nvPr/>
        </p:nvPicPr>
        <p:blipFill>
          <a:blip r:embed="rId5"/>
          <a:stretch>
            <a:fillRect/>
          </a:stretch>
        </p:blipFill>
        <p:spPr>
          <a:xfrm>
            <a:off x="5515671" y="2286000"/>
            <a:ext cx="6392167" cy="3496163"/>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lipart&#10;&#10;Description générée automatiquement">
            <a:extLst>
              <a:ext uri="{FF2B5EF4-FFF2-40B4-BE49-F238E27FC236}">
                <a16:creationId xmlns:a16="http://schemas.microsoft.com/office/drawing/2014/main" id="{63CAD5BD-5D81-92AE-1600-E95D57D43D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77637" y="20892"/>
            <a:ext cx="2330649" cy="1070927"/>
          </a:xfrm>
          <a:prstGeom prst="rect">
            <a:avLst/>
          </a:prstGeom>
        </p:spPr>
      </p:pic>
      <p:sp>
        <p:nvSpPr>
          <p:cNvPr id="9" name="ZoneTexte 8">
            <a:extLst>
              <a:ext uri="{FF2B5EF4-FFF2-40B4-BE49-F238E27FC236}">
                <a16:creationId xmlns:a16="http://schemas.microsoft.com/office/drawing/2014/main" id="{7C817B67-98B4-4D7E-93F9-E8F4496FD896}"/>
              </a:ext>
            </a:extLst>
          </p:cNvPr>
          <p:cNvSpPr txBox="1"/>
          <p:nvPr/>
        </p:nvSpPr>
        <p:spPr>
          <a:xfrm>
            <a:off x="914400" y="336765"/>
            <a:ext cx="10363200" cy="954107"/>
          </a:xfrm>
          <a:prstGeom prst="rect">
            <a:avLst/>
          </a:prstGeom>
          <a:noFill/>
        </p:spPr>
        <p:txBody>
          <a:bodyPr wrap="square" rtlCol="0">
            <a:spAutoFit/>
          </a:bodyPr>
          <a:lstStyle/>
          <a:p>
            <a:pPr algn="ctr"/>
            <a:r>
              <a:rPr lang="fr-FR" sz="2800" b="1" dirty="0"/>
              <a:t>Pakistan – Afghanistan </a:t>
            </a:r>
          </a:p>
          <a:p>
            <a:pPr algn="ctr"/>
            <a:r>
              <a:rPr lang="fr-FR" sz="2800" b="1" dirty="0"/>
              <a:t>Les derniers soubresauts du virus sauvage </a:t>
            </a:r>
          </a:p>
        </p:txBody>
      </p:sp>
      <p:sp>
        <p:nvSpPr>
          <p:cNvPr id="11" name="Espace réservé du numéro de diapositive 3">
            <a:extLst>
              <a:ext uri="{FF2B5EF4-FFF2-40B4-BE49-F238E27FC236}">
                <a16:creationId xmlns:a16="http://schemas.microsoft.com/office/drawing/2014/main" id="{D0133830-1603-43C8-9BD9-E20DB15195CE}"/>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3</a:t>
            </a:fld>
            <a:endParaRPr lang="en-GB"/>
          </a:p>
        </p:txBody>
      </p:sp>
      <p:pic>
        <p:nvPicPr>
          <p:cNvPr id="4" name="Image 3">
            <a:extLst>
              <a:ext uri="{FF2B5EF4-FFF2-40B4-BE49-F238E27FC236}">
                <a16:creationId xmlns:a16="http://schemas.microsoft.com/office/drawing/2014/main" id="{C4C830E8-A77D-1CB4-09C9-5C68B391F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42" y="159324"/>
            <a:ext cx="1030316" cy="1308987"/>
          </a:xfrm>
          <a:prstGeom prst="rect">
            <a:avLst/>
          </a:prstGeom>
        </p:spPr>
      </p:pic>
      <p:grpSp>
        <p:nvGrpSpPr>
          <p:cNvPr id="6" name="Groupe 5">
            <a:extLst>
              <a:ext uri="{FF2B5EF4-FFF2-40B4-BE49-F238E27FC236}">
                <a16:creationId xmlns:a16="http://schemas.microsoft.com/office/drawing/2014/main" id="{633E9874-3AA5-0007-2F7B-2451508425AB}"/>
              </a:ext>
            </a:extLst>
          </p:cNvPr>
          <p:cNvGrpSpPr/>
          <p:nvPr/>
        </p:nvGrpSpPr>
        <p:grpSpPr>
          <a:xfrm>
            <a:off x="74140" y="1835519"/>
            <a:ext cx="5648912" cy="4713586"/>
            <a:chOff x="202095" y="206759"/>
            <a:chExt cx="5648912" cy="4713586"/>
          </a:xfrm>
        </p:grpSpPr>
        <p:pic>
          <p:nvPicPr>
            <p:cNvPr id="3" name="Image 2" descr="Une image contenant carte&#10;&#10;Description générée automatiquement">
              <a:extLst>
                <a:ext uri="{FF2B5EF4-FFF2-40B4-BE49-F238E27FC236}">
                  <a16:creationId xmlns:a16="http://schemas.microsoft.com/office/drawing/2014/main" id="{79DDDC20-1083-4573-BC25-B1771C798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095" y="206759"/>
              <a:ext cx="5648912" cy="4713586"/>
            </a:xfrm>
            <a:prstGeom prst="rect">
              <a:avLst/>
            </a:prstGeom>
          </p:spPr>
        </p:pic>
        <p:sp>
          <p:nvSpPr>
            <p:cNvPr id="54" name="TextBox 253">
              <a:extLst>
                <a:ext uri="{FF2B5EF4-FFF2-40B4-BE49-F238E27FC236}">
                  <a16:creationId xmlns:a16="http://schemas.microsoft.com/office/drawing/2014/main" id="{C3DF2E24-8BC7-CB2C-1BDD-86B386C3C8A9}"/>
                </a:ext>
              </a:extLst>
            </p:cNvPr>
            <p:cNvSpPr txBox="1"/>
            <p:nvPr/>
          </p:nvSpPr>
          <p:spPr>
            <a:xfrm>
              <a:off x="3934703" y="3429000"/>
              <a:ext cx="1818166" cy="1384995"/>
            </a:xfrm>
            <a:prstGeom prst="rect">
              <a:avLst/>
            </a:prstGeom>
            <a:solidFill>
              <a:schemeClr val="bg1">
                <a:lumMod val="65000"/>
              </a:schemeClr>
            </a:solidFill>
          </p:spPr>
          <p:txBody>
            <a:bodyPr wrap="square" rtlCol="0">
              <a:spAutoFit/>
            </a:bodyPr>
            <a:lstStyle/>
            <a:p>
              <a:pPr>
                <a:defRPr/>
              </a:pPr>
              <a:r>
                <a:rPr lang="en-US" sz="1200" b="1" kern="0" dirty="0">
                  <a:solidFill>
                    <a:srgbClr val="FF0000"/>
                  </a:solidFill>
                  <a:latin typeface="Calibri" panose="020F0502020204030204" pitchFamily="34" charset="0"/>
                  <a:cs typeface="Calibri" panose="020F0502020204030204" pitchFamily="34" charset="0"/>
                </a:rPr>
                <a:t>Rouge = R4B5C4C2</a:t>
              </a:r>
              <a:endParaRPr lang="en-US" sz="1200" b="1" kern="0" dirty="0">
                <a:solidFill>
                  <a:srgbClr val="00FFFF"/>
                </a:solidFill>
                <a:latin typeface="Calibri" panose="020F0502020204030204" pitchFamily="34" charset="0"/>
                <a:cs typeface="Calibri" panose="020F0502020204030204" pitchFamily="34" charset="0"/>
              </a:endParaRPr>
            </a:p>
            <a:p>
              <a:pPr>
                <a:defRPr/>
              </a:pPr>
              <a:r>
                <a:rPr lang="en-US" sz="1200" b="1" kern="0" dirty="0">
                  <a:solidFill>
                    <a:srgbClr val="996633"/>
                  </a:solidFill>
                  <a:latin typeface="Calibri" panose="020F0502020204030204" pitchFamily="34" charset="0"/>
                  <a:cs typeface="Calibri" panose="020F0502020204030204" pitchFamily="34" charset="0"/>
                </a:rPr>
                <a:t>Marron = R4B5C4D1</a:t>
              </a:r>
            </a:p>
            <a:p>
              <a:pPr>
                <a:defRPr/>
              </a:pPr>
              <a:r>
                <a:rPr lang="en-US" sz="1200" b="1" kern="0" dirty="0">
                  <a:solidFill>
                    <a:schemeClr val="bg1">
                      <a:lumMod val="85000"/>
                    </a:schemeClr>
                  </a:solidFill>
                  <a:latin typeface="Calibri" panose="020F0502020204030204" pitchFamily="34" charset="0"/>
                  <a:cs typeface="Calibri" panose="020F0502020204030204" pitchFamily="34" charset="0"/>
                </a:rPr>
                <a:t>Gris = R4B5C5B2A</a:t>
              </a:r>
            </a:p>
            <a:p>
              <a:pPr>
                <a:defRPr/>
              </a:pPr>
              <a:r>
                <a:rPr lang="en-US" sz="1200" b="1" kern="0" dirty="0">
                  <a:solidFill>
                    <a:srgbClr val="9900CC"/>
                  </a:solidFill>
                  <a:latin typeface="Calibri" panose="020F0502020204030204" pitchFamily="34" charset="0"/>
                  <a:cs typeface="Calibri" panose="020F0502020204030204" pitchFamily="34" charset="0"/>
                </a:rPr>
                <a:t>Violet= R4B5C5B2B2</a:t>
              </a:r>
            </a:p>
            <a:p>
              <a:pPr>
                <a:defRPr/>
              </a:pPr>
              <a:r>
                <a:rPr lang="en-US" sz="1200" b="1" kern="0" dirty="0">
                  <a:solidFill>
                    <a:srgbClr val="1909E7"/>
                  </a:solidFill>
                  <a:latin typeface="Calibri" panose="020F0502020204030204" pitchFamily="34" charset="0"/>
                  <a:cs typeface="Calibri" panose="020F0502020204030204" pitchFamily="34" charset="0"/>
                </a:rPr>
                <a:t>Bleu </a:t>
              </a:r>
              <a:r>
                <a:rPr lang="en-US" sz="1200" b="1" kern="0" dirty="0" err="1">
                  <a:solidFill>
                    <a:srgbClr val="1909E7"/>
                  </a:solidFill>
                  <a:latin typeface="Calibri" panose="020F0502020204030204" pitchFamily="34" charset="0"/>
                  <a:cs typeface="Calibri" panose="020F0502020204030204" pitchFamily="34" charset="0"/>
                </a:rPr>
                <a:t>foncé</a:t>
              </a:r>
              <a:r>
                <a:rPr lang="en-US" sz="1200" b="1" kern="0" dirty="0">
                  <a:solidFill>
                    <a:srgbClr val="1909E7"/>
                  </a:solidFill>
                  <a:latin typeface="Calibri" panose="020F0502020204030204" pitchFamily="34" charset="0"/>
                  <a:cs typeface="Calibri" panose="020F0502020204030204" pitchFamily="34" charset="0"/>
                </a:rPr>
                <a:t> = R4B5C5B2B3</a:t>
              </a:r>
            </a:p>
            <a:p>
              <a:pPr>
                <a:defRPr/>
              </a:pPr>
              <a:r>
                <a:rPr lang="en-US" sz="1200" b="1" kern="0" dirty="0">
                  <a:solidFill>
                    <a:srgbClr val="00FFFF"/>
                  </a:solidFill>
                  <a:latin typeface="Calibri" panose="020F0502020204030204" pitchFamily="34" charset="0"/>
                  <a:cs typeface="Calibri" panose="020F0502020204030204" pitchFamily="34" charset="0"/>
                </a:rPr>
                <a:t>Bleu Clair = R4B5C5B2C1</a:t>
              </a:r>
            </a:p>
            <a:p>
              <a:pPr>
                <a:defRPr/>
              </a:pPr>
              <a:r>
                <a:rPr lang="en-US" sz="1200" b="1" kern="0" dirty="0">
                  <a:solidFill>
                    <a:srgbClr val="66FF33"/>
                  </a:solidFill>
                  <a:latin typeface="Calibri" panose="020F0502020204030204" pitchFamily="34" charset="0"/>
                  <a:cs typeface="Calibri" panose="020F0502020204030204" pitchFamily="34" charset="0"/>
                </a:rPr>
                <a:t>Vert= R4B5C5B2C2</a:t>
              </a:r>
            </a:p>
          </p:txBody>
        </p:sp>
      </p:grpSp>
      <p:pic>
        <p:nvPicPr>
          <p:cNvPr id="10" name="Image 9">
            <a:extLst>
              <a:ext uri="{FF2B5EF4-FFF2-40B4-BE49-F238E27FC236}">
                <a16:creationId xmlns:a16="http://schemas.microsoft.com/office/drawing/2014/main" id="{2A528964-634A-DF8C-4D4C-CBDF718B3514}"/>
              </a:ext>
            </a:extLst>
          </p:cNvPr>
          <p:cNvPicPr>
            <a:picLocks noChangeAspect="1"/>
          </p:cNvPicPr>
          <p:nvPr/>
        </p:nvPicPr>
        <p:blipFill>
          <a:blip r:embed="rId5"/>
          <a:stretch>
            <a:fillRect/>
          </a:stretch>
        </p:blipFill>
        <p:spPr>
          <a:xfrm>
            <a:off x="6177713" y="1731362"/>
            <a:ext cx="5323808" cy="4872638"/>
          </a:xfrm>
          <a:prstGeom prst="rect">
            <a:avLst/>
          </a:prstGeom>
        </p:spPr>
      </p:pic>
    </p:spTree>
    <p:extLst>
      <p:ext uri="{BB962C8B-B14F-4D97-AF65-F5344CB8AC3E}">
        <p14:creationId xmlns:p14="http://schemas.microsoft.com/office/powerpoint/2010/main" val="37537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leteit">
            <a:extLst>
              <a:ext uri="{FF2B5EF4-FFF2-40B4-BE49-F238E27FC236}">
                <a16:creationId xmlns:a16="http://schemas.microsoft.com/office/drawing/2014/main" id="{90341845-6BAD-E025-1C04-9B2EFC5B3E8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03253" y="170790"/>
            <a:ext cx="11435558" cy="6316380"/>
          </a:xfrm>
          <a:prstGeom prst="rect">
            <a:avLst/>
          </a:prstGeom>
        </p:spPr>
      </p:pic>
      <p:sp>
        <p:nvSpPr>
          <p:cNvPr id="14" name="Rectangle 13">
            <a:extLst>
              <a:ext uri="{FF2B5EF4-FFF2-40B4-BE49-F238E27FC236}">
                <a16:creationId xmlns:a16="http://schemas.microsoft.com/office/drawing/2014/main" id="{166E5757-07FF-4F44-B11E-6FCF4C69BE41}"/>
              </a:ext>
            </a:extLst>
          </p:cNvPr>
          <p:cNvSpPr/>
          <p:nvPr/>
        </p:nvSpPr>
        <p:spPr>
          <a:xfrm>
            <a:off x="7046559" y="4284920"/>
            <a:ext cx="4752574" cy="216339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2">
            <a:extLst>
              <a:ext uri="{FF2B5EF4-FFF2-40B4-BE49-F238E27FC236}">
                <a16:creationId xmlns:a16="http://schemas.microsoft.com/office/drawing/2014/main" id="{15D4BA48-E083-744A-AF05-A59443522C28}"/>
              </a:ext>
            </a:extLst>
          </p:cNvPr>
          <p:cNvSpPr txBox="1">
            <a:spLocks noChangeArrowheads="1"/>
          </p:cNvSpPr>
          <p:nvPr/>
        </p:nvSpPr>
        <p:spPr>
          <a:xfrm>
            <a:off x="7111892" y="4129231"/>
            <a:ext cx="4489212" cy="2255608"/>
          </a:xfrm>
          <a:prstGeom prst="rect">
            <a:avLst/>
          </a:prstGeom>
        </p:spPr>
        <p:txBody>
          <a:bodyPr vert="horz" wrap="square" lIns="0" tIns="0" rIns="0" bIns="0" rtlCol="0" anchor="ctr">
            <a:no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ts val="3400"/>
              </a:lnSpc>
              <a:spcBef>
                <a:spcPct val="0"/>
              </a:spcBef>
              <a:spcAft>
                <a:spcPct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alibri"/>
                <a:ea typeface="+mj-ea"/>
                <a:cs typeface="+mj-cs"/>
              </a:rPr>
              <a:t>Cas de polio </a:t>
            </a:r>
          </a:p>
          <a:p>
            <a:pPr marL="0" marR="0" lvl="0" indent="0" algn="l" defTabSz="914400" rtl="0" eaLnBrk="1" fontAlgn="base" latinLnBrk="0" hangingPunct="1">
              <a:lnSpc>
                <a:spcPts val="3400"/>
              </a:lnSpc>
              <a:spcBef>
                <a:spcPct val="0"/>
              </a:spcBef>
              <a:spcAft>
                <a:spcPct val="0"/>
              </a:spcAft>
              <a:buClrTx/>
              <a:buSzTx/>
              <a:buFontTx/>
              <a:buNone/>
              <a:tabLst/>
              <a:defRPr/>
            </a:pPr>
            <a:r>
              <a:rPr lang="fr-FR" sz="2800" b="1" dirty="0">
                <a:solidFill>
                  <a:schemeClr val="bg1"/>
                </a:solidFill>
                <a:latin typeface="Calibri"/>
              </a:rPr>
              <a:t>au cours des </a:t>
            </a:r>
            <a:r>
              <a:rPr kumimoji="0" lang="fr-FR" sz="2800" b="1" i="0" u="none" strike="noStrike" kern="1200" cap="none" spc="0" normalizeH="0" baseline="0" noProof="0" dirty="0">
                <a:ln>
                  <a:noFill/>
                </a:ln>
                <a:solidFill>
                  <a:schemeClr val="bg1"/>
                </a:solidFill>
                <a:effectLst/>
                <a:uLnTx/>
                <a:uFillTx/>
                <a:latin typeface="Calibri"/>
                <a:ea typeface="+mj-ea"/>
                <a:cs typeface="+mj-cs"/>
              </a:rPr>
              <a:t>6 derniers mois </a:t>
            </a:r>
          </a:p>
          <a:p>
            <a:pPr marL="457200" marR="0" lvl="0" indent="-457200" algn="l" defTabSz="914400" rtl="0" eaLnBrk="1" fontAlgn="base" latinLnBrk="0" hangingPunct="1">
              <a:lnSpc>
                <a:spcPts val="3400"/>
              </a:lnSpc>
              <a:spcBef>
                <a:spcPct val="0"/>
              </a:spcBef>
              <a:spcAft>
                <a:spcPct val="0"/>
              </a:spcAft>
              <a:buClr>
                <a:srgbClr val="FF0000"/>
              </a:buClr>
              <a:buSzPct val="160000"/>
              <a:buFont typeface="Arial" panose="020B0604020202020204" pitchFamily="34" charset="0"/>
              <a:buChar char="•"/>
              <a:tabLst/>
              <a:defRPr/>
            </a:pPr>
            <a:r>
              <a:rPr kumimoji="0" lang="fr-FR" sz="2000" i="0" u="none" strike="noStrike" kern="1200" cap="none" spc="0" normalizeH="0" baseline="0" noProof="0" dirty="0">
                <a:ln>
                  <a:noFill/>
                </a:ln>
                <a:solidFill>
                  <a:schemeClr val="bg1"/>
                </a:solidFill>
                <a:effectLst/>
                <a:uLnTx/>
                <a:uFillTx/>
                <a:latin typeface="Calibri"/>
                <a:ea typeface="+mj-ea"/>
                <a:cs typeface="+mj-cs"/>
              </a:rPr>
              <a:t>Virus Sauvages </a:t>
            </a:r>
          </a:p>
          <a:p>
            <a:pPr marL="457200" indent="-457200" algn="l" defTabSz="914400" eaLnBrk="1" hangingPunct="1">
              <a:buClr>
                <a:srgbClr val="00B050"/>
              </a:buClr>
              <a:buSzPct val="160000"/>
              <a:buFont typeface="Arial" panose="020B0604020202020204" pitchFamily="34" charset="0"/>
              <a:buChar char="•"/>
              <a:defRPr/>
            </a:pPr>
            <a:r>
              <a:rPr lang="fr-FR" sz="2000" dirty="0">
                <a:solidFill>
                  <a:schemeClr val="bg1"/>
                </a:solidFill>
                <a:latin typeface="Calibri"/>
              </a:rPr>
              <a:t>Virus mutants circulant de type 2 </a:t>
            </a:r>
          </a:p>
          <a:p>
            <a:pPr marL="457200" indent="-457200" algn="l" defTabSz="914400" eaLnBrk="1" hangingPunct="1">
              <a:buClr>
                <a:srgbClr val="FFC000"/>
              </a:buClr>
              <a:buSzPct val="160000"/>
              <a:buFont typeface="Arial" panose="020B0604020202020204" pitchFamily="34" charset="0"/>
              <a:buChar char="•"/>
              <a:defRPr/>
            </a:pPr>
            <a:r>
              <a:rPr lang="fr-FR" sz="2000" dirty="0">
                <a:solidFill>
                  <a:schemeClr val="bg1"/>
                </a:solidFill>
                <a:latin typeface="Calibri"/>
              </a:rPr>
              <a:t>Virus mutants circulant de type 1</a:t>
            </a:r>
          </a:p>
        </p:txBody>
      </p:sp>
      <p:sp>
        <p:nvSpPr>
          <p:cNvPr id="11" name="Date Placeholder 3">
            <a:extLst>
              <a:ext uri="{FF2B5EF4-FFF2-40B4-BE49-F238E27FC236}">
                <a16:creationId xmlns:a16="http://schemas.microsoft.com/office/drawing/2014/main" id="{4186F442-72F3-4ED8-A2FD-5D6D710C8B6B}"/>
              </a:ext>
            </a:extLst>
          </p:cNvPr>
          <p:cNvSpPr txBox="1">
            <a:spLocks/>
          </p:cNvSpPr>
          <p:nvPr/>
        </p:nvSpPr>
        <p:spPr bwMode="auto">
          <a:xfrm>
            <a:off x="9444879" y="6604268"/>
            <a:ext cx="2769404" cy="250825"/>
          </a:xfrm>
          <a:prstGeom prst="rect">
            <a:avLst/>
          </a:prstGeom>
          <a:noFill/>
        </p:spPr>
        <p:txBody>
          <a:bodyPr numCol="1">
            <a:prstTxWarp prst="textNoShape">
              <a:avLst/>
            </a:prstTxWarp>
          </a:bodyPr>
          <a:lstStyle>
            <a:defPPr>
              <a:defRPr lang="en-US"/>
            </a:defPPr>
            <a:lvl1pPr marL="0" algn="l" defTabSz="914400" rtl="0" eaLnBrk="0" latinLnBrk="0" hangingPunct="0">
              <a:lnSpc>
                <a:spcPct val="90000"/>
              </a:lnSpc>
              <a:spcBef>
                <a:spcPts val="1000"/>
              </a:spcBef>
              <a:buSzPct val="100000"/>
              <a:buFont typeface="Arial" pitchFamily="34" charset="0"/>
              <a:buChar char="•"/>
              <a:defRPr sz="2800" kern="1200">
                <a:solidFill>
                  <a:srgbClr val="000000"/>
                </a:solidFill>
                <a:latin typeface="Calibri" pitchFamily="34" charset="0"/>
                <a:ea typeface="+mn-ea"/>
                <a:cs typeface="+mn-cs"/>
              </a:defRPr>
            </a:lvl1pPr>
            <a:lvl2pPr marL="740661" indent="-284864" algn="l" defTabSz="914400" rtl="0" eaLnBrk="0" latinLnBrk="0" hangingPunct="0">
              <a:lnSpc>
                <a:spcPct val="90000"/>
              </a:lnSpc>
              <a:spcBef>
                <a:spcPts val="500"/>
              </a:spcBef>
              <a:buSzPct val="100000"/>
              <a:buFont typeface="Arial" pitchFamily="34" charset="0"/>
              <a:buChar char="•"/>
              <a:defRPr sz="2300" kern="1200">
                <a:solidFill>
                  <a:srgbClr val="000000"/>
                </a:solidFill>
                <a:latin typeface="Calibri" pitchFamily="34" charset="0"/>
                <a:ea typeface="+mn-ea"/>
                <a:cs typeface="+mn-cs"/>
              </a:defRPr>
            </a:lvl2pPr>
            <a:lvl3pPr marL="1139488" indent="-227895" algn="l" defTabSz="914400" rtl="0" eaLnBrk="0" latinLnBrk="0" hangingPunct="0">
              <a:lnSpc>
                <a:spcPct val="90000"/>
              </a:lnSpc>
              <a:spcBef>
                <a:spcPts val="500"/>
              </a:spcBef>
              <a:buSzPct val="100000"/>
              <a:buFont typeface="Arial" pitchFamily="34" charset="0"/>
              <a:buChar char="•"/>
              <a:defRPr sz="2000" kern="1200">
                <a:solidFill>
                  <a:srgbClr val="000000"/>
                </a:solidFill>
                <a:latin typeface="Calibri" pitchFamily="34" charset="0"/>
                <a:ea typeface="+mn-ea"/>
                <a:cs typeface="+mn-cs"/>
              </a:defRPr>
            </a:lvl3pPr>
            <a:lvl4pPr marL="1595270" indent="-227895" algn="l" defTabSz="914400" rtl="0" eaLnBrk="0" latinLnBrk="0" hangingPunct="0">
              <a:lnSpc>
                <a:spcPct val="90000"/>
              </a:lnSpc>
              <a:spcBef>
                <a:spcPts val="500"/>
              </a:spcBef>
              <a:buSzPct val="100000"/>
              <a:buFont typeface="Arial" pitchFamily="34" charset="0"/>
              <a:buChar char="•"/>
              <a:defRPr sz="1800" kern="1200">
                <a:solidFill>
                  <a:srgbClr val="000000"/>
                </a:solidFill>
                <a:latin typeface="Calibri" pitchFamily="34" charset="0"/>
                <a:ea typeface="+mn-ea"/>
                <a:cs typeface="+mn-cs"/>
              </a:defRPr>
            </a:lvl4pPr>
            <a:lvl5pPr marL="2051067" indent="-227895" algn="l" defTabSz="914400" rtl="0" eaLnBrk="0" latinLnBrk="0" hangingPunct="0">
              <a:lnSpc>
                <a:spcPct val="90000"/>
              </a:lnSpc>
              <a:spcBef>
                <a:spcPts val="500"/>
              </a:spcBef>
              <a:buSzPct val="100000"/>
              <a:buFont typeface="Arial" pitchFamily="34" charset="0"/>
              <a:buChar char="•"/>
              <a:defRPr sz="1800" kern="1200">
                <a:solidFill>
                  <a:srgbClr val="000000"/>
                </a:solidFill>
                <a:latin typeface="Calibri" pitchFamily="34" charset="0"/>
                <a:ea typeface="+mn-ea"/>
                <a:cs typeface="+mn-cs"/>
              </a:defRPr>
            </a:lvl5pPr>
            <a:lvl6pPr marL="2506859"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6pPr>
            <a:lvl7pPr marL="2962647"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7pPr>
            <a:lvl8pPr marL="3418441"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8pPr>
            <a:lvl9pPr marL="3874237" indent="-227895" algn="l" defTabSz="914400" rtl="0" eaLnBrk="0" fontAlgn="base" latinLnBrk="0" hangingPunct="0">
              <a:lnSpc>
                <a:spcPct val="90000"/>
              </a:lnSpc>
              <a:spcBef>
                <a:spcPts val="500"/>
              </a:spcBef>
              <a:spcAft>
                <a:spcPct val="0"/>
              </a:spcAft>
              <a:buSzPct val="100000"/>
              <a:buFont typeface="Arial" pitchFamily="34" charset="0"/>
              <a:buChar char="•"/>
              <a:defRPr sz="1800" kern="1200">
                <a:solidFill>
                  <a:srgbClr val="000000"/>
                </a:solidFill>
                <a:latin typeface="Calibri" pitchFamily="34" charset="0"/>
                <a:ea typeface="+mn-ea"/>
                <a:cs typeface="+mn-cs"/>
              </a:defRPr>
            </a:lvl9pPr>
          </a:lstStyle>
          <a:p>
            <a:pPr algn="r" eaLnBrk="1" fontAlgn="base" hangingPunct="1">
              <a:lnSpc>
                <a:spcPct val="100000"/>
              </a:lnSpc>
              <a:spcBef>
                <a:spcPct val="0"/>
              </a:spcBef>
              <a:spcAft>
                <a:spcPct val="0"/>
              </a:spcAft>
              <a:buSzTx/>
              <a:buFontTx/>
              <a:buNone/>
              <a:defRPr/>
            </a:pPr>
            <a:r>
              <a:rPr lang="en-GB" altLang="fr-FR" sz="1200" b="1" dirty="0" err="1">
                <a:solidFill>
                  <a:schemeClr val="bg1"/>
                </a:solidFill>
                <a:cs typeface="Calibri" pitchFamily="34" charset="0"/>
              </a:rPr>
              <a:t>Données</a:t>
            </a:r>
            <a:r>
              <a:rPr lang="en-GB" altLang="fr-FR" sz="1200" b="1" dirty="0">
                <a:solidFill>
                  <a:schemeClr val="bg1"/>
                </a:solidFill>
                <a:cs typeface="Calibri" pitchFamily="34" charset="0"/>
              </a:rPr>
              <a:t> OMS au  29 </a:t>
            </a:r>
            <a:r>
              <a:rPr lang="en-GB" altLang="fr-FR" sz="1200" b="1" dirty="0" err="1">
                <a:solidFill>
                  <a:schemeClr val="bg1"/>
                </a:solidFill>
                <a:cs typeface="Calibri" pitchFamily="34" charset="0"/>
              </a:rPr>
              <a:t>aout</a:t>
            </a:r>
            <a:r>
              <a:rPr lang="en-GB" altLang="fr-FR" sz="1200" b="1" dirty="0">
                <a:solidFill>
                  <a:schemeClr val="bg1"/>
                </a:solidFill>
                <a:cs typeface="Calibri" pitchFamily="34" charset="0"/>
              </a:rPr>
              <a:t>  2023</a:t>
            </a:r>
          </a:p>
        </p:txBody>
      </p:sp>
      <p:sp>
        <p:nvSpPr>
          <p:cNvPr id="8" name="Espace réservé du numéro de diapositive 3">
            <a:extLst>
              <a:ext uri="{FF2B5EF4-FFF2-40B4-BE49-F238E27FC236}">
                <a16:creationId xmlns:a16="http://schemas.microsoft.com/office/drawing/2014/main" id="{BD30FDD0-50E4-4D37-A3A4-CC0217937F28}"/>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4</a:t>
            </a:fld>
            <a:endParaRPr lang="en-GB"/>
          </a:p>
        </p:txBody>
      </p:sp>
      <p:sp>
        <p:nvSpPr>
          <p:cNvPr id="12" name="TextBox 15">
            <a:extLst>
              <a:ext uri="{FF2B5EF4-FFF2-40B4-BE49-F238E27FC236}">
                <a16:creationId xmlns:a16="http://schemas.microsoft.com/office/drawing/2014/main" id="{CAF8585E-2E97-409E-A897-49B00E3159B3}"/>
              </a:ext>
            </a:extLst>
          </p:cNvPr>
          <p:cNvSpPr txBox="1"/>
          <p:nvPr/>
        </p:nvSpPr>
        <p:spPr>
          <a:xfrm>
            <a:off x="1519328" y="85968"/>
            <a:ext cx="7772400" cy="1200329"/>
          </a:xfrm>
          <a:prstGeom prst="rect">
            <a:avLst/>
          </a:prstGeom>
          <a:solidFill>
            <a:schemeClr val="bg1"/>
          </a:solidFill>
        </p:spPr>
        <p:txBody>
          <a:bodyPr wrap="square" rtlCol="0">
            <a:spAutoFit/>
          </a:bodyPr>
          <a:lstStyle/>
          <a:p>
            <a:pPr algn="ctr" defTabSz="457200" fontAlgn="base">
              <a:spcBef>
                <a:spcPct val="0"/>
              </a:spcBef>
              <a:spcAft>
                <a:spcPct val="0"/>
              </a:spcAft>
            </a:pPr>
            <a:r>
              <a:rPr lang="fr-CH" sz="3600" b="1" dirty="0">
                <a:solidFill>
                  <a:srgbClr val="F49B03"/>
                </a:solidFill>
                <a:latin typeface="+mj-lt"/>
                <a:ea typeface="+mj-ea"/>
                <a:cs typeface="+mj-cs"/>
              </a:rPr>
              <a:t>Le virus sauvage de la polio disparait  mais…  </a:t>
            </a:r>
            <a:endParaRPr lang="en-US" sz="3600" b="1" dirty="0">
              <a:solidFill>
                <a:srgbClr val="F49B03"/>
              </a:solidFill>
              <a:latin typeface="+mj-lt"/>
              <a:ea typeface="+mj-ea"/>
              <a:cs typeface="+mj-cs"/>
            </a:endParaRPr>
          </a:p>
        </p:txBody>
      </p:sp>
      <p:pic>
        <p:nvPicPr>
          <p:cNvPr id="4" name="Image 3">
            <a:extLst>
              <a:ext uri="{FF2B5EF4-FFF2-40B4-BE49-F238E27FC236}">
                <a16:creationId xmlns:a16="http://schemas.microsoft.com/office/drawing/2014/main" id="{F3738304-6514-4B88-F913-2F64136EDD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93" y="170789"/>
            <a:ext cx="878027" cy="1115508"/>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EA4679C0-72D6-2294-371C-C2408A5A1F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7337" y="12938"/>
            <a:ext cx="2101474" cy="965622"/>
          </a:xfrm>
          <a:prstGeom prst="rect">
            <a:avLst/>
          </a:prstGeom>
        </p:spPr>
      </p:pic>
    </p:spTree>
    <p:extLst>
      <p:ext uri="{BB962C8B-B14F-4D97-AF65-F5344CB8AC3E}">
        <p14:creationId xmlns:p14="http://schemas.microsoft.com/office/powerpoint/2010/main" val="167544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indoor, young, little&#10;&#10;Description automatically generated">
            <a:extLst>
              <a:ext uri="{FF2B5EF4-FFF2-40B4-BE49-F238E27FC236}">
                <a16:creationId xmlns:a16="http://schemas.microsoft.com/office/drawing/2014/main" id="{F134FA38-E7D7-CF44-AABB-DCF21EF2F93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065"/>
                    </a14:imgEffect>
                    <a14:imgEffect>
                      <a14:saturation sat="0"/>
                    </a14:imgEffect>
                  </a14:imgLayer>
                </a14:imgProps>
              </a:ext>
              <a:ext uri="{28A0092B-C50C-407E-A947-70E740481C1C}">
                <a14:useLocalDpi xmlns:a14="http://schemas.microsoft.com/office/drawing/2010/main"/>
              </a:ext>
            </a:extLst>
          </a:blip>
          <a:srcRect/>
          <a:stretch/>
        </p:blipFill>
        <p:spPr>
          <a:xfrm>
            <a:off x="6172669" y="1646242"/>
            <a:ext cx="6019331" cy="3562270"/>
          </a:xfrm>
          <a:prstGeom prst="rect">
            <a:avLst/>
          </a:prstGeom>
          <a:effectLst/>
        </p:spPr>
      </p:pic>
      <p:sp>
        <p:nvSpPr>
          <p:cNvPr id="4" name="Pentagon 3">
            <a:extLst>
              <a:ext uri="{FF2B5EF4-FFF2-40B4-BE49-F238E27FC236}">
                <a16:creationId xmlns:a16="http://schemas.microsoft.com/office/drawing/2014/main" id="{D10A4FCE-D26E-3149-A19C-443957AAC849}"/>
              </a:ext>
            </a:extLst>
          </p:cNvPr>
          <p:cNvSpPr/>
          <p:nvPr/>
        </p:nvSpPr>
        <p:spPr>
          <a:xfrm>
            <a:off x="-1" y="370115"/>
            <a:ext cx="7347857" cy="5775036"/>
          </a:xfrm>
          <a:prstGeom prst="homePlate">
            <a:avLst>
              <a:gd name="adj" fmla="val 20725"/>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524DBC6-324A-E14F-A219-78922F05EC61}"/>
              </a:ext>
            </a:extLst>
          </p:cNvPr>
          <p:cNvSpPr/>
          <p:nvPr/>
        </p:nvSpPr>
        <p:spPr>
          <a:xfrm>
            <a:off x="400910" y="499943"/>
            <a:ext cx="5416110" cy="637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chorCtr="0">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fr-FR" sz="3600" b="1" i="1" dirty="0">
                <a:solidFill>
                  <a:schemeClr val="accent6"/>
                </a:solidFill>
                <a:latin typeface="Calibri" panose="020F0502020204030204" pitchFamily="34" charset="0"/>
                <a:cs typeface="Calibri" panose="020F0502020204030204" pitchFamily="34" charset="0"/>
              </a:rPr>
              <a:t>Virus mutants circulant ?</a:t>
            </a:r>
          </a:p>
        </p:txBody>
      </p:sp>
      <p:sp>
        <p:nvSpPr>
          <p:cNvPr id="21" name="Content Placeholder 2">
            <a:extLst>
              <a:ext uri="{FF2B5EF4-FFF2-40B4-BE49-F238E27FC236}">
                <a16:creationId xmlns:a16="http://schemas.microsoft.com/office/drawing/2014/main" id="{C888CEF8-EAE0-1441-B489-B06C9C681D17}"/>
              </a:ext>
            </a:extLst>
          </p:cNvPr>
          <p:cNvSpPr>
            <a:spLocks noGrp="1"/>
          </p:cNvSpPr>
          <p:nvPr/>
        </p:nvSpPr>
        <p:spPr>
          <a:xfrm>
            <a:off x="172788" y="1267512"/>
            <a:ext cx="6019331" cy="4577607"/>
          </a:xfrm>
          <a:prstGeom prst="rect">
            <a:avLst/>
          </a:prstGeom>
        </p:spPr>
        <p:txBody>
          <a:bodyPr vert="horz" lIns="91440" tIns="45720" rIns="91440" bIns="45720" rtlCol="0">
            <a:normAutofit fontScale="92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300"/>
              </a:spcBef>
              <a:spcAft>
                <a:spcPts val="300"/>
              </a:spcAft>
            </a:pPr>
            <a:r>
              <a:rPr lang="fr-FR" sz="2400" dirty="0"/>
              <a:t>Le vaccin oral  contient un </a:t>
            </a:r>
            <a:r>
              <a:rPr lang="fr-FR" sz="2400" b="1" dirty="0"/>
              <a:t>virus vivant de la polio, fortement affaibli </a:t>
            </a:r>
          </a:p>
          <a:p>
            <a:pPr>
              <a:lnSpc>
                <a:spcPct val="120000"/>
              </a:lnSpc>
              <a:spcBef>
                <a:spcPts val="300"/>
              </a:spcBef>
              <a:spcAft>
                <a:spcPts val="300"/>
              </a:spcAft>
            </a:pPr>
            <a:r>
              <a:rPr lang="fr-FR" sz="2400" dirty="0"/>
              <a:t>L’enfant vacciné oralement va excréter le virus vaccinal </a:t>
            </a:r>
          </a:p>
          <a:p>
            <a:pPr>
              <a:lnSpc>
                <a:spcPct val="120000"/>
              </a:lnSpc>
              <a:spcBef>
                <a:spcPts val="300"/>
              </a:spcBef>
              <a:spcAft>
                <a:spcPts val="300"/>
              </a:spcAft>
            </a:pPr>
            <a:r>
              <a:rPr lang="fr-FR" sz="2400" b="1" dirty="0"/>
              <a:t>Le virus vaccinal peut alors circuler entre </a:t>
            </a:r>
            <a:r>
              <a:rPr lang="fr-FR" sz="2400" b="1" u="sng" dirty="0"/>
              <a:t>les enfants </a:t>
            </a:r>
            <a:r>
              <a:rPr lang="fr-FR" sz="2400" dirty="0"/>
              <a:t>par contact fécal-oral </a:t>
            </a:r>
          </a:p>
          <a:p>
            <a:pPr>
              <a:lnSpc>
                <a:spcPct val="120000"/>
              </a:lnSpc>
              <a:spcBef>
                <a:spcPts val="300"/>
              </a:spcBef>
              <a:spcAft>
                <a:spcPts val="300"/>
              </a:spcAft>
            </a:pPr>
            <a:r>
              <a:rPr lang="fr-FR" sz="2400" dirty="0"/>
              <a:t>Si il circule </a:t>
            </a:r>
            <a:r>
              <a:rPr lang="fr-FR" sz="2400" b="1" dirty="0"/>
              <a:t>longtemps </a:t>
            </a:r>
            <a:r>
              <a:rPr lang="fr-FR" sz="2400" b="1" u="sng" dirty="0"/>
              <a:t>(beaucoup d’enfants non vaccinés)</a:t>
            </a:r>
            <a:r>
              <a:rPr lang="fr-FR" sz="2400" b="1" dirty="0"/>
              <a:t> </a:t>
            </a:r>
            <a:r>
              <a:rPr lang="fr-FR" sz="2400" dirty="0"/>
              <a:t>le virus peut alors </a:t>
            </a:r>
            <a:r>
              <a:rPr lang="fr-FR" sz="2400" b="1" dirty="0"/>
              <a:t>muter </a:t>
            </a:r>
            <a:r>
              <a:rPr lang="fr-FR" sz="2400" dirty="0"/>
              <a:t>et devenir virulent…</a:t>
            </a:r>
          </a:p>
          <a:p>
            <a:pPr>
              <a:lnSpc>
                <a:spcPct val="120000"/>
              </a:lnSpc>
              <a:spcBef>
                <a:spcPts val="300"/>
              </a:spcBef>
              <a:spcAft>
                <a:spcPts val="300"/>
              </a:spcAft>
            </a:pPr>
            <a:r>
              <a:rPr lang="fr-FR" sz="2400" b="1" dirty="0"/>
              <a:t>La flambée affecte des enfants non vaccinés </a:t>
            </a:r>
            <a:r>
              <a:rPr lang="fr-FR" sz="2400" dirty="0"/>
              <a:t>en contact avec le virus mutant devenu virulent</a:t>
            </a:r>
            <a:r>
              <a:rPr lang="fr-FR" sz="1600" dirty="0"/>
              <a:t>.</a:t>
            </a:r>
            <a:endParaRPr lang="en-US" sz="1600" dirty="0"/>
          </a:p>
        </p:txBody>
      </p:sp>
      <p:sp>
        <p:nvSpPr>
          <p:cNvPr id="9" name="Espace réservé du numéro de diapositive 3">
            <a:extLst>
              <a:ext uri="{FF2B5EF4-FFF2-40B4-BE49-F238E27FC236}">
                <a16:creationId xmlns:a16="http://schemas.microsoft.com/office/drawing/2014/main" id="{3309682D-5810-4C66-BF48-8F29214B89F7}"/>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5</a:t>
            </a:fld>
            <a:endParaRPr lang="en-GB"/>
          </a:p>
        </p:txBody>
      </p:sp>
      <p:sp>
        <p:nvSpPr>
          <p:cNvPr id="3" name="Rectangle 2">
            <a:extLst>
              <a:ext uri="{FF2B5EF4-FFF2-40B4-BE49-F238E27FC236}">
                <a16:creationId xmlns:a16="http://schemas.microsoft.com/office/drawing/2014/main" id="{C65E002C-0A8B-4087-ACE4-D858CBC4DB3B}"/>
              </a:ext>
            </a:extLst>
          </p:cNvPr>
          <p:cNvSpPr/>
          <p:nvPr/>
        </p:nvSpPr>
        <p:spPr>
          <a:xfrm>
            <a:off x="9307629" y="134754"/>
            <a:ext cx="2733575" cy="904774"/>
          </a:xfrm>
          <a:prstGeom prst="rect">
            <a:avLst/>
          </a:prstGeom>
          <a:solidFill>
            <a:schemeClr val="bg1"/>
          </a:solidFill>
          <a:ln>
            <a:solidFill>
              <a:schemeClr val="bg1"/>
            </a:solid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920EB2E-5F5A-4BD8-3EA5-33CFB6D7D3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55712" y="5376263"/>
            <a:ext cx="913062" cy="1160020"/>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CB84B622-A24E-7A6C-3B01-09C682AD76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62645" y="12938"/>
            <a:ext cx="1887182" cy="867155"/>
          </a:xfrm>
          <a:prstGeom prst="rect">
            <a:avLst/>
          </a:prstGeom>
        </p:spPr>
      </p:pic>
      <p:sp>
        <p:nvSpPr>
          <p:cNvPr id="5" name="Ellipse 4">
            <a:extLst>
              <a:ext uri="{FF2B5EF4-FFF2-40B4-BE49-F238E27FC236}">
                <a16:creationId xmlns:a16="http://schemas.microsoft.com/office/drawing/2014/main" id="{1F990F8B-4295-7C6A-D9D7-8B32032E68F0}"/>
              </a:ext>
            </a:extLst>
          </p:cNvPr>
          <p:cNvSpPr/>
          <p:nvPr/>
        </p:nvSpPr>
        <p:spPr>
          <a:xfrm>
            <a:off x="6772036" y="615553"/>
            <a:ext cx="5196738" cy="12865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spcBef>
                <a:spcPts val="300"/>
              </a:spcBef>
              <a:spcAft>
                <a:spcPts val="300"/>
              </a:spcAft>
            </a:pPr>
            <a:r>
              <a:rPr lang="fr-FR" sz="2400" b="1" dirty="0"/>
              <a:t>Les enfants vaccinés sont protégés par le vaccin! </a:t>
            </a:r>
          </a:p>
        </p:txBody>
      </p:sp>
    </p:spTree>
    <p:extLst>
      <p:ext uri="{BB962C8B-B14F-4D97-AF65-F5344CB8AC3E}">
        <p14:creationId xmlns:p14="http://schemas.microsoft.com/office/powerpoint/2010/main" val="12793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lipart&#10;&#10;Description générée automatiquement">
            <a:extLst>
              <a:ext uri="{FF2B5EF4-FFF2-40B4-BE49-F238E27FC236}">
                <a16:creationId xmlns:a16="http://schemas.microsoft.com/office/drawing/2014/main" id="{5C768881-C883-AAF2-8B76-783BF86D2C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1951" y="-18851"/>
            <a:ext cx="2038973" cy="936903"/>
          </a:xfrm>
          <a:prstGeom prst="rect">
            <a:avLst/>
          </a:prstGeom>
        </p:spPr>
      </p:pic>
      <p:sp>
        <p:nvSpPr>
          <p:cNvPr id="2" name="Title 1">
            <a:extLst>
              <a:ext uri="{FF2B5EF4-FFF2-40B4-BE49-F238E27FC236}">
                <a16:creationId xmlns:a16="http://schemas.microsoft.com/office/drawing/2014/main" id="{7FE16745-D42B-423D-A0EA-0FEB938AE022}"/>
              </a:ext>
            </a:extLst>
          </p:cNvPr>
          <p:cNvSpPr>
            <a:spLocks noGrp="1"/>
          </p:cNvSpPr>
          <p:nvPr>
            <p:ph type="title"/>
          </p:nvPr>
        </p:nvSpPr>
        <p:spPr>
          <a:xfrm>
            <a:off x="1850942" y="255802"/>
            <a:ext cx="7886700" cy="973379"/>
          </a:xfrm>
        </p:spPr>
        <p:txBody>
          <a:bodyPr>
            <a:normAutofit fontScale="90000"/>
          </a:bodyPr>
          <a:lstStyle/>
          <a:p>
            <a:r>
              <a:rPr lang="en-GB" sz="3600" b="1" dirty="0">
                <a:solidFill>
                  <a:schemeClr val="accent6"/>
                </a:solidFill>
                <a:latin typeface="Calibri" panose="020F0502020204030204" pitchFamily="34" charset="0"/>
                <a:ea typeface="+mn-ea"/>
                <a:cs typeface="Calibri" panose="020F0502020204030204" pitchFamily="34" charset="0"/>
              </a:rPr>
              <a:t>Le nouveau </a:t>
            </a:r>
            <a:r>
              <a:rPr lang="en-GB" sz="3600" b="1" dirty="0" err="1">
                <a:solidFill>
                  <a:schemeClr val="accent6"/>
                </a:solidFill>
                <a:latin typeface="Calibri" panose="020F0502020204030204" pitchFamily="34" charset="0"/>
                <a:ea typeface="+mn-ea"/>
                <a:cs typeface="Calibri" panose="020F0502020204030204" pitchFamily="34" charset="0"/>
              </a:rPr>
              <a:t>vaccin</a:t>
            </a:r>
            <a:r>
              <a:rPr lang="en-GB" sz="3600" b="1" dirty="0">
                <a:solidFill>
                  <a:schemeClr val="accent6"/>
                </a:solidFill>
                <a:latin typeface="Calibri" panose="020F0502020204030204" pitchFamily="34" charset="0"/>
                <a:ea typeface="+mn-ea"/>
                <a:cs typeface="Calibri" panose="020F0502020204030204" pitchFamily="34" charset="0"/>
              </a:rPr>
              <a:t> oral (nVPO</a:t>
            </a:r>
            <a:r>
              <a:rPr lang="en-GB" sz="3600" b="1" baseline="-25000" dirty="0">
                <a:solidFill>
                  <a:schemeClr val="accent6"/>
                </a:solidFill>
                <a:latin typeface="Calibri" panose="020F0502020204030204" pitchFamily="34" charset="0"/>
                <a:ea typeface="+mn-ea"/>
                <a:cs typeface="Calibri" panose="020F0502020204030204" pitchFamily="34" charset="0"/>
              </a:rPr>
              <a:t>2</a:t>
            </a:r>
            <a:r>
              <a:rPr lang="en-GB" sz="3600" b="1" dirty="0">
                <a:solidFill>
                  <a:schemeClr val="accent6"/>
                </a:solidFill>
                <a:latin typeface="Calibri" panose="020F0502020204030204" pitchFamily="34" charset="0"/>
                <a:ea typeface="+mn-ea"/>
                <a:cs typeface="Calibri" panose="020F0502020204030204" pitchFamily="34" charset="0"/>
              </a:rPr>
              <a:t>)</a:t>
            </a:r>
            <a:br>
              <a:rPr lang="en-GB" sz="2800" b="1" dirty="0">
                <a:latin typeface="Avenir Next LT Pro" panose="020B0504020202020204" pitchFamily="34" charset="0"/>
              </a:rPr>
            </a:br>
            <a:br>
              <a:rPr lang="en-GB" sz="2800" b="1" dirty="0">
                <a:latin typeface="Avenir Next LT Pro" panose="020B0504020202020204" pitchFamily="34" charset="0"/>
              </a:rPr>
            </a:br>
            <a:br>
              <a:rPr lang="en-GB" sz="2800" b="1" dirty="0">
                <a:latin typeface="Avenir Next LT Pro" panose="020B0504020202020204" pitchFamily="34" charset="0"/>
              </a:rPr>
            </a:br>
            <a:r>
              <a:rPr lang="en-GB" sz="2800" b="1" dirty="0">
                <a:latin typeface="Avenir Next LT Pro" panose="020B0504020202020204" pitchFamily="34" charset="0"/>
              </a:rPr>
              <a:t> </a:t>
            </a:r>
            <a:endParaRPr lang="en-GB" dirty="0"/>
          </a:p>
        </p:txBody>
      </p:sp>
      <p:sp>
        <p:nvSpPr>
          <p:cNvPr id="3" name="Content Placeholder 2">
            <a:extLst>
              <a:ext uri="{FF2B5EF4-FFF2-40B4-BE49-F238E27FC236}">
                <a16:creationId xmlns:a16="http://schemas.microsoft.com/office/drawing/2014/main" id="{6D167CA4-E991-4C10-8C63-9C1F0A7EA5C2}"/>
              </a:ext>
            </a:extLst>
          </p:cNvPr>
          <p:cNvSpPr>
            <a:spLocks noGrp="1"/>
          </p:cNvSpPr>
          <p:nvPr>
            <p:ph idx="1"/>
          </p:nvPr>
        </p:nvSpPr>
        <p:spPr>
          <a:xfrm>
            <a:off x="186646" y="1221462"/>
            <a:ext cx="6586539" cy="5227389"/>
          </a:xfrm>
        </p:spPr>
        <p:txBody>
          <a:bodyPr>
            <a:normAutofit/>
          </a:bodyPr>
          <a:lstStyle/>
          <a:p>
            <a:pPr>
              <a:lnSpc>
                <a:spcPct val="130000"/>
              </a:lnSpc>
              <a:spcBef>
                <a:spcPts val="300"/>
              </a:spcBef>
              <a:spcAft>
                <a:spcPts val="300"/>
              </a:spcAft>
            </a:pPr>
            <a:r>
              <a:rPr lang="fr-FR" sz="2800" b="1" dirty="0"/>
              <a:t>Nouvel outil  pour répondre aux flambées </a:t>
            </a:r>
            <a:r>
              <a:rPr lang="fr-FR" sz="2800" dirty="0"/>
              <a:t>de poliovirus mutants de type 2 (PVCDV</a:t>
            </a:r>
            <a:r>
              <a:rPr lang="fr-FR" sz="2800" baseline="-25000" dirty="0"/>
              <a:t>2</a:t>
            </a:r>
            <a:r>
              <a:rPr lang="fr-FR" sz="2800" dirty="0"/>
              <a:t>). </a:t>
            </a:r>
          </a:p>
          <a:p>
            <a:pPr>
              <a:lnSpc>
                <a:spcPct val="130000"/>
              </a:lnSpc>
              <a:spcBef>
                <a:spcPts val="300"/>
              </a:spcBef>
              <a:spcAft>
                <a:spcPts val="300"/>
              </a:spcAft>
            </a:pPr>
            <a:r>
              <a:rPr lang="fr-FR" sz="2800" dirty="0"/>
              <a:t>Version modifiée du vaccin polio oral, </a:t>
            </a:r>
            <a:r>
              <a:rPr lang="fr-FR" sz="2800" b="1" dirty="0"/>
              <a:t>génétiquement plus stable</a:t>
            </a:r>
            <a:r>
              <a:rPr lang="fr-FR" sz="2800" dirty="0"/>
              <a:t>, pour éviter les mutations et les flambées</a:t>
            </a:r>
          </a:p>
          <a:p>
            <a:pPr>
              <a:lnSpc>
                <a:spcPct val="130000"/>
              </a:lnSpc>
              <a:spcBef>
                <a:spcPts val="300"/>
              </a:spcBef>
              <a:spcAft>
                <a:spcPts val="300"/>
              </a:spcAft>
            </a:pPr>
            <a:r>
              <a:rPr lang="fr-FR" sz="2800" dirty="0"/>
              <a:t>Autorisé par l’OMS en Novembre 2020</a:t>
            </a:r>
          </a:p>
          <a:p>
            <a:pPr marL="0" indent="0">
              <a:buNone/>
            </a:pPr>
            <a:endParaRPr lang="fr-FR" sz="3600" dirty="0">
              <a:latin typeface="Avenir Next LT Pro" panose="020B0504020202020204" pitchFamily="34" charset="0"/>
            </a:endParaRPr>
          </a:p>
        </p:txBody>
      </p:sp>
      <p:sp>
        <p:nvSpPr>
          <p:cNvPr id="6" name="TextBox 24">
            <a:extLst>
              <a:ext uri="{FF2B5EF4-FFF2-40B4-BE49-F238E27FC236}">
                <a16:creationId xmlns:a16="http://schemas.microsoft.com/office/drawing/2014/main" id="{EAD3D075-30C8-4D32-863F-ADA2CDEAC2E9}"/>
              </a:ext>
            </a:extLst>
          </p:cNvPr>
          <p:cNvSpPr txBox="1"/>
          <p:nvPr/>
        </p:nvSpPr>
        <p:spPr>
          <a:xfrm>
            <a:off x="7043879" y="1242402"/>
            <a:ext cx="4834547" cy="1200329"/>
          </a:xfrm>
          <a:prstGeom prst="rect">
            <a:avLst/>
          </a:prstGeom>
          <a:noFill/>
        </p:spPr>
        <p:txBody>
          <a:bodyPr wrap="square" rtlCol="0">
            <a:spAutoFit/>
          </a:bodyPr>
          <a:lstStyle/>
          <a:p>
            <a:pPr fontAlgn="base">
              <a:spcBef>
                <a:spcPts val="1200"/>
              </a:spcBef>
            </a:pPr>
            <a:r>
              <a:rPr lang="en-US" sz="2400" b="1" dirty="0">
                <a:solidFill>
                  <a:srgbClr val="0D4D95"/>
                </a:solidFill>
                <a:latin typeface="D-DIN" panose="020B0504030202030204" pitchFamily="34" charset="0"/>
              </a:rPr>
              <a:t>725 millions de doses </a:t>
            </a:r>
            <a:r>
              <a:rPr lang="en-US" sz="2400" b="1" dirty="0" err="1">
                <a:solidFill>
                  <a:srgbClr val="0D4D95"/>
                </a:solidFill>
                <a:latin typeface="D-DIN" panose="020B0504030202030204" pitchFamily="34" charset="0"/>
              </a:rPr>
              <a:t>utilisées</a:t>
            </a:r>
            <a:r>
              <a:rPr lang="en-US" sz="2400" b="1" dirty="0">
                <a:solidFill>
                  <a:srgbClr val="0D4D95"/>
                </a:solidFill>
                <a:latin typeface="D-DIN" panose="020B0504030202030204" pitchFamily="34" charset="0"/>
              </a:rPr>
              <a:t> dans 32  pays  : Afrique, Europe et </a:t>
            </a:r>
            <a:r>
              <a:rPr lang="en-US" sz="2400" b="1" dirty="0" err="1">
                <a:solidFill>
                  <a:srgbClr val="0D4D95"/>
                </a:solidFill>
                <a:latin typeface="D-DIN" panose="020B0504030202030204" pitchFamily="34" charset="0"/>
              </a:rPr>
              <a:t>Moyen</a:t>
            </a:r>
            <a:r>
              <a:rPr lang="en-US" sz="2400" b="1" dirty="0">
                <a:solidFill>
                  <a:srgbClr val="0D4D95"/>
                </a:solidFill>
                <a:latin typeface="D-DIN" panose="020B0504030202030204" pitchFamily="34" charset="0"/>
              </a:rPr>
              <a:t> Orient. </a:t>
            </a:r>
            <a:endParaRPr lang="en-US" sz="2400" dirty="0">
              <a:latin typeface="D-DIN" panose="020B0504030202030204" pitchFamily="34" charset="0"/>
            </a:endParaRPr>
          </a:p>
        </p:txBody>
      </p:sp>
      <p:pic>
        <p:nvPicPr>
          <p:cNvPr id="7" name="Image 6">
            <a:extLst>
              <a:ext uri="{FF2B5EF4-FFF2-40B4-BE49-F238E27FC236}">
                <a16:creationId xmlns:a16="http://schemas.microsoft.com/office/drawing/2014/main" id="{5A6A261D-0026-4945-AE64-934E041096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6655" y="2432098"/>
            <a:ext cx="4487728" cy="2993706"/>
          </a:xfrm>
          <a:prstGeom prst="rect">
            <a:avLst/>
          </a:prstGeom>
        </p:spPr>
      </p:pic>
      <p:pic>
        <p:nvPicPr>
          <p:cNvPr id="10" name="Image 9">
            <a:extLst>
              <a:ext uri="{FF2B5EF4-FFF2-40B4-BE49-F238E27FC236}">
                <a16:creationId xmlns:a16="http://schemas.microsoft.com/office/drawing/2014/main" id="{A2DFFD2C-89C5-1D79-8F79-28D158BD8E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25202" y="5444765"/>
            <a:ext cx="947494" cy="1134557"/>
          </a:xfrm>
          <a:prstGeom prst="rect">
            <a:avLst/>
          </a:prstGeom>
        </p:spPr>
      </p:pic>
      <p:grpSp>
        <p:nvGrpSpPr>
          <p:cNvPr id="14" name="Groupe 13">
            <a:extLst>
              <a:ext uri="{FF2B5EF4-FFF2-40B4-BE49-F238E27FC236}">
                <a16:creationId xmlns:a16="http://schemas.microsoft.com/office/drawing/2014/main" id="{44EE1E15-D284-D0B5-B296-C72BB122F51B}"/>
              </a:ext>
            </a:extLst>
          </p:cNvPr>
          <p:cNvGrpSpPr/>
          <p:nvPr/>
        </p:nvGrpSpPr>
        <p:grpSpPr>
          <a:xfrm>
            <a:off x="546564" y="182390"/>
            <a:ext cx="9574692" cy="6279682"/>
            <a:chOff x="546564" y="182390"/>
            <a:chExt cx="9574692" cy="6279682"/>
          </a:xfrm>
        </p:grpSpPr>
        <p:grpSp>
          <p:nvGrpSpPr>
            <p:cNvPr id="12" name="Groupe 11">
              <a:extLst>
                <a:ext uri="{FF2B5EF4-FFF2-40B4-BE49-F238E27FC236}">
                  <a16:creationId xmlns:a16="http://schemas.microsoft.com/office/drawing/2014/main" id="{FE150FFF-6F0C-FB7A-3EF5-BE15F4045D73}"/>
                </a:ext>
              </a:extLst>
            </p:cNvPr>
            <p:cNvGrpSpPr/>
            <p:nvPr/>
          </p:nvGrpSpPr>
          <p:grpSpPr>
            <a:xfrm>
              <a:off x="546564" y="182390"/>
              <a:ext cx="9574692" cy="6266461"/>
              <a:chOff x="546564" y="182390"/>
              <a:chExt cx="9574692" cy="6266461"/>
            </a:xfrm>
          </p:grpSpPr>
          <p:pic>
            <p:nvPicPr>
              <p:cNvPr id="8" name="Image 7">
                <a:extLst>
                  <a:ext uri="{FF2B5EF4-FFF2-40B4-BE49-F238E27FC236}">
                    <a16:creationId xmlns:a16="http://schemas.microsoft.com/office/drawing/2014/main" id="{8DC3E9EB-DBDC-CD42-87C6-90EE03FD1E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717" y="182390"/>
                <a:ext cx="9399690" cy="6266461"/>
              </a:xfrm>
              <a:prstGeom prst="rect">
                <a:avLst/>
              </a:prstGeom>
            </p:spPr>
          </p:pic>
          <p:sp>
            <p:nvSpPr>
              <p:cNvPr id="9" name="ZoneTexte 8">
                <a:extLst>
                  <a:ext uri="{FF2B5EF4-FFF2-40B4-BE49-F238E27FC236}">
                    <a16:creationId xmlns:a16="http://schemas.microsoft.com/office/drawing/2014/main" id="{0CB2F41D-11C9-5110-79A5-C722E334F19C}"/>
                  </a:ext>
                </a:extLst>
              </p:cNvPr>
              <p:cNvSpPr txBox="1"/>
              <p:nvPr/>
            </p:nvSpPr>
            <p:spPr>
              <a:xfrm>
                <a:off x="1084521" y="1242402"/>
                <a:ext cx="184731" cy="369332"/>
              </a:xfrm>
              <a:prstGeom prst="rect">
                <a:avLst/>
              </a:prstGeom>
              <a:noFill/>
            </p:spPr>
            <p:txBody>
              <a:bodyPr wrap="none" rtlCol="0">
                <a:spAutoFit/>
              </a:bodyPr>
              <a:lstStyle/>
              <a:p>
                <a:endParaRPr lang="en-US" dirty="0"/>
              </a:p>
            </p:txBody>
          </p:sp>
          <p:sp>
            <p:nvSpPr>
              <p:cNvPr id="11" name="ZoneTexte 10">
                <a:extLst>
                  <a:ext uri="{FF2B5EF4-FFF2-40B4-BE49-F238E27FC236}">
                    <a16:creationId xmlns:a16="http://schemas.microsoft.com/office/drawing/2014/main" id="{C57A0FF2-A591-7F34-062B-3E04845CCCE9}"/>
                  </a:ext>
                </a:extLst>
              </p:cNvPr>
              <p:cNvSpPr txBox="1"/>
              <p:nvPr/>
            </p:nvSpPr>
            <p:spPr>
              <a:xfrm rot="16200000">
                <a:off x="-1040152" y="2712645"/>
                <a:ext cx="3635098" cy="461665"/>
              </a:xfrm>
              <a:prstGeom prst="rect">
                <a:avLst/>
              </a:prstGeom>
              <a:solidFill>
                <a:schemeClr val="bg1"/>
              </a:solidFill>
            </p:spPr>
            <p:txBody>
              <a:bodyPr wrap="none" rtlCol="0">
                <a:spAutoFit/>
              </a:bodyPr>
              <a:lstStyle/>
              <a:p>
                <a:r>
                  <a:rPr lang="en-US" sz="2400" dirty="0" err="1"/>
                  <a:t>Nombre</a:t>
                </a:r>
                <a:r>
                  <a:rPr lang="en-US" sz="2400" dirty="0"/>
                  <a:t> de Doses (millions)</a:t>
                </a:r>
              </a:p>
            </p:txBody>
          </p:sp>
          <p:sp>
            <p:nvSpPr>
              <p:cNvPr id="5" name="ZoneTexte 4">
                <a:extLst>
                  <a:ext uri="{FF2B5EF4-FFF2-40B4-BE49-F238E27FC236}">
                    <a16:creationId xmlns:a16="http://schemas.microsoft.com/office/drawing/2014/main" id="{AE85CE67-6454-D335-5CD4-70780C697151}"/>
                  </a:ext>
                </a:extLst>
              </p:cNvPr>
              <p:cNvSpPr txBox="1"/>
              <p:nvPr/>
            </p:nvSpPr>
            <p:spPr>
              <a:xfrm rot="5400000">
                <a:off x="7154643" y="3175358"/>
                <a:ext cx="5471562" cy="461665"/>
              </a:xfrm>
              <a:prstGeom prst="rect">
                <a:avLst/>
              </a:prstGeom>
              <a:solidFill>
                <a:schemeClr val="bg1"/>
              </a:solidFill>
            </p:spPr>
            <p:txBody>
              <a:bodyPr wrap="none" rtlCol="0">
                <a:spAutoFit/>
              </a:bodyPr>
              <a:lstStyle/>
              <a:p>
                <a:r>
                  <a:rPr lang="en-US" sz="2400" dirty="0"/>
                  <a:t>Nouvelles </a:t>
                </a:r>
                <a:r>
                  <a:rPr lang="en-US" sz="2400" dirty="0" err="1"/>
                  <a:t>flambées</a:t>
                </a:r>
                <a:r>
                  <a:rPr lang="en-US" sz="2400" dirty="0"/>
                  <a:t> (date de la detection)</a:t>
                </a:r>
              </a:p>
            </p:txBody>
          </p:sp>
        </p:grpSp>
        <p:sp>
          <p:nvSpPr>
            <p:cNvPr id="13" name="Rectangle 12">
              <a:extLst>
                <a:ext uri="{FF2B5EF4-FFF2-40B4-BE49-F238E27FC236}">
                  <a16:creationId xmlns:a16="http://schemas.microsoft.com/office/drawing/2014/main" id="{DA73EC6A-0768-6726-0D92-E9A202200002}"/>
                </a:ext>
              </a:extLst>
            </p:cNvPr>
            <p:cNvSpPr/>
            <p:nvPr/>
          </p:nvSpPr>
          <p:spPr>
            <a:xfrm>
              <a:off x="3374571" y="5878286"/>
              <a:ext cx="6209170" cy="583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ZoneTexte 14">
            <a:extLst>
              <a:ext uri="{FF2B5EF4-FFF2-40B4-BE49-F238E27FC236}">
                <a16:creationId xmlns:a16="http://schemas.microsoft.com/office/drawing/2014/main" id="{E192FCC3-AA32-424C-BA0F-0B3F12D8E473}"/>
              </a:ext>
            </a:extLst>
          </p:cNvPr>
          <p:cNvSpPr txBox="1"/>
          <p:nvPr/>
        </p:nvSpPr>
        <p:spPr>
          <a:xfrm>
            <a:off x="1593977" y="301816"/>
            <a:ext cx="1096060" cy="400110"/>
          </a:xfrm>
          <a:prstGeom prst="rect">
            <a:avLst/>
          </a:prstGeom>
          <a:solidFill>
            <a:schemeClr val="bg1"/>
          </a:solidFill>
        </p:spPr>
        <p:txBody>
          <a:bodyPr wrap="square" rtlCol="0">
            <a:spAutoFit/>
          </a:bodyPr>
          <a:lstStyle/>
          <a:p>
            <a:pPr algn="ctr"/>
            <a:r>
              <a:rPr lang="en-US" sz="2000" dirty="0"/>
              <a:t>Source </a:t>
            </a:r>
          </a:p>
        </p:txBody>
      </p:sp>
    </p:spTree>
    <p:extLst>
      <p:ext uri="{BB962C8B-B14F-4D97-AF65-F5344CB8AC3E}">
        <p14:creationId xmlns:p14="http://schemas.microsoft.com/office/powerpoint/2010/main" val="133754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672C4-1340-4D90-838C-3E6633A4C5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1" name="Rectangle 3">
            <a:extLst>
              <a:ext uri="{FF2B5EF4-FFF2-40B4-BE49-F238E27FC236}">
                <a16:creationId xmlns:a16="http://schemas.microsoft.com/office/drawing/2014/main" id="{A34A0FA5-801E-4026-8304-35412B4B39A3}"/>
              </a:ext>
            </a:extLst>
          </p:cNvPr>
          <p:cNvSpPr txBox="1">
            <a:spLocks noChangeArrowheads="1"/>
          </p:cNvSpPr>
          <p:nvPr/>
        </p:nvSpPr>
        <p:spPr bwMode="auto">
          <a:xfrm>
            <a:off x="7545311" y="2000211"/>
            <a:ext cx="4727369" cy="4857789"/>
          </a:xfrm>
          <a:prstGeom prst="rect">
            <a:avLst/>
          </a:prstGeom>
          <a:solidFill>
            <a:schemeClr val="bg1"/>
          </a:solidFill>
        </p:spPr>
        <p:txBody>
          <a:bodyPr vert="horz"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3 milliards </a:t>
            </a:r>
            <a:r>
              <a:rPr kumimoji="0" lang="fr-CH" sz="2200" i="0" u="none" strike="noStrike" kern="1200" cap="none" spc="0" normalizeH="0" baseline="0" noProof="0" dirty="0">
                <a:ln>
                  <a:noFill/>
                </a:ln>
                <a:solidFill>
                  <a:prstClr val="black"/>
                </a:solidFill>
                <a:effectLst/>
                <a:uLnTx/>
                <a:uFillTx/>
                <a:latin typeface="Calibri"/>
                <a:ea typeface="+mn-ea"/>
                <a:cs typeface="+mn-cs"/>
              </a:rPr>
              <a:t>d’enfants vaccinés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20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de paralysies évitées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1.5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vies sauvées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20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de bénévoles mobilisés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 des 3 </a:t>
            </a:r>
            <a:r>
              <a:rPr kumimoji="0" lang="fr-CH" sz="2200" i="0" u="none" strike="noStrike" kern="1200" cap="none" spc="0" normalizeH="0" baseline="0" noProof="0" dirty="0">
                <a:ln>
                  <a:noFill/>
                </a:ln>
                <a:solidFill>
                  <a:prstClr val="black"/>
                </a:solidFill>
                <a:effectLst/>
                <a:uLnTx/>
                <a:uFillTx/>
                <a:latin typeface="Calibri"/>
                <a:ea typeface="+mn-ea"/>
                <a:cs typeface="+mn-cs"/>
              </a:rPr>
              <a:t>types</a:t>
            </a:r>
            <a:r>
              <a:rPr kumimoji="0" lang="fr-CH" sz="2200" b="1" i="0" u="none" strike="noStrike" kern="1200" cap="none" spc="0" normalizeH="0" baseline="0" noProof="0" dirty="0">
                <a:ln>
                  <a:noFill/>
                </a:ln>
                <a:solidFill>
                  <a:prstClr val="black"/>
                </a:solidFill>
                <a:effectLst/>
                <a:uLnTx/>
                <a:uFillTx/>
                <a:latin typeface="Calibri"/>
                <a:ea typeface="+mn-ea"/>
                <a:cs typeface="+mn-cs"/>
              </a:rPr>
              <a:t> </a:t>
            </a:r>
            <a:r>
              <a:rPr kumimoji="0" lang="fr-CH" sz="2200" i="0" u="none" strike="noStrike" kern="1200" cap="none" spc="0" normalizeH="0" baseline="0" noProof="0" dirty="0">
                <a:ln>
                  <a:noFill/>
                </a:ln>
                <a:solidFill>
                  <a:prstClr val="black"/>
                </a:solidFill>
                <a:effectLst/>
                <a:uLnTx/>
                <a:uFillTx/>
                <a:latin typeface="Calibri"/>
                <a:ea typeface="+mn-ea"/>
                <a:cs typeface="+mn-cs"/>
              </a:rPr>
              <a:t>du virus sauvage éradiqués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5 des 6 régions </a:t>
            </a:r>
            <a:r>
              <a:rPr kumimoji="0" lang="fr-CH" sz="2200" i="0" u="none" strike="noStrike" kern="1200" cap="none" spc="0" normalizeH="0" baseline="0" noProof="0" dirty="0">
                <a:ln>
                  <a:noFill/>
                </a:ln>
                <a:solidFill>
                  <a:prstClr val="black"/>
                </a:solidFill>
                <a:effectLst/>
                <a:uLnTx/>
                <a:uFillTx/>
                <a:latin typeface="Calibri"/>
                <a:ea typeface="+mn-ea"/>
                <a:cs typeface="+mn-cs"/>
              </a:rPr>
              <a:t>du monde libérées du virus sauvage</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Nombre de cas réduit de 99.99 %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Et …Les Plus de PolioPlus</a:t>
            </a:r>
            <a:endParaRPr kumimoji="0" lang="fr-CH" sz="220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DEAA53A-C8E4-4A0A-AC5E-2F3AB4BEF6DE}"/>
              </a:ext>
            </a:extLst>
          </p:cNvPr>
          <p:cNvSpPr txBox="1"/>
          <p:nvPr/>
        </p:nvSpPr>
        <p:spPr>
          <a:xfrm>
            <a:off x="7551631" y="1351587"/>
            <a:ext cx="4725433" cy="654018"/>
          </a:xfrm>
          <a:prstGeom prst="rect">
            <a:avLst/>
          </a:prstGeom>
          <a:solidFill>
            <a:schemeClr val="bg1"/>
          </a:solidFill>
        </p:spPr>
        <p:txBody>
          <a:bodyPr vert="horz" lIns="91440" tIns="45720" rIns="91440" bIns="45720" rtlCol="0" anchor="b">
            <a:normAutofit/>
          </a:bodyPr>
          <a:lstStyle>
            <a:defPPr>
              <a:defRPr lang="en-US"/>
            </a:defPPr>
            <a:lvl1pPr marR="0" lvl="0" indent="0" algn="ctr" defTabSz="457200" fontAlgn="base">
              <a:lnSpc>
                <a:spcPct val="100000"/>
              </a:lnSpc>
              <a:spcBef>
                <a:spcPct val="0"/>
              </a:spcBef>
              <a:spcAft>
                <a:spcPct val="0"/>
              </a:spcAft>
              <a:buClrTx/>
              <a:buSzTx/>
              <a:buFontTx/>
              <a:buNone/>
              <a:tabLst/>
              <a:defRPr sz="3600" b="1">
                <a:solidFill>
                  <a:srgbClr val="F49B03"/>
                </a:solidFill>
                <a:latin typeface="+mj-lt"/>
                <a:ea typeface="+mj-ea"/>
                <a:cs typeface="+mj-cs"/>
              </a:defRPr>
            </a:lvl1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H" altLang="en-US" sz="2800" b="1" i="0" u="none" strike="noStrike" kern="1200" cap="none" spc="0" normalizeH="0" baseline="0" noProof="0" dirty="0">
                <a:ln>
                  <a:noFill/>
                </a:ln>
                <a:solidFill>
                  <a:srgbClr val="F49B03"/>
                </a:solidFill>
                <a:effectLst/>
                <a:uLnTx/>
                <a:uFillTx/>
                <a:latin typeface="Calibri"/>
                <a:ea typeface="+mj-ea"/>
                <a:cs typeface="+mj-cs"/>
              </a:rPr>
              <a:t>Soyons Fiers !</a:t>
            </a:r>
          </a:p>
        </p:txBody>
      </p:sp>
      <p:pic>
        <p:nvPicPr>
          <p:cNvPr id="5" name="Image 4">
            <a:extLst>
              <a:ext uri="{FF2B5EF4-FFF2-40B4-BE49-F238E27FC236}">
                <a16:creationId xmlns:a16="http://schemas.microsoft.com/office/drawing/2014/main" id="{A45E72B6-CA47-36B5-1E3C-CD9B00E401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68512" y="29137"/>
            <a:ext cx="767183" cy="974685"/>
          </a:xfrm>
          <a:prstGeom prst="rect">
            <a:avLst/>
          </a:prstGeom>
        </p:spPr>
      </p:pic>
      <p:pic>
        <p:nvPicPr>
          <p:cNvPr id="3" name="Image 2" descr="Une image contenant texte, clipart&#10;&#10;Description générée automatiquement">
            <a:extLst>
              <a:ext uri="{FF2B5EF4-FFF2-40B4-BE49-F238E27FC236}">
                <a16:creationId xmlns:a16="http://schemas.microsoft.com/office/drawing/2014/main" id="{CE5D89D6-2708-F2D4-F090-7A6513B1FF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5749" y="29137"/>
            <a:ext cx="2062716" cy="947812"/>
          </a:xfrm>
          <a:prstGeom prst="rect">
            <a:avLst/>
          </a:prstGeom>
        </p:spPr>
      </p:pic>
      <p:sp>
        <p:nvSpPr>
          <p:cNvPr id="4" name="ZoneTexte 3">
            <a:extLst>
              <a:ext uri="{FF2B5EF4-FFF2-40B4-BE49-F238E27FC236}">
                <a16:creationId xmlns:a16="http://schemas.microsoft.com/office/drawing/2014/main" id="{D9A83CFB-3501-FE72-C488-897FBB722EF1}"/>
              </a:ext>
            </a:extLst>
          </p:cNvPr>
          <p:cNvSpPr txBox="1"/>
          <p:nvPr/>
        </p:nvSpPr>
        <p:spPr>
          <a:xfrm>
            <a:off x="7551631" y="1032780"/>
            <a:ext cx="4725413" cy="523220"/>
          </a:xfrm>
          <a:prstGeom prst="rect">
            <a:avLst/>
          </a:prstGeom>
          <a:solidFill>
            <a:schemeClr val="bg1"/>
          </a:solidFill>
        </p:spPr>
        <p:txBody>
          <a:bodyPr wrap="square" rtlCol="0">
            <a:spAutoFit/>
          </a:bodyPr>
          <a:lstStyle/>
          <a:p>
            <a:pPr algn="ctr"/>
            <a:r>
              <a:rPr kumimoji="0" lang="fr-CH" altLang="en-US" sz="2800" b="1" i="0" u="none" strike="noStrike" kern="1200" cap="none" spc="0" normalizeH="0" baseline="0" noProof="0" dirty="0">
                <a:ln>
                  <a:noFill/>
                </a:ln>
                <a:solidFill>
                  <a:srgbClr val="F49B03"/>
                </a:solidFill>
                <a:effectLst/>
                <a:uLnTx/>
                <a:uFillTx/>
                <a:latin typeface="Calibri"/>
                <a:ea typeface="+mj-ea"/>
                <a:cs typeface="+mj-cs"/>
              </a:rPr>
              <a:t>Message aux Rotariens </a:t>
            </a:r>
          </a:p>
        </p:txBody>
      </p:sp>
    </p:spTree>
    <p:extLst>
      <p:ext uri="{BB962C8B-B14F-4D97-AF65-F5344CB8AC3E}">
        <p14:creationId xmlns:p14="http://schemas.microsoft.com/office/powerpoint/2010/main" val="2726808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60" y="-123988"/>
            <a:ext cx="12243660" cy="61218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91570C-E561-42D4-8939-76678DD960D8}"/>
              </a:ext>
            </a:extLst>
          </p:cNvPr>
          <p:cNvSpPr/>
          <p:nvPr/>
        </p:nvSpPr>
        <p:spPr>
          <a:xfrm>
            <a:off x="0" y="-49407"/>
            <a:ext cx="12192000" cy="6940953"/>
          </a:xfrm>
          <a:prstGeom prst="rect">
            <a:avLst/>
          </a:prstGeom>
          <a:solidFill>
            <a:schemeClr val="bg1"/>
          </a:solidFill>
          <a:ln>
            <a:solidFill>
              <a:srgbClr val="F9F4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7D783A0-ABCB-4E9F-A422-39C59911E7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0433" y="2750848"/>
            <a:ext cx="1358981" cy="1164748"/>
          </a:xfrm>
          <a:prstGeom prst="rect">
            <a:avLst/>
          </a:prstGeom>
        </p:spPr>
      </p:pic>
      <p:pic>
        <p:nvPicPr>
          <p:cNvPr id="7" name="Picture 6">
            <a:extLst>
              <a:ext uri="{FF2B5EF4-FFF2-40B4-BE49-F238E27FC236}">
                <a16:creationId xmlns:a16="http://schemas.microsoft.com/office/drawing/2014/main" id="{658D26AE-BF00-4C14-9037-E634B6043FE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15716" y="1581701"/>
            <a:ext cx="1253679" cy="1164748"/>
          </a:xfrm>
          <a:prstGeom prst="rect">
            <a:avLst/>
          </a:prstGeom>
        </p:spPr>
      </p:pic>
      <p:pic>
        <p:nvPicPr>
          <p:cNvPr id="8" name="Picture 7">
            <a:extLst>
              <a:ext uri="{FF2B5EF4-FFF2-40B4-BE49-F238E27FC236}">
                <a16:creationId xmlns:a16="http://schemas.microsoft.com/office/drawing/2014/main" id="{94ACF1D2-1B5D-444B-AF0B-48C77DA4341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35696" y="2750848"/>
            <a:ext cx="1228577" cy="1164748"/>
          </a:xfrm>
          <a:prstGeom prst="rect">
            <a:avLst/>
          </a:prstGeom>
        </p:spPr>
      </p:pic>
      <p:pic>
        <p:nvPicPr>
          <p:cNvPr id="9" name="Picture 8">
            <a:extLst>
              <a:ext uri="{FF2B5EF4-FFF2-40B4-BE49-F238E27FC236}">
                <a16:creationId xmlns:a16="http://schemas.microsoft.com/office/drawing/2014/main" id="{CAB01C73-8570-4EE2-AE8B-5E715882D04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85391" y="4499845"/>
            <a:ext cx="1228578" cy="1164748"/>
          </a:xfrm>
          <a:prstGeom prst="rect">
            <a:avLst/>
          </a:prstGeom>
        </p:spPr>
      </p:pic>
      <p:pic>
        <p:nvPicPr>
          <p:cNvPr id="10" name="Picture 9">
            <a:extLst>
              <a:ext uri="{FF2B5EF4-FFF2-40B4-BE49-F238E27FC236}">
                <a16:creationId xmlns:a16="http://schemas.microsoft.com/office/drawing/2014/main" id="{859C5A8F-3B17-4753-BC98-92B5E89ACB7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88663" y="4233381"/>
            <a:ext cx="1763014" cy="2339324"/>
          </a:xfrm>
          <a:prstGeom prst="rect">
            <a:avLst/>
          </a:prstGeom>
        </p:spPr>
      </p:pic>
      <p:pic>
        <p:nvPicPr>
          <p:cNvPr id="11" name="Picture 10">
            <a:extLst>
              <a:ext uri="{FF2B5EF4-FFF2-40B4-BE49-F238E27FC236}">
                <a16:creationId xmlns:a16="http://schemas.microsoft.com/office/drawing/2014/main" id="{FD58B789-9309-4701-8694-19E4CB4C35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08568" y="4499845"/>
            <a:ext cx="1358982" cy="1164748"/>
          </a:xfrm>
          <a:prstGeom prst="rect">
            <a:avLst/>
          </a:prstGeom>
        </p:spPr>
      </p:pic>
      <p:sp>
        <p:nvSpPr>
          <p:cNvPr id="12" name="TextBox 11">
            <a:extLst>
              <a:ext uri="{FF2B5EF4-FFF2-40B4-BE49-F238E27FC236}">
                <a16:creationId xmlns:a16="http://schemas.microsoft.com/office/drawing/2014/main" id="{201DFC6B-00DB-4B05-8E3A-FF7455D6FF62}"/>
              </a:ext>
            </a:extLst>
          </p:cNvPr>
          <p:cNvSpPr txBox="1"/>
          <p:nvPr/>
        </p:nvSpPr>
        <p:spPr>
          <a:xfrm>
            <a:off x="738281" y="120684"/>
            <a:ext cx="10985102" cy="1200329"/>
          </a:xfrm>
          <a:prstGeom prst="rect">
            <a:avLst/>
          </a:prstGeom>
          <a:noFill/>
        </p:spPr>
        <p:txBody>
          <a:bodyPr wrap="square" rtlCol="0">
            <a:spAutoFit/>
          </a:bodyPr>
          <a:lstStyle/>
          <a:p>
            <a:pPr algn="ctr" defTabSz="457200" eaLnBrk="0" fontAlgn="base" hangingPunct="0">
              <a:spcBef>
                <a:spcPct val="0"/>
              </a:spcBef>
              <a:spcAft>
                <a:spcPct val="0"/>
              </a:spcAft>
            </a:pPr>
            <a:r>
              <a:rPr lang="fr-CH" sz="3600" b="1" dirty="0">
                <a:solidFill>
                  <a:srgbClr val="F49B03"/>
                </a:solidFill>
                <a:latin typeface="+mj-lt"/>
                <a:ea typeface="+mj-ea"/>
                <a:cs typeface="+mj-cs"/>
              </a:rPr>
              <a:t>Un des PLUS de PolioPlus </a:t>
            </a:r>
          </a:p>
          <a:p>
            <a:pPr algn="ctr" defTabSz="457200" eaLnBrk="0" fontAlgn="base" hangingPunct="0">
              <a:spcBef>
                <a:spcPct val="0"/>
              </a:spcBef>
              <a:spcAft>
                <a:spcPct val="0"/>
              </a:spcAft>
            </a:pPr>
            <a:r>
              <a:rPr lang="fr-CH" sz="3600" b="1" dirty="0">
                <a:solidFill>
                  <a:srgbClr val="F49B03"/>
                </a:solidFill>
                <a:latin typeface="+mj-lt"/>
                <a:ea typeface="+mj-ea"/>
                <a:cs typeface="+mj-cs"/>
              </a:rPr>
              <a:t>Notre Rôle dans la Pandémie de Covid-19 </a:t>
            </a:r>
          </a:p>
        </p:txBody>
      </p:sp>
      <p:sp>
        <p:nvSpPr>
          <p:cNvPr id="14" name="TextBox 13">
            <a:extLst>
              <a:ext uri="{FF2B5EF4-FFF2-40B4-BE49-F238E27FC236}">
                <a16:creationId xmlns:a16="http://schemas.microsoft.com/office/drawing/2014/main" id="{DFE54355-C119-4F35-A1A0-3955921D00C2}"/>
              </a:ext>
            </a:extLst>
          </p:cNvPr>
          <p:cNvSpPr txBox="1"/>
          <p:nvPr/>
        </p:nvSpPr>
        <p:spPr>
          <a:xfrm>
            <a:off x="430659" y="2441745"/>
            <a:ext cx="2618720" cy="1569660"/>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Education </a:t>
            </a:r>
          </a:p>
          <a:p>
            <a:pPr algn="ctr"/>
            <a:r>
              <a:rPr lang="fr-FR" sz="2400" b="1" dirty="0">
                <a:solidFill>
                  <a:srgbClr val="004E9B"/>
                </a:solidFill>
                <a:latin typeface="DIN Next LT Pro Bold Condensed" panose="020B0806020203050203" pitchFamily="34" charset="0"/>
              </a:rPr>
              <a:t>et sensibilisation aux gestes de protection </a:t>
            </a:r>
          </a:p>
        </p:txBody>
      </p:sp>
      <p:sp>
        <p:nvSpPr>
          <p:cNvPr id="15" name="TextBox 14">
            <a:extLst>
              <a:ext uri="{FF2B5EF4-FFF2-40B4-BE49-F238E27FC236}">
                <a16:creationId xmlns:a16="http://schemas.microsoft.com/office/drawing/2014/main" id="{9EC9E8BC-12EF-48FA-9D4A-D8693F164354}"/>
              </a:ext>
            </a:extLst>
          </p:cNvPr>
          <p:cNvSpPr txBox="1"/>
          <p:nvPr/>
        </p:nvSpPr>
        <p:spPr>
          <a:xfrm>
            <a:off x="374106" y="4586267"/>
            <a:ext cx="2077112" cy="830997"/>
          </a:xfrm>
          <a:prstGeom prst="rect">
            <a:avLst/>
          </a:prstGeom>
          <a:noFill/>
        </p:spPr>
        <p:txBody>
          <a:bodyPr wrap="square" rtlCol="0">
            <a:spAutoFit/>
          </a:bodyPr>
          <a:lstStyle/>
          <a:p>
            <a:pPr algn="ctr"/>
            <a:r>
              <a:rPr lang="en-US" sz="2400" b="1" dirty="0">
                <a:solidFill>
                  <a:srgbClr val="004E9B"/>
                </a:solidFill>
                <a:latin typeface="DIN Next LT Pro Bold Condensed" panose="020B0806020203050203" pitchFamily="34" charset="0"/>
              </a:rPr>
              <a:t>Coordination de la </a:t>
            </a:r>
            <a:r>
              <a:rPr lang="en-US" sz="2400" b="1" dirty="0" err="1">
                <a:solidFill>
                  <a:srgbClr val="004E9B"/>
                </a:solidFill>
                <a:latin typeface="DIN Next LT Pro Bold Condensed" panose="020B0806020203050203" pitchFamily="34" charset="0"/>
              </a:rPr>
              <a:t>réponse</a:t>
            </a:r>
            <a:r>
              <a:rPr lang="en-US" sz="2400" b="1" dirty="0">
                <a:solidFill>
                  <a:srgbClr val="004E9B"/>
                </a:solidFill>
                <a:latin typeface="DIN Next LT Pro Bold Condensed" panose="020B0806020203050203" pitchFamily="34" charset="0"/>
              </a:rPr>
              <a:t> </a:t>
            </a:r>
          </a:p>
        </p:txBody>
      </p:sp>
      <p:sp>
        <p:nvSpPr>
          <p:cNvPr id="16" name="TextBox 15">
            <a:extLst>
              <a:ext uri="{FF2B5EF4-FFF2-40B4-BE49-F238E27FC236}">
                <a16:creationId xmlns:a16="http://schemas.microsoft.com/office/drawing/2014/main" id="{7C992011-C3CB-483A-93D9-6AE867CD6905}"/>
              </a:ext>
            </a:extLst>
          </p:cNvPr>
          <p:cNvSpPr txBox="1"/>
          <p:nvPr/>
        </p:nvSpPr>
        <p:spPr>
          <a:xfrm>
            <a:off x="2173062" y="1487604"/>
            <a:ext cx="3593721"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Identification </a:t>
            </a:r>
          </a:p>
          <a:p>
            <a:pPr algn="ctr"/>
            <a:r>
              <a:rPr lang="fr-FR" sz="2400" b="1" dirty="0">
                <a:solidFill>
                  <a:srgbClr val="004E9B"/>
                </a:solidFill>
                <a:latin typeface="DIN Next LT Pro Bold Condensed" panose="020B0806020203050203" pitchFamily="34" charset="0"/>
              </a:rPr>
              <a:t>des malades</a:t>
            </a:r>
          </a:p>
        </p:txBody>
      </p:sp>
      <p:sp>
        <p:nvSpPr>
          <p:cNvPr id="17" name="TextBox 16">
            <a:extLst>
              <a:ext uri="{FF2B5EF4-FFF2-40B4-BE49-F238E27FC236}">
                <a16:creationId xmlns:a16="http://schemas.microsoft.com/office/drawing/2014/main" id="{165EF000-AF34-46E1-B0C3-103B3EAD6567}"/>
              </a:ext>
            </a:extLst>
          </p:cNvPr>
          <p:cNvSpPr txBox="1"/>
          <p:nvPr/>
        </p:nvSpPr>
        <p:spPr>
          <a:xfrm>
            <a:off x="8715933" y="2845785"/>
            <a:ext cx="2802493" cy="830997"/>
          </a:xfrm>
          <a:prstGeom prst="rect">
            <a:avLst/>
          </a:prstGeom>
          <a:noFill/>
        </p:spPr>
        <p:txBody>
          <a:bodyPr wrap="square" rtlCol="0">
            <a:spAutoFit/>
          </a:bodyPr>
          <a:lstStyle/>
          <a:p>
            <a:pPr algn="ctr"/>
            <a:r>
              <a:rPr lang="en-US" sz="2400" b="1" dirty="0">
                <a:solidFill>
                  <a:srgbClr val="004E9B"/>
                </a:solidFill>
                <a:latin typeface="DIN Next LT Pro Bold Condensed" panose="020B0806020203050203" pitchFamily="34" charset="0"/>
              </a:rPr>
              <a:t>Formation du personnel de santé </a:t>
            </a:r>
          </a:p>
        </p:txBody>
      </p:sp>
      <p:sp>
        <p:nvSpPr>
          <p:cNvPr id="18" name="TextBox 17">
            <a:extLst>
              <a:ext uri="{FF2B5EF4-FFF2-40B4-BE49-F238E27FC236}">
                <a16:creationId xmlns:a16="http://schemas.microsoft.com/office/drawing/2014/main" id="{19D85C23-F627-4105-B639-32EF1CE3E3F1}"/>
              </a:ext>
            </a:extLst>
          </p:cNvPr>
          <p:cNvSpPr txBox="1"/>
          <p:nvPr/>
        </p:nvSpPr>
        <p:spPr>
          <a:xfrm>
            <a:off x="9630708" y="4586267"/>
            <a:ext cx="2077112"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Traçage des contacts </a:t>
            </a:r>
          </a:p>
        </p:txBody>
      </p:sp>
      <p:sp>
        <p:nvSpPr>
          <p:cNvPr id="19" name="TextBox 18">
            <a:extLst>
              <a:ext uri="{FF2B5EF4-FFF2-40B4-BE49-F238E27FC236}">
                <a16:creationId xmlns:a16="http://schemas.microsoft.com/office/drawing/2014/main" id="{4BA69222-AEB9-4D1A-8888-244F520D6C5B}"/>
              </a:ext>
            </a:extLst>
          </p:cNvPr>
          <p:cNvSpPr txBox="1"/>
          <p:nvPr/>
        </p:nvSpPr>
        <p:spPr>
          <a:xfrm>
            <a:off x="6920796" y="1487604"/>
            <a:ext cx="4011064"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Confirmation par les laboratoires du programme </a:t>
            </a:r>
          </a:p>
        </p:txBody>
      </p:sp>
      <p:pic>
        <p:nvPicPr>
          <p:cNvPr id="13" name="Image 12">
            <a:extLst>
              <a:ext uri="{FF2B5EF4-FFF2-40B4-BE49-F238E27FC236}">
                <a16:creationId xmlns:a16="http://schemas.microsoft.com/office/drawing/2014/main" id="{6384CE35-D0E2-81E4-786C-5C0D69C9CC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87379" y="0"/>
            <a:ext cx="913062" cy="1160020"/>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36EB5911-E414-1283-BE2F-FC2B905CB8B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1559" y="39870"/>
            <a:ext cx="1887182" cy="867155"/>
          </a:xfrm>
          <a:prstGeom prst="rect">
            <a:avLst/>
          </a:prstGeom>
        </p:spPr>
      </p:pic>
    </p:spTree>
    <p:extLst>
      <p:ext uri="{BB962C8B-B14F-4D97-AF65-F5344CB8AC3E}">
        <p14:creationId xmlns:p14="http://schemas.microsoft.com/office/powerpoint/2010/main" val="273385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1">
            <a:extLst>
              <a:ext uri="{FF2B5EF4-FFF2-40B4-BE49-F238E27FC236}">
                <a16:creationId xmlns:a16="http://schemas.microsoft.com/office/drawing/2014/main" id="{C1FF88A7-0FBB-8F33-0172-58FF45017B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765" y="404660"/>
            <a:ext cx="6726476" cy="448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hlinkClick r:id="rId3"/>
            <a:extLst>
              <a:ext uri="{FF2B5EF4-FFF2-40B4-BE49-F238E27FC236}">
                <a16:creationId xmlns:a16="http://schemas.microsoft.com/office/drawing/2014/main" id="{C81F9364-2636-0920-AB68-3F3E44071C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3492" y="2524626"/>
            <a:ext cx="913062" cy="1160020"/>
          </a:xfrm>
          <a:prstGeom prst="rect">
            <a:avLst/>
          </a:prstGeom>
        </p:spPr>
      </p:pic>
      <p:sp>
        <p:nvSpPr>
          <p:cNvPr id="4" name="ZoneTexte 3">
            <a:extLst>
              <a:ext uri="{FF2B5EF4-FFF2-40B4-BE49-F238E27FC236}">
                <a16:creationId xmlns:a16="http://schemas.microsoft.com/office/drawing/2014/main" id="{CF0243CB-0B73-0399-3621-966D766FCDF8}"/>
              </a:ext>
            </a:extLst>
          </p:cNvPr>
          <p:cNvSpPr txBox="1"/>
          <p:nvPr/>
        </p:nvSpPr>
        <p:spPr>
          <a:xfrm>
            <a:off x="2167003" y="5711869"/>
            <a:ext cx="4020855" cy="369332"/>
          </a:xfrm>
          <a:prstGeom prst="rect">
            <a:avLst/>
          </a:prstGeom>
          <a:noFill/>
        </p:spPr>
        <p:txBody>
          <a:bodyPr wrap="square" rtlCol="0">
            <a:spAutoFit/>
          </a:bodyPr>
          <a:lstStyle/>
          <a:p>
            <a:r>
              <a:rPr lang="fr-FR" dirty="0">
                <a:hlinkClick r:id="rId5"/>
              </a:rPr>
              <a:t>Situation à Gaza en septembre 2024</a:t>
            </a:r>
            <a:endParaRPr lang="fr-CH" dirty="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1578</Words>
  <Application>Microsoft Macintosh PowerPoint</Application>
  <PresentationFormat>Grand écran</PresentationFormat>
  <Paragraphs>142</Paragraphs>
  <Slides>19</Slides>
  <Notes>9</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19</vt:i4>
      </vt:variant>
    </vt:vector>
  </HeadingPairs>
  <TitlesOfParts>
    <vt:vector size="35" baseType="lpstr">
      <vt:lpstr>Aptos</vt:lpstr>
      <vt:lpstr>Aptos Display</vt:lpstr>
      <vt:lpstr>Arial</vt:lpstr>
      <vt:lpstr>Arial Narrow</vt:lpstr>
      <vt:lpstr>Avenir Next LT Pro</vt:lpstr>
      <vt:lpstr>Calibri</vt:lpstr>
      <vt:lpstr>Calibri Light</vt:lpstr>
      <vt:lpstr>D-DIN</vt:lpstr>
      <vt:lpstr>DIN Next LT Pro Bold Condensed</vt:lpstr>
      <vt:lpstr>Droid Serif</vt:lpstr>
      <vt:lpstr>Frutiger LT Std 55 Roman</vt:lpstr>
      <vt:lpstr>Georgia</vt:lpstr>
      <vt:lpstr>Open Sans Extrabold</vt:lpstr>
      <vt:lpstr>Wingdings</vt:lpstr>
      <vt:lpstr>Thème Office</vt:lpstr>
      <vt:lpstr>1_Thème Office</vt:lpstr>
      <vt:lpstr>Présentation PowerPoint</vt:lpstr>
      <vt:lpstr>Stephanie Urchick, Présidente du Rotary International</vt:lpstr>
      <vt:lpstr>Présentation PowerPoint</vt:lpstr>
      <vt:lpstr>Présentation PowerPoint</vt:lpstr>
      <vt:lpstr>Présentation PowerPoint</vt:lpstr>
      <vt:lpstr>Le nouveau vaccin oral (nVPO2)    </vt:lpstr>
      <vt:lpstr>Présentation PowerPoint</vt:lpstr>
      <vt:lpstr>Présentation PowerPoint</vt:lpstr>
      <vt:lpstr>Présentation PowerPoint</vt:lpstr>
      <vt:lpstr>Présentation PowerPoint</vt:lpstr>
      <vt:lpstr>Présentation PowerPoint</vt:lpstr>
      <vt:lpstr>RÔLE DU ROTARY : RECHERCHE  DE FONDS</vt:lpstr>
      <vt:lpstr>Présentation PowerPoint</vt:lpstr>
      <vt:lpstr>Présentation PowerPoint</vt:lpstr>
      <vt:lpstr>www.cerclepolioplus.org </vt:lpstr>
      <vt:lpstr>Opération Tulipes D2160 année 2024-25 Vinciane Grevesse </vt:lpstr>
      <vt:lpstr>Principe :</vt:lpstr>
      <vt:lpstr>Quel public ?</vt:lpstr>
      <vt:lpstr>Mode Opératoire: Minimum 14 boites</vt:lpstr>
    </vt:vector>
  </TitlesOfParts>
  <Company>Croix Rouge luxembourgeoise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Demoisy, Xavier</dc:creator>
  <cp:lastModifiedBy>Eric Thonnard</cp:lastModifiedBy>
  <cp:revision>4</cp:revision>
  <dcterms:created xsi:type="dcterms:W3CDTF">2024-10-04T12:05:48Z</dcterms:created>
  <dcterms:modified xsi:type="dcterms:W3CDTF">2024-10-17T06:35:54Z</dcterms:modified>
</cp:coreProperties>
</file>