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5934" r:id="rId4"/>
    <p:sldMasterId id="2147485936" r:id="rId5"/>
    <p:sldMasterId id="2147485944" r:id="rId6"/>
    <p:sldMasterId id="2147485961" r:id="rId7"/>
    <p:sldMasterId id="2147486008" r:id="rId8"/>
    <p:sldMasterId id="2147486039" r:id="rId9"/>
    <p:sldMasterId id="2147486041" r:id="rId10"/>
    <p:sldMasterId id="2147486086" r:id="rId11"/>
  </p:sldMasterIdLst>
  <p:notesMasterIdLst>
    <p:notesMasterId r:id="rId85"/>
  </p:notesMasterIdLst>
  <p:handoutMasterIdLst>
    <p:handoutMasterId r:id="rId86"/>
  </p:handoutMasterIdLst>
  <p:sldIdLst>
    <p:sldId id="2141411847" r:id="rId12"/>
    <p:sldId id="856" r:id="rId13"/>
    <p:sldId id="2141411900" r:id="rId14"/>
    <p:sldId id="2141411883" r:id="rId15"/>
    <p:sldId id="2141411882" r:id="rId16"/>
    <p:sldId id="2141411856" r:id="rId17"/>
    <p:sldId id="2141411897" r:id="rId18"/>
    <p:sldId id="2141411896" r:id="rId19"/>
    <p:sldId id="2141411898" r:id="rId20"/>
    <p:sldId id="2141411899" r:id="rId21"/>
    <p:sldId id="2141411845" r:id="rId22"/>
    <p:sldId id="834" r:id="rId23"/>
    <p:sldId id="2141411886" r:id="rId24"/>
    <p:sldId id="2141411887" r:id="rId25"/>
    <p:sldId id="2141411885" r:id="rId26"/>
    <p:sldId id="381" r:id="rId27"/>
    <p:sldId id="1565" r:id="rId28"/>
    <p:sldId id="2141411860" r:id="rId29"/>
    <p:sldId id="375" r:id="rId30"/>
    <p:sldId id="2141411901" r:id="rId31"/>
    <p:sldId id="2141411884" r:id="rId32"/>
    <p:sldId id="2141411858" r:id="rId33"/>
    <p:sldId id="2141411862" r:id="rId34"/>
    <p:sldId id="2141411914" r:id="rId35"/>
    <p:sldId id="2141411866" r:id="rId36"/>
    <p:sldId id="2141411867" r:id="rId37"/>
    <p:sldId id="2141411863" r:id="rId38"/>
    <p:sldId id="586" r:id="rId39"/>
    <p:sldId id="584" r:id="rId40"/>
    <p:sldId id="2141411891" r:id="rId41"/>
    <p:sldId id="2141411894" r:id="rId42"/>
    <p:sldId id="2141411893" r:id="rId43"/>
    <p:sldId id="2141411895" r:id="rId44"/>
    <p:sldId id="283" r:id="rId45"/>
    <p:sldId id="2141411890" r:id="rId46"/>
    <p:sldId id="300" r:id="rId47"/>
    <p:sldId id="2141411859" r:id="rId48"/>
    <p:sldId id="2141411902" r:id="rId49"/>
    <p:sldId id="2141411903" r:id="rId50"/>
    <p:sldId id="2141411904" r:id="rId51"/>
    <p:sldId id="2141411874" r:id="rId52"/>
    <p:sldId id="2141411905" r:id="rId53"/>
    <p:sldId id="2141411906" r:id="rId54"/>
    <p:sldId id="2141411907" r:id="rId55"/>
    <p:sldId id="2141411908" r:id="rId56"/>
    <p:sldId id="368" r:id="rId57"/>
    <p:sldId id="2141411909" r:id="rId58"/>
    <p:sldId id="851" r:id="rId59"/>
    <p:sldId id="2141411910" r:id="rId60"/>
    <p:sldId id="2141411911" r:id="rId61"/>
    <p:sldId id="2141411912" r:id="rId62"/>
    <p:sldId id="2141411875" r:id="rId63"/>
    <p:sldId id="2141411913" r:id="rId64"/>
    <p:sldId id="2141411861" r:id="rId65"/>
    <p:sldId id="2141411921" r:id="rId66"/>
    <p:sldId id="2141411915" r:id="rId67"/>
    <p:sldId id="2141411916" r:id="rId68"/>
    <p:sldId id="2141411918" r:id="rId69"/>
    <p:sldId id="2141411917" r:id="rId70"/>
    <p:sldId id="2141411919" r:id="rId71"/>
    <p:sldId id="2141411920" r:id="rId72"/>
    <p:sldId id="2141411880" r:id="rId73"/>
    <p:sldId id="2141411922" r:id="rId74"/>
    <p:sldId id="2141411923" r:id="rId75"/>
    <p:sldId id="460" r:id="rId76"/>
    <p:sldId id="2141411855" r:id="rId77"/>
    <p:sldId id="850" r:id="rId78"/>
    <p:sldId id="2141411851" r:id="rId79"/>
    <p:sldId id="2141411873" r:id="rId80"/>
    <p:sldId id="2141411871" r:id="rId81"/>
    <p:sldId id="2141411869" r:id="rId82"/>
    <p:sldId id="2141411870" r:id="rId83"/>
    <p:sldId id="610" r:id="rId8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C90743"/>
    <a:srgbClr val="D00000"/>
    <a:srgbClr val="01B4E7"/>
    <a:srgbClr val="58585A"/>
    <a:srgbClr val="6699FF"/>
    <a:srgbClr val="9999FF"/>
    <a:srgbClr val="005DAA"/>
    <a:srgbClr val="251309"/>
    <a:srgbClr val="D91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AE95F-268D-4AB6-9AFB-DFF33CB86BA3}" v="7" dt="2024-10-16T19:36:19.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9" autoAdjust="0"/>
    <p:restoredTop sz="86473" autoAdjust="0"/>
  </p:normalViewPr>
  <p:slideViewPr>
    <p:cSldViewPr>
      <p:cViewPr varScale="1">
        <p:scale>
          <a:sx n="123" d="100"/>
          <a:sy n="123" d="100"/>
        </p:scale>
        <p:origin x="1504" y="184"/>
      </p:cViewPr>
      <p:guideLst>
        <p:guide orient="horz" pos="2160"/>
        <p:guide pos="2880"/>
      </p:guideLst>
    </p:cSldViewPr>
  </p:slideViewPr>
  <p:outlineViewPr>
    <p:cViewPr>
      <p:scale>
        <a:sx n="33" d="100"/>
        <a:sy n="33" d="100"/>
      </p:scale>
      <p:origin x="0" y="-772"/>
    </p:cViewPr>
  </p:outlineViewPr>
  <p:notesTextViewPr>
    <p:cViewPr>
      <p:scale>
        <a:sx n="66" d="100"/>
        <a:sy n="66"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a:t>Présentation Club 2023-24</a:t>
            </a: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F12EA53E-C1EC-4E8E-8A6A-FCDC84BB73AB}" type="slidenum">
              <a:rPr lang="en-US"/>
              <a:pPr>
                <a:defRPr/>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a:t>Présentation Club 2023-24</a:t>
            </a: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179F4198-8BEF-40A9-98C7-4B4B2F70D711}" type="slidenum">
              <a:rPr lang="en-US"/>
              <a:pPr>
                <a:defRPr/>
              </a:pPr>
              <a:t>‹N°›</a:t>
            </a:fld>
            <a:endParaRPr lang="en-US"/>
          </a:p>
        </p:txBody>
      </p:sp>
    </p:spTree>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637971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kern="1200" baseline="0">
                <a:solidFill>
                  <a:schemeClr val="tx1"/>
                </a:solidFill>
                <a:effectLst/>
                <a:latin typeface="Georgia" panose="02040502050405020303" pitchFamily="18" charset="0"/>
                <a:ea typeface="ヒラギノ角ゴ Pro W3" pitchFamily="-107" charset="-128"/>
                <a:cs typeface="ヒラギノ角ゴ Pro W3" pitchFamily="-107" charset="-128"/>
              </a:rPr>
              <a:t>Pour cultiver cette vision, le Rotary a noué des partenariats avec huit universités renommées qui accueillent les Centres du Rotary pour la paix. Les centres renforcent et augmentent la capacité d'artisans de la paix par le biais d'une formation universitaire rigoureuse, de la pratique et d'un réseau mondial.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pPr algn="l" rtl="0"/>
            <a:fld id="{55CB2294-2815-0641-BA18-00635844A3C8}" type="slidenum">
              <a:rPr/>
              <a:t>36</a:t>
            </a:fld>
            <a:endParaRPr lang="fr-fr"/>
          </a:p>
        </p:txBody>
      </p:sp>
    </p:spTree>
    <p:extLst>
      <p:ext uri="{BB962C8B-B14F-4D97-AF65-F5344CB8AC3E}">
        <p14:creationId xmlns:p14="http://schemas.microsoft.com/office/powerpoint/2010/main" val="223489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AF2654F7-BEC2-485B-8737-D5F2823644D6}"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ltLang="en-US">
              <a:latin typeface="Arial" pitchFamily="34" charset="0"/>
              <a:ea typeface="ＭＳ Ｐゴシック" pitchFamily="34" charset="-128"/>
              <a:cs typeface="ヒラギノ角ゴ Pro W3"/>
            </a:endParaRPr>
          </a:p>
        </p:txBody>
      </p:sp>
    </p:spTree>
    <p:extLst>
      <p:ext uri="{BB962C8B-B14F-4D97-AF65-F5344CB8AC3E}">
        <p14:creationId xmlns:p14="http://schemas.microsoft.com/office/powerpoint/2010/main" val="333074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p:spPr>
        <p:txBody>
          <a:bodyPr/>
          <a:lstStyle/>
          <a:p>
            <a:endParaRPr lang="fr-BE">
              <a:latin typeface="Arial" pitchFamily="34" charset="0"/>
              <a:ea typeface="ＭＳ Ｐゴシック" pitchFamily="34" charset="-128"/>
              <a:cs typeface="Arial" pitchFamily="34" charset="0"/>
            </a:endParaRPr>
          </a:p>
        </p:txBody>
      </p:sp>
      <p:sp>
        <p:nvSpPr>
          <p:cNvPr id="70660" name="Espace réservé du pied de page 3"/>
          <p:cNvSpPr>
            <a:spLocks noGrp="1"/>
          </p:cNvSpPr>
          <p:nvPr>
            <p:ph type="ftr" sz="quarter" idx="4"/>
          </p:nvPr>
        </p:nvSpPr>
        <p:spPr>
          <a:noFill/>
        </p:spPr>
        <p:txBody>
          <a:bodyPr/>
          <a:lstStyle/>
          <a:p>
            <a:pPr marL="0" marR="0" lvl="0" indent="0" algn="l" defTabSz="931863"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DTTS 2020</a:t>
            </a:r>
            <a:endParaRPr kumimoji="0" lang="fr-FR" sz="1200" b="0" i="0" u="none" strike="noStrike" kern="1200" cap="none" spc="0" normalizeH="0" baseline="0" noProof="0" dirty="0">
              <a:ln>
                <a:noFill/>
              </a:ln>
              <a:solidFill>
                <a:srgbClr val="000000"/>
              </a:solidFill>
              <a:effectLst/>
              <a:uLnTx/>
              <a:uFillTx/>
              <a:latin typeface="Arial" pitchFamily="34" charset="0"/>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6C19-16B8-395F-C451-E010D3ADE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827DF-9F5E-D01C-F18B-E1385A933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13A81-B28F-2A75-4536-8A8A06B3EC85}"/>
              </a:ext>
            </a:extLst>
          </p:cNvPr>
          <p:cNvSpPr>
            <a:spLocks noGrp="1"/>
          </p:cNvSpPr>
          <p:nvPr>
            <p:ph type="body" idx="1"/>
          </p:nvPr>
        </p:nvSpPr>
        <p:spPr/>
        <p:txBody>
          <a:bodyPr/>
          <a:lstStyle/>
          <a:p>
            <a:r>
              <a:rPr lang="de-CH" dirty="0"/>
              <a:t>PS</a:t>
            </a:r>
            <a:endParaRPr lang="en-US" dirty="0"/>
          </a:p>
        </p:txBody>
      </p:sp>
      <p:sp>
        <p:nvSpPr>
          <p:cNvPr id="4" name="Slide Number Placeholder 3">
            <a:extLst>
              <a:ext uri="{FF2B5EF4-FFF2-40B4-BE49-F238E27FC236}">
                <a16:creationId xmlns:a16="http://schemas.microsoft.com/office/drawing/2014/main" id="{CC82CFD6-04D2-BE5D-F062-348C0F54275A}"/>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21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B8E95-CF43-B80B-C481-3C0E5118D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22BAA-B866-DA96-D035-D0AFB4C3B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ECEE2-4BFB-7B4C-9AD9-616462B22A8F}"/>
              </a:ext>
            </a:extLst>
          </p:cNvPr>
          <p:cNvSpPr>
            <a:spLocks noGrp="1"/>
          </p:cNvSpPr>
          <p:nvPr>
            <p:ph type="body" idx="1"/>
          </p:nvPr>
        </p:nvSpPr>
        <p:spPr/>
        <p:txBody>
          <a:bodyPr/>
          <a:lstStyle/>
          <a:p>
            <a:r>
              <a:rPr lang="de-CH" dirty="0"/>
              <a:t>PS</a:t>
            </a:r>
            <a:endParaRPr lang="en-US" dirty="0"/>
          </a:p>
        </p:txBody>
      </p:sp>
      <p:sp>
        <p:nvSpPr>
          <p:cNvPr id="4" name="Slide Number Placeholder 3">
            <a:extLst>
              <a:ext uri="{FF2B5EF4-FFF2-40B4-BE49-F238E27FC236}">
                <a16:creationId xmlns:a16="http://schemas.microsoft.com/office/drawing/2014/main" id="{70D8D21A-BFBC-8B31-2804-37ABB56C3C01}"/>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2845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F7E89-3BA6-6B79-9F26-86918FD55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B2E28-14D5-BEE9-9CEF-77A1269BD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8D7CA-01C3-2AE5-B62B-7F8DADBF1CCB}"/>
              </a:ext>
            </a:extLst>
          </p:cNvPr>
          <p:cNvSpPr>
            <a:spLocks noGrp="1"/>
          </p:cNvSpPr>
          <p:nvPr>
            <p:ph type="body" idx="1"/>
          </p:nvPr>
        </p:nvSpPr>
        <p:spPr/>
        <p:txBody>
          <a:bodyPr/>
          <a:lstStyle/>
          <a:p>
            <a:r>
              <a:rPr lang="de-CH" dirty="0"/>
              <a:t>PS</a:t>
            </a:r>
            <a:endParaRPr lang="en-US" dirty="0"/>
          </a:p>
        </p:txBody>
      </p:sp>
      <p:sp>
        <p:nvSpPr>
          <p:cNvPr id="4" name="Slide Number Placeholder 3">
            <a:extLst>
              <a:ext uri="{FF2B5EF4-FFF2-40B4-BE49-F238E27FC236}">
                <a16:creationId xmlns:a16="http://schemas.microsoft.com/office/drawing/2014/main" id="{AC8BCBE4-4C62-E1BA-4946-DD641CBCE6C3}"/>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9347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5154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D2D2F-C7C0-AFF4-4E17-746BB1129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48189-9C37-E71C-380C-550891234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750FD-BEB4-5887-710F-5F0B8D3BCD73}"/>
              </a:ext>
            </a:extLst>
          </p:cNvPr>
          <p:cNvSpPr>
            <a:spLocks noGrp="1"/>
          </p:cNvSpPr>
          <p:nvPr>
            <p:ph type="body" idx="1"/>
          </p:nvPr>
        </p:nvSpPr>
        <p:spPr/>
        <p:txBody>
          <a:bodyPr/>
          <a:lstStyle/>
          <a:p>
            <a:r>
              <a:rPr lang="de-CH" dirty="0"/>
              <a:t>PS</a:t>
            </a:r>
            <a:endParaRPr lang="en-US" dirty="0"/>
          </a:p>
        </p:txBody>
      </p:sp>
      <p:sp>
        <p:nvSpPr>
          <p:cNvPr id="4" name="Slide Number Placeholder 3">
            <a:extLst>
              <a:ext uri="{FF2B5EF4-FFF2-40B4-BE49-F238E27FC236}">
                <a16:creationId xmlns:a16="http://schemas.microsoft.com/office/drawing/2014/main" id="{DCAF7A3B-E789-C906-972E-66DFFCBC7834}"/>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92464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53957-DE79-4CDD-3C3E-5AD86D07E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5C4D-B4BE-7B0E-7917-22F0B3BDC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DC0F6-8CBB-975C-962D-C75DC05F5645}"/>
              </a:ext>
            </a:extLst>
          </p:cNvPr>
          <p:cNvSpPr>
            <a:spLocks noGrp="1"/>
          </p:cNvSpPr>
          <p:nvPr>
            <p:ph type="body" idx="1"/>
          </p:nvPr>
        </p:nvSpPr>
        <p:spPr/>
        <p:txBody>
          <a:bodyPr/>
          <a:lstStyle/>
          <a:p>
            <a:r>
              <a:rPr lang="de-CH" dirty="0"/>
              <a:t>PS</a:t>
            </a:r>
            <a:endParaRPr lang="en-US" dirty="0"/>
          </a:p>
        </p:txBody>
      </p:sp>
      <p:sp>
        <p:nvSpPr>
          <p:cNvPr id="4" name="Slide Number Placeholder 3">
            <a:extLst>
              <a:ext uri="{FF2B5EF4-FFF2-40B4-BE49-F238E27FC236}">
                <a16:creationId xmlns:a16="http://schemas.microsoft.com/office/drawing/2014/main" id="{32C4E093-FC57-7B56-550A-0E4C8A271887}"/>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13364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sz="1200" b="0" i="0" u="none" kern="1200" baseline="0">
                <a:solidFill>
                  <a:schemeClr val="tx1"/>
                </a:solidFill>
                <a:effectLst/>
                <a:latin typeface="Georgia" panose="02040502050405020303" pitchFamily="18" charset="0"/>
                <a:ea typeface="ヒラギノ角ゴ Pro W3" pitchFamily="-107" charset="-128"/>
                <a:cs typeface="ヒラギノ角ゴ Pro W3" pitchFamily="-107" charset="-128"/>
              </a:rPr>
              <a:t>Pour cultiver cette vision, le Rotary a noué des partenariats avec huit universités renommées qui accueillent les Centres du Rotary pour la paix. Les centres renforcent et augmentent la capacité d'artisans de la paix par le biais d'une formation universitaire rigoureuse, de la pratique et d'un réseau mondial.</a:t>
            </a:r>
          </a:p>
          <a:p>
            <a:pPr marL="0" marR="0" indent="0" algn="l" defTabSz="914400" rtl="0" eaLnBrk="1" fontAlgn="auto" latinLnBrk="0" hangingPunct="1">
              <a:lnSpc>
                <a:spcPct val="100000"/>
              </a:lnSpc>
              <a:spcBef>
                <a:spcPts val="0"/>
              </a:spcBef>
              <a:spcAft>
                <a:spcPts val="0"/>
              </a:spcAft>
              <a:buClrTx/>
              <a:buSzTx/>
              <a:buFontTx/>
              <a:buNone/>
              <a:tabLst/>
              <a:defRPr/>
            </a:pPr>
            <a:endParaRPr lang="f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sz="1200" b="0" i="0" u="none" strike="noStrike" kern="1200" cap="none" spc="0" normalizeH="0" baseline="0" noProof="0">
                <a:ln>
                  <a:noFill/>
                </a:ln>
                <a:solidFill>
                  <a:prstClr val="black"/>
                </a:solidFill>
                <a:effectLst/>
                <a:uLnTx/>
                <a:uFillTx/>
                <a:latin typeface="Calibri" panose="020F0502020204030204"/>
                <a:ea typeface="ヒラギノ角ゴ Pro W3" panose="020B03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 sz="1200" b="0" i="0" u="none" strike="noStrike" kern="1200" cap="none" spc="0" normalizeH="0" baseline="0" noProof="0">
              <a:ln>
                <a:noFill/>
              </a:ln>
              <a:solidFill>
                <a:prstClr val="black"/>
              </a:solidFill>
              <a:effectLst/>
              <a:uLnTx/>
              <a:uFillTx/>
              <a:latin typeface="Calibri" panose="020F0502020204030204"/>
              <a:ea typeface="ヒラギノ角ゴ Pro W3" panose="020B0300000000000000" pitchFamily="34" charset="-128"/>
              <a:cs typeface="+mn-cs"/>
            </a:endParaRPr>
          </a:p>
        </p:txBody>
      </p:sp>
    </p:spTree>
    <p:extLst>
      <p:ext uri="{BB962C8B-B14F-4D97-AF65-F5344CB8AC3E}">
        <p14:creationId xmlns:p14="http://schemas.microsoft.com/office/powerpoint/2010/main" val="292221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fr" b="1" i="0" u="none" baseline="0" dirty="0">
                <a:latin typeface="Georgia"/>
                <a:ea typeface="ヒラギノ角ゴ Pro W3"/>
              </a:rPr>
              <a:t>Chaque année, les boursiers du Rotary pour la paix sont sélectionnés </a:t>
            </a:r>
            <a:r>
              <a:rPr lang="fr-fr" b="0" i="0" u="none" baseline="0" dirty="0">
                <a:latin typeface="Georgia"/>
                <a:ea typeface="ヒラギノ角ゴ Pro W3"/>
              </a:rPr>
              <a:t>pour obtenir un master ou un certificat de développement professionnel. </a:t>
            </a:r>
            <a:endParaRPr lang="fr-fr" altLang="en-US"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0" i="0" u="none" baseline="0" dirty="0">
                <a:latin typeface="Georgia"/>
                <a:ea typeface="ヒラギノ角ゴ Pro W3"/>
              </a:rPr>
              <a:t>Les deux programmes ont été conçus pour proposer à des jeunes professionnels, ainsi qu'aux candidats qui ont déjà une bonne expérience, des formations qui leur permettront de poursuivre leurs objectifs professionnels dans la construction de la paix et le développement. </a:t>
            </a:r>
            <a:endParaRPr lang="fr-fr" altLang="en-US"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0" i="0" u="none" baseline="0" dirty="0">
                <a:latin typeface="Georgia"/>
                <a:ea typeface="ヒラギノ角ゴ Pro W3"/>
              </a:rPr>
              <a:t>Chaque année, 50 boursiers sont inscrits à un programme de master (10 par centre) d'une durée de 15 mois à deux ans. </a:t>
            </a:r>
            <a:endParaRPr lang="fr-fr" altLang="en-US" b="0" dirty="0">
              <a:latin typeface="Georgia" panose="02040502050405020303" pitchFamily="18" charset="0"/>
              <a:ea typeface="ヒラギノ角ゴ Pro W3" pitchFamily="-111" charset="-128"/>
            </a:endParaRPr>
          </a:p>
          <a:p>
            <a:endParaRPr lang="fr-fr" altLang="en-US" dirty="0">
              <a:latin typeface="Georgia" panose="02040502050405020303" pitchFamily="18" charset="0"/>
              <a:ea typeface="ヒラギノ角ゴ Pro W3" pitchFamily="-111" charset="-128"/>
            </a:endParaRPr>
          </a:p>
          <a:p>
            <a:pPr algn="l" rtl="0"/>
            <a:r>
              <a:rPr lang="fr-fr" b="1" i="0" u="none" baseline="0" dirty="0">
                <a:highlight>
                  <a:srgbClr val="FFFF00"/>
                </a:highlight>
                <a:latin typeface="Georgia"/>
                <a:ea typeface="ヒラギノ角ゴ Pro W3"/>
              </a:rPr>
              <a:t>Cette année, nous sélectionnerons 40 boursiers pour</a:t>
            </a:r>
            <a:r>
              <a:rPr lang="fr-fr" b="0" i="0" u="none" baseline="0" dirty="0">
                <a:highlight>
                  <a:srgbClr val="FFFF00"/>
                </a:highlight>
                <a:latin typeface="Georgia"/>
                <a:ea typeface="ヒラギノ角ゴ Pro W3"/>
              </a:rPr>
              <a:t> le programme </a:t>
            </a:r>
            <a:r>
              <a:rPr lang="fr-fr" b="0" i="0" u="none" baseline="0" dirty="0">
                <a:latin typeface="Georgia"/>
                <a:ea typeface="ヒラギノ角ゴ Pro W3"/>
              </a:rPr>
              <a:t>de certificat de troisième cycle d'un an, et deux promotions de 20 boursiers maximum étudieront à </a:t>
            </a:r>
            <a:r>
              <a:rPr lang="fr-fr" b="1" i="0" u="none" baseline="0" dirty="0">
                <a:latin typeface="Georgia"/>
                <a:ea typeface="ヒラギノ角ゴ Pro W3"/>
              </a:rPr>
              <a:t>l'Université de Makerere.</a:t>
            </a:r>
            <a:endParaRPr lang="fr-fr" dirty="0"/>
          </a:p>
        </p:txBody>
      </p:sp>
      <p:sp>
        <p:nvSpPr>
          <p:cNvPr id="4" name="Slide Number Placeholder 3"/>
          <p:cNvSpPr>
            <a:spLocks noGrp="1"/>
          </p:cNvSpPr>
          <p:nvPr>
            <p:ph type="sldNum" sz="quarter" idx="10"/>
          </p:nvPr>
        </p:nvSpPr>
        <p:spPr/>
        <p:txBody>
          <a:bodyPr/>
          <a:lstStyle/>
          <a:p>
            <a:pPr algn="l" rtl="0"/>
            <a:fld id="{55CB2294-2815-0641-BA18-00635844A3C8}" type="slidenum">
              <a:rPr/>
              <a:t>34</a:t>
            </a:fld>
            <a:endParaRPr lang="fr-fr"/>
          </a:p>
        </p:txBody>
      </p:sp>
    </p:spTree>
    <p:extLst>
      <p:ext uri="{BB962C8B-B14F-4D97-AF65-F5344CB8AC3E}">
        <p14:creationId xmlns:p14="http://schemas.microsoft.com/office/powerpoint/2010/main" val="177481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1.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chemeClr val="tx2"/>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963863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606738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591774"/>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26853811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498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468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3"/>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9"/>
            <a:ext cx="37338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55760998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9"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9"/>
            <a:ext cx="37338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rgbClr val="333333"/>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1" y="115572"/>
            <a:ext cx="317501" cy="365125"/>
          </a:xfrm>
        </p:spPr>
        <p:txBody>
          <a:bodyPr/>
          <a:lstStyle>
            <a:lvl1pPr>
              <a:defRPr>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175646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
            <a:ext cx="9144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2"/>
            <a:ext cx="862965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20747420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66487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13716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74391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12578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165503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968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2390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69314" name="Rectangle 2"/>
          <p:cNvSpPr>
            <a:spLocks noGrp="1" noChangeArrowheads="1"/>
          </p:cNvSpPr>
          <p:nvPr>
            <p:ph type="ctrTitle"/>
          </p:nvPr>
        </p:nvSpPr>
        <p:spPr>
          <a:xfrm>
            <a:off x="304800" y="1"/>
            <a:ext cx="88392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extLst>
      <p:ext uri="{BB962C8B-B14F-4D97-AF65-F5344CB8AC3E}">
        <p14:creationId xmlns:p14="http://schemas.microsoft.com/office/powerpoint/2010/main" val="2113461563"/>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4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chemeClr val="accent1"/>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005DAA"/>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chemeClr val="tx2"/>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009999"/>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FF7600"/>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228600" y="0"/>
            <a:ext cx="8915400" cy="914400"/>
          </a:xfrm>
          <a:prstGeom prst="rect">
            <a:avLst/>
          </a:prstGeom>
        </p:spPr>
        <p:txBody>
          <a:bodyPr/>
          <a:lstStyle/>
          <a:p>
            <a:r>
              <a:rPr lang="nl-NL"/>
              <a:t>Klik om de stijl te bewerken</a:t>
            </a:r>
            <a:endParaRPr lang="nl-BE"/>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28600" y="0"/>
            <a:ext cx="8915400" cy="914400"/>
          </a:xfrm>
          <a:prstGeom prst="rect">
            <a:avLst/>
          </a:prstGeom>
        </p:spPr>
        <p:txBody>
          <a:bodyPr/>
          <a:lstStyle/>
          <a:p>
            <a:r>
              <a:rPr lang="nl-NL"/>
              <a:t>Klik om de stijl te bewerken</a:t>
            </a:r>
            <a:endParaRPr lang="nl-BE"/>
          </a:p>
        </p:txBody>
      </p:sp>
      <p:sp>
        <p:nvSpPr>
          <p:cNvPr id="3" name="Tijdelijke aanduiding voor inhoud 2"/>
          <p:cNvSpPr>
            <a:spLocks noGrp="1"/>
          </p:cNvSpPr>
          <p:nvPr>
            <p:ph idx="1"/>
          </p:nvPr>
        </p:nvSpPr>
        <p:spPr>
          <a:xfrm>
            <a:off x="457200" y="1828800"/>
            <a:ext cx="8229600" cy="4267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629" y="273976"/>
            <a:ext cx="8228742" cy="58524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r>
              <a:rPr lang="en-US"/>
              <a:t>Présentation Club 2023-24</a:t>
            </a:r>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E578DE84-51CB-490B-B764-510DEBFD1983}" type="slidenum">
              <a:rPr lang="en-US"/>
              <a:pPr>
                <a:defRPr/>
              </a:pPr>
              <a:t>‹N°›</a:t>
            </a:fld>
            <a:endParaRPr lang="en-US"/>
          </a:p>
        </p:txBody>
      </p:sp>
    </p:spTree>
  </p:cSld>
  <p:clrMapOvr>
    <a:masterClrMapping/>
  </p:clrMapOvr>
  <p:transition>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3914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 name="Title 1"/>
          <p:cNvSpPr>
            <a:spLocks noGrp="1"/>
          </p:cNvSpPr>
          <p:nvPr>
            <p:ph type="title"/>
          </p:nvPr>
        </p:nvSpPr>
        <p:spPr>
          <a:xfrm>
            <a:off x="304800" y="0"/>
            <a:ext cx="8839200" cy="914400"/>
          </a:xfrm>
          <a:prstGeom prst="rect">
            <a:avLst/>
          </a:prstGeom>
          <a:noFill/>
          <a:ln>
            <a:noFill/>
          </a:ln>
          <a:effectLst/>
        </p:spPr>
        <p:txBody>
          <a:bodyPr/>
          <a:lstStyle>
            <a:lvl1pPr algn="l" rtl="0" eaLnBrk="0" fontAlgn="base" hangingPunct="0">
              <a:spcBef>
                <a:spcPct val="0"/>
              </a:spcBef>
              <a:spcAft>
                <a:spcPct val="0"/>
              </a:spcAft>
              <a:defRPr lang="en-US" sz="4800" b="1">
                <a:solidFill>
                  <a:srgbClr val="D2C869"/>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logo with a gear and numbers&#10;&#10;Description automatically generated">
            <a:extLst>
              <a:ext uri="{FF2B5EF4-FFF2-40B4-BE49-F238E27FC236}">
                <a16:creationId xmlns:a16="http://schemas.microsoft.com/office/drawing/2014/main" id="{56D0C355-F09A-173B-FC76-D78EB55E88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34907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E1BCC-65B3-4A2B-A2C4-95C8FFE36848}"/>
              </a:ext>
            </a:extLst>
          </p:cNvPr>
          <p:cNvSpPr>
            <a:spLocks noGrp="1"/>
          </p:cNvSpPr>
          <p:nvPr>
            <p:ph type="title"/>
          </p:nvPr>
        </p:nvSpPr>
        <p:spPr>
          <a:xfrm>
            <a:off x="628650" y="365126"/>
            <a:ext cx="7886700" cy="1325563"/>
          </a:xfrm>
          <a:prstGeom prst="rect">
            <a:avLst/>
          </a:prstGeo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D46D77-DB4D-48A3-B850-62B523E4529C}"/>
              </a:ext>
            </a:extLst>
          </p:cNvPr>
          <p:cNvSpPr>
            <a:spLocks noGrp="1"/>
          </p:cNvSpPr>
          <p:nvPr>
            <p:ph idx="1"/>
          </p:nvPr>
        </p:nvSpPr>
        <p:spPr>
          <a:xfrm>
            <a:off x="628650" y="1825625"/>
            <a:ext cx="78867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7693F36-DAE3-4410-8A5E-4671091F820D}"/>
              </a:ext>
            </a:extLst>
          </p:cNvPr>
          <p:cNvSpPr>
            <a:spLocks noGrp="1"/>
          </p:cNvSpPr>
          <p:nvPr>
            <p:ph type="dt" sz="half" idx="10"/>
          </p:nvPr>
        </p:nvSpPr>
        <p:spPr>
          <a:xfrm>
            <a:off x="628650" y="6356351"/>
            <a:ext cx="2057400" cy="365125"/>
          </a:xfrm>
          <a:prstGeom prst="rect">
            <a:avLst/>
          </a:prstGeom>
        </p:spPr>
        <p:txBody>
          <a:bodyPr/>
          <a:lstStyle/>
          <a:p>
            <a:fld id="{CA62FA8E-EFFA-48C4-94CC-B906DE3749E7}" type="datetimeFigureOut">
              <a:rPr lang="nl-BE" smtClean="0"/>
              <a:t>18/10/2024</a:t>
            </a:fld>
            <a:endParaRPr lang="nl-BE"/>
          </a:p>
        </p:txBody>
      </p:sp>
      <p:sp>
        <p:nvSpPr>
          <p:cNvPr id="5" name="Tijdelijke aanduiding voor voettekst 4">
            <a:extLst>
              <a:ext uri="{FF2B5EF4-FFF2-40B4-BE49-F238E27FC236}">
                <a16:creationId xmlns:a16="http://schemas.microsoft.com/office/drawing/2014/main" id="{072C6BC8-31BC-4952-82B6-3F53FE4B02F7}"/>
              </a:ext>
            </a:extLst>
          </p:cNvPr>
          <p:cNvSpPr>
            <a:spLocks noGrp="1"/>
          </p:cNvSpPr>
          <p:nvPr>
            <p:ph type="ftr" sz="quarter" idx="11"/>
          </p:nvPr>
        </p:nvSpPr>
        <p:spPr>
          <a:xfrm>
            <a:off x="3028950" y="6356351"/>
            <a:ext cx="3086100" cy="365125"/>
          </a:xfrm>
          <a:prstGeom prst="rect">
            <a:avLst/>
          </a:prstGeom>
        </p:spPr>
        <p:txBody>
          <a:bodyPr/>
          <a:lstStyle/>
          <a:p>
            <a:endParaRPr lang="nl-BE"/>
          </a:p>
        </p:txBody>
      </p:sp>
      <p:sp>
        <p:nvSpPr>
          <p:cNvPr id="6" name="Tijdelijke aanduiding voor dianummer 5">
            <a:extLst>
              <a:ext uri="{FF2B5EF4-FFF2-40B4-BE49-F238E27FC236}">
                <a16:creationId xmlns:a16="http://schemas.microsoft.com/office/drawing/2014/main" id="{E4FBAECD-21EE-4DCF-8F75-AA0B67FDA5B5}"/>
              </a:ext>
            </a:extLst>
          </p:cNvPr>
          <p:cNvSpPr>
            <a:spLocks noGrp="1"/>
          </p:cNvSpPr>
          <p:nvPr>
            <p:ph type="sldNum" sz="quarter" idx="12"/>
          </p:nvPr>
        </p:nvSpPr>
        <p:spPr>
          <a:xfrm>
            <a:off x="6457950" y="6356351"/>
            <a:ext cx="2057400" cy="365125"/>
          </a:xfrm>
          <a:prstGeom prst="rect">
            <a:avLst/>
          </a:prstGeom>
        </p:spPr>
        <p:txBody>
          <a:bodyPr/>
          <a:lstStyle/>
          <a:p>
            <a:fld id="{4F8439E9-D5B2-4425-B292-36AC7AC2FE27}" type="slidenum">
              <a:rPr lang="nl-BE" smtClean="0"/>
              <a:t>‹N°›</a:t>
            </a:fld>
            <a:endParaRPr lang="nl-BE"/>
          </a:p>
        </p:txBody>
      </p:sp>
      <p:pic>
        <p:nvPicPr>
          <p:cNvPr id="7" name="Picture 6" descr="A logo with a gear and numbers&#10;&#10;Description automatically generated">
            <a:extLst>
              <a:ext uri="{FF2B5EF4-FFF2-40B4-BE49-F238E27FC236}">
                <a16:creationId xmlns:a16="http://schemas.microsoft.com/office/drawing/2014/main" id="{089F396A-3067-DF72-5743-1B6B6633E3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1403927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D2170_1920_NoLogo_Title_Level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177800"/>
            <a:ext cx="9296400" cy="914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3810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1"/>
            <a:ext cx="82296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2400" y="76200"/>
            <a:ext cx="914400" cy="1143856"/>
          </a:xfrm>
          <a:prstGeom prst="rect">
            <a:avLst/>
          </a:prstGeom>
        </p:spPr>
      </p:pic>
    </p:spTree>
    <p:extLst>
      <p:ext uri="{BB962C8B-B14F-4D97-AF65-F5344CB8AC3E}">
        <p14:creationId xmlns:p14="http://schemas.microsoft.com/office/powerpoint/2010/main" val="1790773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D2170_1920_NoLogo_Title_Level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457200"/>
            <a:ext cx="92964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1"/>
            <a:ext cx="82296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2400" y="177800"/>
            <a:ext cx="914400" cy="1143856"/>
          </a:xfrm>
          <a:prstGeom prst="rect">
            <a:avLst/>
          </a:prstGeom>
        </p:spPr>
      </p:pic>
    </p:spTree>
    <p:extLst>
      <p:ext uri="{BB962C8B-B14F-4D97-AF65-F5344CB8AC3E}">
        <p14:creationId xmlns:p14="http://schemas.microsoft.com/office/powerpoint/2010/main" val="3457582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2170_1920_NoLogo_Title&amp;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27940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457200"/>
            <a:ext cx="92964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pic>
        <p:nvPicPr>
          <p:cNvPr id="7" name="Picture 6">
            <a:extLst>
              <a:ext uri="{FF2B5EF4-FFF2-40B4-BE49-F238E27FC236}">
                <a16:creationId xmlns:a16="http://schemas.microsoft.com/office/drawing/2014/main" id="{DE1F1798-3F5D-294B-92B0-01A0FEB1E1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2400" y="177800"/>
            <a:ext cx="914400" cy="1143856"/>
          </a:xfrm>
          <a:prstGeom prst="rect">
            <a:avLst/>
          </a:prstGeom>
        </p:spPr>
      </p:pic>
      <p:graphicFrame>
        <p:nvGraphicFramePr>
          <p:cNvPr id="10" name="Table 9">
            <a:extLst>
              <a:ext uri="{FF2B5EF4-FFF2-40B4-BE49-F238E27FC236}">
                <a16:creationId xmlns:a16="http://schemas.microsoft.com/office/drawing/2014/main" id="{825D7DDE-74E0-1D46-959D-CEE96D9CBC0C}"/>
              </a:ext>
            </a:extLst>
          </p:cNvPr>
          <p:cNvGraphicFramePr>
            <a:graphicFrameLocks noGrp="1"/>
          </p:cNvGraphicFramePr>
          <p:nvPr userDrawn="1"/>
        </p:nvGraphicFramePr>
        <p:xfrm>
          <a:off x="1524000" y="2006600"/>
          <a:ext cx="6096000" cy="346117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31573436"/>
                    </a:ext>
                  </a:extLst>
                </a:gridCol>
                <a:gridCol w="1524000">
                  <a:extLst>
                    <a:ext uri="{9D8B030D-6E8A-4147-A177-3AD203B41FA5}">
                      <a16:colId xmlns:a16="http://schemas.microsoft.com/office/drawing/2014/main" val="385184983"/>
                    </a:ext>
                  </a:extLst>
                </a:gridCol>
                <a:gridCol w="1447800">
                  <a:extLst>
                    <a:ext uri="{9D8B030D-6E8A-4147-A177-3AD203B41FA5}">
                      <a16:colId xmlns:a16="http://schemas.microsoft.com/office/drawing/2014/main" val="1234205885"/>
                    </a:ext>
                  </a:extLst>
                </a:gridCol>
                <a:gridCol w="1600200">
                  <a:extLst>
                    <a:ext uri="{9D8B030D-6E8A-4147-A177-3AD203B41FA5}">
                      <a16:colId xmlns:a16="http://schemas.microsoft.com/office/drawing/2014/main" val="242569803"/>
                    </a:ext>
                  </a:extLst>
                </a:gridCol>
              </a:tblGrid>
              <a:tr h="494453">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extLst>
                  <a:ext uri="{0D108BD9-81ED-4DB2-BD59-A6C34878D82A}">
                    <a16:rowId xmlns:a16="http://schemas.microsoft.com/office/drawing/2014/main" val="1363917202"/>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3168501970"/>
                  </a:ext>
                </a:extLst>
              </a:tr>
              <a:tr h="494453">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extLst>
                  <a:ext uri="{0D108BD9-81ED-4DB2-BD59-A6C34878D82A}">
                    <a16:rowId xmlns:a16="http://schemas.microsoft.com/office/drawing/2014/main" val="3330802256"/>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2991156614"/>
                  </a:ext>
                </a:extLst>
              </a:tr>
              <a:tr h="494453">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extLst>
                  <a:ext uri="{0D108BD9-81ED-4DB2-BD59-A6C34878D82A}">
                    <a16:rowId xmlns:a16="http://schemas.microsoft.com/office/drawing/2014/main" val="2824493210"/>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837994953"/>
                  </a:ext>
                </a:extLst>
              </a:tr>
              <a:tr h="494453">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extLst>
                  <a:ext uri="{0D108BD9-81ED-4DB2-BD59-A6C34878D82A}">
                    <a16:rowId xmlns:a16="http://schemas.microsoft.com/office/drawing/2014/main" val="3559213581"/>
                  </a:ext>
                </a:extLst>
              </a:tr>
            </a:tbl>
          </a:graphicData>
        </a:graphic>
      </p:graphicFrame>
    </p:spTree>
    <p:extLst>
      <p:ext uri="{BB962C8B-B14F-4D97-AF65-F5344CB8AC3E}">
        <p14:creationId xmlns:p14="http://schemas.microsoft.com/office/powerpoint/2010/main" val="94802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2170_1920_for_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19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2170_1920_Pres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4BB74-3F17-4744-B590-D6B1B354888D}"/>
              </a:ext>
            </a:extLst>
          </p:cNvPr>
          <p:cNvPicPr>
            <a:picLocks noChangeAspect="1"/>
          </p:cNvPicPr>
          <p:nvPr userDrawn="1"/>
        </p:nvPicPr>
        <p:blipFill>
          <a:blip r:embed="rId2"/>
          <a:stretch>
            <a:fillRect/>
          </a:stretch>
        </p:blipFill>
        <p:spPr>
          <a:xfrm>
            <a:off x="1066801" y="787400"/>
            <a:ext cx="2679875" cy="4775200"/>
          </a:xfrm>
          <a:prstGeom prst="rect">
            <a:avLst/>
          </a:prstGeom>
        </p:spPr>
      </p:pic>
      <p:sp>
        <p:nvSpPr>
          <p:cNvPr id="4" name="Rectangle 3">
            <a:extLst>
              <a:ext uri="{FF2B5EF4-FFF2-40B4-BE49-F238E27FC236}">
                <a16:creationId xmlns:a16="http://schemas.microsoft.com/office/drawing/2014/main" id="{D71F4817-E8C5-1D41-B38E-146D83BAE062}"/>
              </a:ext>
            </a:extLst>
          </p:cNvPr>
          <p:cNvSpPr/>
          <p:nvPr userDrawn="1"/>
        </p:nvSpPr>
        <p:spPr>
          <a:xfrm>
            <a:off x="3828553" y="4241800"/>
            <a:ext cx="5334000" cy="1077218"/>
          </a:xfrm>
          <a:prstGeom prst="rect">
            <a:avLst/>
          </a:prstGeom>
        </p:spPr>
        <p:txBody>
          <a:bodyPr wrap="square">
            <a:spAutoFit/>
          </a:bodyPr>
          <a:lstStyle/>
          <a:p>
            <a:r>
              <a:rPr lang="en-US" sz="1600" b="1" dirty="0">
                <a:solidFill>
                  <a:srgbClr val="763982"/>
                </a:solidFill>
                <a:effectLst/>
                <a:latin typeface="Arial" panose="020B0604020202020204" pitchFamily="34" charset="0"/>
                <a:cs typeface="Arial" panose="020B0604020202020204" pitchFamily="34" charset="0"/>
              </a:rPr>
              <a:t>ROTARY’S VISION:</a:t>
            </a:r>
          </a:p>
          <a:p>
            <a:r>
              <a:rPr lang="en-US" sz="1600" dirty="0">
                <a:solidFill>
                  <a:srgbClr val="002060"/>
                </a:solidFill>
                <a:effectLst/>
                <a:latin typeface="Arial" panose="020B0604020202020204" pitchFamily="34" charset="0"/>
                <a:cs typeface="Arial" panose="020B0604020202020204" pitchFamily="34" charset="0"/>
              </a:rPr>
              <a:t>Together, we see a world where people unite and</a:t>
            </a:r>
          </a:p>
          <a:p>
            <a:r>
              <a:rPr lang="en-US" sz="1600" dirty="0">
                <a:solidFill>
                  <a:srgbClr val="002060"/>
                </a:solidFill>
                <a:effectLst/>
                <a:latin typeface="Arial" panose="020B0604020202020204" pitchFamily="34" charset="0"/>
                <a:cs typeface="Arial" panose="020B0604020202020204" pitchFamily="34" charset="0"/>
              </a:rPr>
              <a:t>take action to create lasting change — across the globe,</a:t>
            </a:r>
          </a:p>
          <a:p>
            <a:r>
              <a:rPr lang="en-US" sz="1600" dirty="0">
                <a:solidFill>
                  <a:srgbClr val="002060"/>
                </a:solidFill>
                <a:effectLst/>
                <a:latin typeface="Arial" panose="020B0604020202020204" pitchFamily="34" charset="0"/>
                <a:cs typeface="Arial" panose="020B0604020202020204" pitchFamily="34" charset="0"/>
              </a:rPr>
              <a:t>in our communities, and in ourselves.</a:t>
            </a:r>
          </a:p>
        </p:txBody>
      </p:sp>
      <p:sp>
        <p:nvSpPr>
          <p:cNvPr id="5" name="Rectangle 4">
            <a:extLst>
              <a:ext uri="{FF2B5EF4-FFF2-40B4-BE49-F238E27FC236}">
                <a16:creationId xmlns:a16="http://schemas.microsoft.com/office/drawing/2014/main" id="{732AB16B-1343-5048-B4D9-CF938CD14EEB}"/>
              </a:ext>
            </a:extLst>
          </p:cNvPr>
          <p:cNvSpPr/>
          <p:nvPr userDrawn="1"/>
        </p:nvSpPr>
        <p:spPr>
          <a:xfrm>
            <a:off x="3810000" y="685800"/>
            <a:ext cx="4572000" cy="1938992"/>
          </a:xfrm>
          <a:prstGeom prst="rect">
            <a:avLst/>
          </a:prstGeom>
        </p:spPr>
        <p:txBody>
          <a:bodyPr>
            <a:spAutoFit/>
          </a:bodyPr>
          <a:lstStyle/>
          <a:p>
            <a:r>
              <a:rPr lang="en-US" sz="2400" dirty="0">
                <a:solidFill>
                  <a:srgbClr val="763982"/>
                </a:solidFill>
                <a:effectLst/>
                <a:latin typeface="Arial" panose="020B0604020202020204" pitchFamily="34" charset="0"/>
                <a:cs typeface="Arial" panose="020B0604020202020204" pitchFamily="34" charset="0"/>
              </a:rPr>
              <a:t>MARK DANIEL</a:t>
            </a:r>
          </a:p>
          <a:p>
            <a:r>
              <a:rPr lang="en-US" sz="2400" dirty="0">
                <a:solidFill>
                  <a:srgbClr val="763982"/>
                </a:solidFill>
                <a:effectLst/>
                <a:latin typeface="Arial" panose="020B0604020202020204" pitchFamily="34" charset="0"/>
                <a:cs typeface="Arial" panose="020B0604020202020204" pitchFamily="34" charset="0"/>
              </a:rPr>
              <a:t>MALONEY</a:t>
            </a:r>
          </a:p>
          <a:p>
            <a:r>
              <a:rPr lang="en-US" sz="2400" dirty="0" err="1">
                <a:solidFill>
                  <a:srgbClr val="1D437E"/>
                </a:solidFill>
                <a:effectLst/>
                <a:latin typeface="Arial" panose="020B0604020202020204" pitchFamily="34" charset="0"/>
                <a:cs typeface="Arial" panose="020B0604020202020204" pitchFamily="34" charset="0"/>
              </a:rPr>
              <a:t>Présentation</a:t>
            </a:r>
            <a:r>
              <a:rPr lang="en-US" sz="2400" dirty="0">
                <a:solidFill>
                  <a:srgbClr val="1D437E"/>
                </a:solidFill>
                <a:effectLst/>
                <a:latin typeface="Arial" panose="020B0604020202020204" pitchFamily="34" charset="0"/>
                <a:cs typeface="Arial" panose="020B0604020202020204" pitchFamily="34" charset="0"/>
              </a:rPr>
              <a:t> club 2022-23-20 President</a:t>
            </a:r>
          </a:p>
          <a:p>
            <a:r>
              <a:rPr lang="en-US" sz="2400" dirty="0">
                <a:solidFill>
                  <a:srgbClr val="1D437E"/>
                </a:solidFill>
                <a:effectLst/>
                <a:latin typeface="Arial" panose="020B0604020202020204" pitchFamily="34" charset="0"/>
                <a:cs typeface="Arial" panose="020B0604020202020204" pitchFamily="34" charset="0"/>
              </a:rPr>
              <a:t>Rotary International</a:t>
            </a:r>
          </a:p>
        </p:txBody>
      </p:sp>
    </p:spTree>
    <p:extLst>
      <p:ext uri="{BB962C8B-B14F-4D97-AF65-F5344CB8AC3E}">
        <p14:creationId xmlns:p14="http://schemas.microsoft.com/office/powerpoint/2010/main" val="666354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A logo with a gear and numbers&#10;&#10;Description automatically generated">
            <a:extLst>
              <a:ext uri="{FF2B5EF4-FFF2-40B4-BE49-F238E27FC236}">
                <a16:creationId xmlns:a16="http://schemas.microsoft.com/office/drawing/2014/main" id="{F471B573-489C-4CC0-A4BE-5D68021D3E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1001998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descr="A logo with a gear and numbers&#10;&#10;Description automatically generated">
            <a:extLst>
              <a:ext uri="{FF2B5EF4-FFF2-40B4-BE49-F238E27FC236}">
                <a16:creationId xmlns:a16="http://schemas.microsoft.com/office/drawing/2014/main" id="{0A2D1FDC-339D-DBB1-AC24-CDC97FC7E3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3563292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88034" y="1532313"/>
            <a:ext cx="6367930" cy="503664"/>
          </a:xfrm>
        </p:spPr>
        <p:txBody>
          <a:bodyPr lIns="0" tIns="0" rIns="0" bIns="0"/>
          <a:lstStyle>
            <a:lvl1pPr>
              <a:defRPr sz="2455" b="1" i="0">
                <a:solidFill>
                  <a:srgbClr val="8620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Picture 5" descr="A logo with a gear and numbers&#10;&#10;Description automatically generated">
            <a:extLst>
              <a:ext uri="{FF2B5EF4-FFF2-40B4-BE49-F238E27FC236}">
                <a16:creationId xmlns:a16="http://schemas.microsoft.com/office/drawing/2014/main" id="{A18F2C6D-FA7C-8F14-B961-BBB4FF8D6C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1235445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3"/>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9"/>
            <a:ext cx="37338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01186636"/>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9"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9"/>
            <a:ext cx="37338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rgbClr val="333333"/>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1" y="115572"/>
            <a:ext cx="317501" cy="365125"/>
          </a:xfrm>
        </p:spPr>
        <p:txBody>
          <a:bodyPr/>
          <a:lstStyle>
            <a:lvl1pPr>
              <a:defRPr>
                <a:solidFill>
                  <a:schemeClr val="bg1"/>
                </a:solidFill>
              </a:defRPr>
            </a:lvl1pPr>
          </a:lstStyle>
          <a:p>
            <a:fld id="{97A94E25-127B-4C48-AF96-44BA7B823777}" type="slidenum">
              <a:rPr lang="en-US" smtClean="0"/>
              <a:pPr/>
              <a:t>‹N°›</a:t>
            </a:fld>
            <a:endParaRPr lang="en-US" dirty="0"/>
          </a:p>
        </p:txBody>
      </p:sp>
      <p:pic>
        <p:nvPicPr>
          <p:cNvPr id="2" name="Picture 1" descr="A logo with a gear and numbers&#10;&#10;Description automatically generated">
            <a:extLst>
              <a:ext uri="{FF2B5EF4-FFF2-40B4-BE49-F238E27FC236}">
                <a16:creationId xmlns:a16="http://schemas.microsoft.com/office/drawing/2014/main" id="{1FFBFCE4-AA12-CA51-7395-2415E824E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2977260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a:p>
        </p:txBody>
      </p:sp>
      <p:pic>
        <p:nvPicPr>
          <p:cNvPr id="7" name="Picture 6" descr="A logo with a gear and numbers&#10;&#10;Description automatically generated">
            <a:extLst>
              <a:ext uri="{FF2B5EF4-FFF2-40B4-BE49-F238E27FC236}">
                <a16:creationId xmlns:a16="http://schemas.microsoft.com/office/drawing/2014/main" id="{66A0E4B6-6E84-10A7-BE8C-21B3379D80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934075"/>
            <a:ext cx="1676400" cy="695325"/>
          </a:xfrm>
          <a:prstGeom prst="rect">
            <a:avLst/>
          </a:prstGeom>
        </p:spPr>
      </p:pic>
    </p:spTree>
    <p:extLst>
      <p:ext uri="{BB962C8B-B14F-4D97-AF65-F5344CB8AC3E}">
        <p14:creationId xmlns:p14="http://schemas.microsoft.com/office/powerpoint/2010/main" val="804160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026" name="Picture 2" descr="Imagine Rotary - YouTube">
            <a:extLst>
              <a:ext uri="{FF2B5EF4-FFF2-40B4-BE49-F238E27FC236}">
                <a16:creationId xmlns:a16="http://schemas.microsoft.com/office/drawing/2014/main" id="{D7B017CD-B42F-462A-892B-E88BEC5DD5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349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email">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407463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676418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4068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8966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418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28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80643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649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054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019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58041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389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669781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87870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7816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1371966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321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025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email">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4123319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0437194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87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2390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69314" name="Rectangle 2"/>
          <p:cNvSpPr>
            <a:spLocks noGrp="1" noChangeArrowheads="1"/>
          </p:cNvSpPr>
          <p:nvPr>
            <p:ph type="ctrTitle"/>
          </p:nvPr>
        </p:nvSpPr>
        <p:spPr>
          <a:xfrm>
            <a:off x="304800" y="1"/>
            <a:ext cx="88392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0137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9073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513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91249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537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501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169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1845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26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49796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236095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96769"/>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1978095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590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3"/>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9"/>
            <a:ext cx="37338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00298978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9"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9"/>
            <a:ext cx="37338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rgbClr val="333333"/>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1" y="115572"/>
            <a:ext cx="317501" cy="365125"/>
          </a:xfrm>
        </p:spPr>
        <p:txBody>
          <a:bodyPr/>
          <a:lstStyle>
            <a:lvl1pPr>
              <a:defRPr>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520622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
            <a:ext cx="9144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2"/>
            <a:ext cx="862965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5087682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56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email">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166957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72477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8224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03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48874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558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678940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4268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771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6397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32606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44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image" Target="../media/image1.png"/><Relationship Id="rId4" Type="http://schemas.openxmlformats.org/officeDocument/2006/relationships/slideLayout" Target="../slideLayouts/slideLayout112.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3.jpeg"/><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8.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9.xml"/><Relationship Id="rId1" Type="http://schemas.openxmlformats.org/officeDocument/2006/relationships/slideLayout" Target="../slideLayouts/slideLayout87.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2051" name="Picture 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w="9525">
            <a:noFill/>
            <a:miter lim="800000"/>
            <a:headEnd/>
            <a:tailEnd/>
          </a:ln>
        </p:spPr>
      </p:pic>
      <p:sp>
        <p:nvSpPr>
          <p:cNvPr id="5" name="Tekstvak 4"/>
          <p:cNvSpPr txBox="1"/>
          <p:nvPr userDrawn="1"/>
        </p:nvSpPr>
        <p:spPr>
          <a:xfrm>
            <a:off x="4648200" y="6248400"/>
            <a:ext cx="4038600" cy="461963"/>
          </a:xfrm>
          <a:prstGeom prst="rect">
            <a:avLst/>
          </a:prstGeom>
          <a:noFill/>
        </p:spPr>
        <p:txBody>
          <a:bodyPr>
            <a:spAutoFit/>
          </a:bodyPr>
          <a:lstStyle/>
          <a:p>
            <a:pPr>
              <a:defRPr/>
            </a:pPr>
            <a:endParaRPr lang="nl-BE" dirty="0"/>
          </a:p>
        </p:txBody>
      </p:sp>
      <p:sp>
        <p:nvSpPr>
          <p:cNvPr id="6" name="Tekstvak 5"/>
          <p:cNvSpPr txBox="1"/>
          <p:nvPr userDrawn="1"/>
        </p:nvSpPr>
        <p:spPr>
          <a:xfrm>
            <a:off x="5029200" y="6248400"/>
            <a:ext cx="3962400" cy="369888"/>
          </a:xfrm>
          <a:prstGeom prst="rect">
            <a:avLst/>
          </a:prstGeom>
          <a:noFill/>
        </p:spPr>
        <p:txBody>
          <a:bodyPr>
            <a:spAutoFit/>
          </a:bodyPr>
          <a:lstStyle/>
          <a:p>
            <a:pPr algn="r">
              <a:defRPr/>
            </a:pPr>
            <a:r>
              <a:rPr lang="nl-BE" sz="1800" dirty="0"/>
              <a:t>Présentation club 2022-23</a:t>
            </a:r>
          </a:p>
        </p:txBody>
      </p:sp>
    </p:spTree>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96" r:id="rId7"/>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3944129485"/>
      </p:ext>
    </p:extLst>
  </p:cSld>
  <p:clrMap bg1="lt1" tx1="dk1" bg2="lt2" tx2="dk2" accent1="accent1" accent2="accent2" accent3="accent3" accent4="accent4" accent5="accent5" accent6="accent6" hlink="hlink" folHlink="folHlink"/>
  <p:sldLayoutIdLst>
    <p:sldLayoutId id="2147486042" r:id="rId1"/>
    <p:sldLayoutId id="2147486043" r:id="rId2"/>
    <p:sldLayoutId id="2147486044" r:id="rId3"/>
    <p:sldLayoutId id="2147486045" r:id="rId4"/>
    <p:sldLayoutId id="2147486046" r:id="rId5"/>
    <p:sldLayoutId id="2147486047" r:id="rId6"/>
    <p:sldLayoutId id="2147486048" r:id="rId7"/>
    <p:sldLayoutId id="2147486049" r:id="rId8"/>
    <p:sldLayoutId id="2147486050" r:id="rId9"/>
    <p:sldLayoutId id="2147486051" r:id="rId10"/>
    <p:sldLayoutId id="2147486052" r:id="rId11"/>
    <p:sldLayoutId id="2147486053" r:id="rId12"/>
    <p:sldLayoutId id="2147486054" r:id="rId13"/>
    <p:sldLayoutId id="2147486055" r:id="rId14"/>
    <p:sldLayoutId id="2147486056" r:id="rId15"/>
    <p:sldLayoutId id="2147486057" r:id="rId16"/>
    <p:sldLayoutId id="2147486058" r:id="rId17"/>
    <p:sldLayoutId id="2147486059" r:id="rId18"/>
    <p:sldLayoutId id="2147486060" r:id="rId19"/>
    <p:sldLayoutId id="2147486061" r:id="rId20"/>
    <p:sldLayoutId id="2147486064" r:id="rId21"/>
  </p:sldLayoutIdLst>
  <p:hf sldNum="0" hdr="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2051" name="Picture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w="9525">
            <a:noFill/>
            <a:miter lim="800000"/>
            <a:headEnd/>
            <a:tailEnd/>
          </a:ln>
        </p:spPr>
      </p:pic>
      <p:sp>
        <p:nvSpPr>
          <p:cNvPr id="5" name="Tekstvak 4"/>
          <p:cNvSpPr txBox="1"/>
          <p:nvPr userDrawn="1"/>
        </p:nvSpPr>
        <p:spPr>
          <a:xfrm>
            <a:off x="4648200" y="6248400"/>
            <a:ext cx="4038600" cy="461963"/>
          </a:xfrm>
          <a:prstGeom prst="rect">
            <a:avLst/>
          </a:prstGeom>
          <a:noFill/>
        </p:spPr>
        <p:txBody>
          <a:bodyPr>
            <a:spAutoFit/>
          </a:bodyPr>
          <a:lstStyle/>
          <a:p>
            <a:pPr>
              <a:defRPr/>
            </a:pPr>
            <a:endParaRPr lang="nl-BE" dirty="0"/>
          </a:p>
        </p:txBody>
      </p:sp>
    </p:spTree>
    <p:extLst>
      <p:ext uri="{BB962C8B-B14F-4D97-AF65-F5344CB8AC3E}">
        <p14:creationId xmlns:p14="http://schemas.microsoft.com/office/powerpoint/2010/main" val="1361107593"/>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4" r:id="rId7"/>
    <p:sldLayoutId id="2147486095" r:id="rId8"/>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02EEC6C3-8F1A-4BE1-8EFE-EB11F1428E24}"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3075" name="Picture 5"/>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899" r:id="rId1"/>
    <p:sldLayoutId id="2147485900" r:id="rId2"/>
    <p:sldLayoutId id="2147485901" r:id="rId3"/>
    <p:sldLayoutId id="2147485902" r:id="rId4"/>
    <p:sldLayoutId id="2147485903" r:id="rId5"/>
    <p:sldLayoutId id="2147485885" r:id="rId6"/>
    <p:sldLayoutId id="2147485886" r:id="rId7"/>
    <p:sldLayoutId id="2147485887" r:id="rId8"/>
    <p:sldLayoutId id="2147485888" r:id="rId9"/>
    <p:sldLayoutId id="2147485889" r:id="rId10"/>
    <p:sldLayoutId id="2147485890" r:id="rId11"/>
    <p:sldLayoutId id="2147485891" r:id="rId12"/>
    <p:sldLayoutId id="2147485892" r:id="rId13"/>
    <p:sldLayoutId id="2147485893" r:id="rId14"/>
    <p:sldLayoutId id="2147485904" r:id="rId15"/>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CFD0ECF5-DF17-4215-8E72-5329E3B5AA31}"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4099" name="Picture 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6" r:id="rId10"/>
    <p:sldLayoutId id="2147485920" r:id="rId11"/>
    <p:sldLayoutId id="2147485921" r:id="rId12"/>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1106112713"/>
      </p:ext>
    </p:extLst>
  </p:cSld>
  <p:clrMap bg1="lt1" tx1="dk1" bg2="lt2" tx2="dk2" accent1="accent1" accent2="accent2" accent3="accent3" accent4="accent4" accent5="accent5" accent6="accent6" hlink="hlink" folHlink="folHlink"/>
  <p:sldLayoutIdLst>
    <p:sldLayoutId id="2147485935" r:id="rId1"/>
    <p:sldLayoutId id="2147486096" r:id="rId2"/>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26D5D-E848-9040-89F4-F4A8E48C9C9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2400" y="5987144"/>
            <a:ext cx="1828800" cy="870857"/>
          </a:xfrm>
          <a:prstGeom prst="rect">
            <a:avLst/>
          </a:prstGeom>
        </p:spPr>
      </p:pic>
      <p:sp>
        <p:nvSpPr>
          <p:cNvPr id="4" name="TextBox 3">
            <a:extLst>
              <a:ext uri="{FF2B5EF4-FFF2-40B4-BE49-F238E27FC236}">
                <a16:creationId xmlns:a16="http://schemas.microsoft.com/office/drawing/2014/main" id="{6F65FC8B-1897-3941-A590-F0E0443D6F02}"/>
              </a:ext>
            </a:extLst>
          </p:cNvPr>
          <p:cNvSpPr txBox="1"/>
          <p:nvPr userDrawn="1"/>
        </p:nvSpPr>
        <p:spPr>
          <a:xfrm>
            <a:off x="6477000" y="6375400"/>
            <a:ext cx="2209800" cy="307777"/>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000" dirty="0">
                <a:solidFill>
                  <a:srgbClr val="763982"/>
                </a:solidFill>
                <a:latin typeface="Arial Narrow" panose="020B0604020202020204" pitchFamily="34" charset="0"/>
              </a:rPr>
              <a:t>Vibrant Club Seminar – </a:t>
            </a:r>
            <a:r>
              <a:rPr lang="en-US" altLang="en-US" sz="1000" dirty="0" err="1">
                <a:solidFill>
                  <a:srgbClr val="763982"/>
                </a:solidFill>
                <a:latin typeface="Arial Narrow" panose="020B0604020202020204" pitchFamily="34" charset="0"/>
              </a:rPr>
              <a:t>Wemmel</a:t>
            </a:r>
            <a:r>
              <a:rPr lang="en-US" altLang="en-US" sz="1000" dirty="0">
                <a:solidFill>
                  <a:srgbClr val="763982"/>
                </a:solidFill>
                <a:latin typeface="Arial Narrow" panose="020B0604020202020204" pitchFamily="34" charset="0"/>
              </a:rPr>
              <a:t> – 26/10/</a:t>
            </a:r>
            <a:r>
              <a:rPr lang="en-US" altLang="en-US" sz="1000" dirty="0" err="1">
                <a:solidFill>
                  <a:srgbClr val="763982"/>
                </a:solidFill>
                <a:latin typeface="Arial Narrow" panose="020B0604020202020204" pitchFamily="34" charset="0"/>
              </a:rPr>
              <a:t>Présentation</a:t>
            </a:r>
            <a:r>
              <a:rPr lang="en-US" altLang="en-US" sz="1000" dirty="0">
                <a:solidFill>
                  <a:srgbClr val="763982"/>
                </a:solidFill>
                <a:latin typeface="Arial Narrow" panose="020B0604020202020204" pitchFamily="34" charset="0"/>
              </a:rPr>
              <a:t> club 2022-23</a:t>
            </a:r>
          </a:p>
        </p:txBody>
      </p:sp>
    </p:spTree>
    <p:extLst>
      <p:ext uri="{BB962C8B-B14F-4D97-AF65-F5344CB8AC3E}">
        <p14:creationId xmlns:p14="http://schemas.microsoft.com/office/powerpoint/2010/main" val="3999737072"/>
      </p:ext>
    </p:extLst>
  </p:cSld>
  <p:clrMap bg1="lt1" tx1="dk1" bg2="lt2" tx2="dk2" accent1="accent1" accent2="accent2" accent3="accent3" accent4="accent4" accent5="accent5" accent6="accent6" hlink="hlink" folHlink="folHlink"/>
  <p:sldLayoutIdLst>
    <p:sldLayoutId id="2147485937" r:id="rId1"/>
    <p:sldLayoutId id="2147485938" r:id="rId2"/>
    <p:sldLayoutId id="2147485939" r:id="rId3"/>
    <p:sldLayoutId id="2147485940" r:id="rId4"/>
    <p:sldLayoutId id="2147485941" r:id="rId5"/>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Tree>
    <p:custDataLst>
      <p:tags r:id="rId8"/>
    </p:custDataLst>
    <p:extLst>
      <p:ext uri="{BB962C8B-B14F-4D97-AF65-F5344CB8AC3E}">
        <p14:creationId xmlns:p14="http://schemas.microsoft.com/office/powerpoint/2010/main" val="2025267558"/>
      </p:ext>
    </p:extLst>
  </p:cSld>
  <p:clrMap bg1="lt1" tx1="dk1" bg2="lt2" tx2="dk2" accent1="accent1" accent2="accent2" accent3="accent3" accent4="accent4" accent5="accent5" accent6="accent6" hlink="hlink" folHlink="folHlink"/>
  <p:sldLayoutIdLst>
    <p:sldLayoutId id="2147485945" r:id="rId1"/>
    <p:sldLayoutId id="2147485984" r:id="rId2"/>
    <p:sldLayoutId id="2147486097" r:id="rId3"/>
    <p:sldLayoutId id="2147486098" r:id="rId4"/>
    <p:sldLayoutId id="2147486099" r:id="rId5"/>
    <p:sldLayoutId id="2147486100" r:id="rId6"/>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682954159"/>
      </p:ext>
    </p:extLst>
  </p:cSld>
  <p:clrMap bg1="lt1" tx1="dk1" bg2="lt2" tx2="dk2" accent1="accent1" accent2="accent2" accent3="accent3" accent4="accent4" accent5="accent5" accent6="accent6" hlink="hlink" folHlink="folHlink"/>
  <p:sldLayoutIdLst>
    <p:sldLayoutId id="2147485962"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 id="2147485973" r:id="rId12"/>
    <p:sldLayoutId id="2147485974" r:id="rId13"/>
    <p:sldLayoutId id="2147485975" r:id="rId14"/>
    <p:sldLayoutId id="2147485976" r:id="rId15"/>
    <p:sldLayoutId id="2147485977" r:id="rId16"/>
    <p:sldLayoutId id="2147485979" r:id="rId17"/>
    <p:sldLayoutId id="2147485980" r:id="rId18"/>
    <p:sldLayoutId id="2147486032" r:id="rId19"/>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1459695949"/>
      </p:ext>
    </p:extLst>
  </p:cSld>
  <p:clrMap bg1="lt1" tx1="dk1" bg2="lt2" tx2="dk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 id="2147486022" r:id="rId14"/>
    <p:sldLayoutId id="2147486023" r:id="rId15"/>
    <p:sldLayoutId id="2147486024" r:id="rId16"/>
    <p:sldLayoutId id="2147486025" r:id="rId17"/>
    <p:sldLayoutId id="2147486027" r:id="rId18"/>
    <p:sldLayoutId id="2147486028" r:id="rId19"/>
    <p:sldLayoutId id="2147486031" r:id="rId20"/>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2915616478"/>
      </p:ext>
    </p:extLst>
  </p:cSld>
  <p:clrMap bg1="lt1" tx1="dk1" bg2="lt2" tx2="dk2" accent1="accent1" accent2="accent2" accent3="accent3" accent4="accent4" accent5="accent5" accent6="accent6" hlink="hlink" folHlink="folHlink"/>
  <p:sldLayoutIdLst>
    <p:sldLayoutId id="2147486040" r:id="rId1"/>
  </p:sldLayoutIdLst>
  <p:hf sldNum="0" hdr="0" dt="0"/>
  <p:txStyles>
    <p:titleStyle>
      <a:lvl1pPr algn="ctr" defTabSz="342900" rtl="0" fontAlgn="base">
        <a:spcBef>
          <a:spcPct val="0"/>
        </a:spcBef>
        <a:spcAft>
          <a:spcPct val="0"/>
        </a:spcAft>
        <a:defRPr sz="3300" kern="1200">
          <a:solidFill>
            <a:schemeClr val="tx1"/>
          </a:solidFill>
          <a:latin typeface="+mj-lt"/>
          <a:ea typeface="+mj-ea"/>
          <a:cs typeface="+mj-cs"/>
        </a:defRPr>
      </a:lvl1pPr>
      <a:lvl2pPr algn="ctr" defTabSz="342900" rtl="0" fontAlgn="base">
        <a:spcBef>
          <a:spcPct val="0"/>
        </a:spcBef>
        <a:spcAft>
          <a:spcPct val="0"/>
        </a:spcAft>
        <a:defRPr sz="3300">
          <a:solidFill>
            <a:schemeClr val="tx1"/>
          </a:solidFill>
          <a:latin typeface="Calibri" pitchFamily="34" charset="0"/>
        </a:defRPr>
      </a:lvl2pPr>
      <a:lvl3pPr algn="ctr" defTabSz="342900" rtl="0" fontAlgn="base">
        <a:spcBef>
          <a:spcPct val="0"/>
        </a:spcBef>
        <a:spcAft>
          <a:spcPct val="0"/>
        </a:spcAft>
        <a:defRPr sz="3300">
          <a:solidFill>
            <a:schemeClr val="tx1"/>
          </a:solidFill>
          <a:latin typeface="Calibri" pitchFamily="34" charset="0"/>
        </a:defRPr>
      </a:lvl3pPr>
      <a:lvl4pPr algn="ctr" defTabSz="342900" rtl="0" fontAlgn="base">
        <a:spcBef>
          <a:spcPct val="0"/>
        </a:spcBef>
        <a:spcAft>
          <a:spcPct val="0"/>
        </a:spcAft>
        <a:defRPr sz="3300">
          <a:solidFill>
            <a:schemeClr val="tx1"/>
          </a:solidFill>
          <a:latin typeface="Calibri" pitchFamily="34" charset="0"/>
        </a:defRPr>
      </a:lvl4pPr>
      <a:lvl5pPr algn="ctr" defTabSz="342900" rtl="0" fontAlgn="base">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ags" Target="../tags/tag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ags" Target="../tags/tag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4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4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42.xml"/><Relationship Id="rId6" Type="http://schemas.openxmlformats.org/officeDocument/2006/relationships/image" Target="../media/image69.png"/><Relationship Id="rId5" Type="http://schemas.openxmlformats.org/officeDocument/2006/relationships/image" Target="../media/image68.svg"/><Relationship Id="rId10" Type="http://schemas.openxmlformats.org/officeDocument/2006/relationships/image" Target="../media/image61.png"/><Relationship Id="rId4" Type="http://schemas.openxmlformats.org/officeDocument/2006/relationships/image" Target="../media/image67.png"/><Relationship Id="rId9" Type="http://schemas.openxmlformats.org/officeDocument/2006/relationships/image" Target="../media/image72.svg"/></Relationships>
</file>

<file path=ppt/slides/_rels/slide52.xml.rels><?xml version="1.0" encoding="UTF-8" standalone="yes"?>
<Relationships xmlns="http://schemas.openxmlformats.org/package/2006/relationships"><Relationship Id="rId3" Type="http://schemas.openxmlformats.org/officeDocument/2006/relationships/hyperlink" Target="mailto:rfrieder@pt.lu" TargetMode="External"/><Relationship Id="rId2" Type="http://schemas.openxmlformats.org/officeDocument/2006/relationships/image" Target="../media/image73.jpeg"/><Relationship Id="rId1" Type="http://schemas.openxmlformats.org/officeDocument/2006/relationships/slideLayout" Target="../slideLayouts/slideLayout42.xml"/><Relationship Id="rId5" Type="http://schemas.openxmlformats.org/officeDocument/2006/relationships/hyperlink" Target="mailto:thierry@fresim.be" TargetMode="Externa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2.xml"/><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2.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42.xml"/><Relationship Id="rId4" Type="http://schemas.openxmlformats.org/officeDocument/2006/relationships/image" Target="../media/image87.emf"/></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5.xml"/><Relationship Id="rId4" Type="http://schemas.openxmlformats.org/officeDocument/2006/relationships/image" Target="../media/image95.emf"/></Relationships>
</file>

<file path=ppt/slides/_rels/slide68.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95.emf"/><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hyperlink" Target="https://foundation.rotary2160.org/fr/" TargetMode="External"/><Relationship Id="rId5" Type="http://schemas.openxmlformats.org/officeDocument/2006/relationships/image" Target="../media/image97.jpeg"/><Relationship Id="rId4" Type="http://schemas.openxmlformats.org/officeDocument/2006/relationships/hyperlink" Target="http://www.rotary.or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4" name="Titre 3">
            <a:extLst>
              <a:ext uri="{FF2B5EF4-FFF2-40B4-BE49-F238E27FC236}">
                <a16:creationId xmlns:a16="http://schemas.microsoft.com/office/drawing/2014/main" id="{B1F9F7BE-1FBD-C97C-AF42-164407C5293B}"/>
              </a:ext>
            </a:extLst>
          </p:cNvPr>
          <p:cNvSpPr>
            <a:spLocks noGrp="1"/>
          </p:cNvSpPr>
          <p:nvPr>
            <p:ph type="title" idx="4294967295"/>
          </p:nvPr>
        </p:nvSpPr>
        <p:spPr>
          <a:xfrm>
            <a:off x="0" y="294801"/>
            <a:ext cx="8631238" cy="910095"/>
          </a:xfrm>
          <a:prstGeom prst="rect">
            <a:avLst/>
          </a:prstGeom>
        </p:spPr>
        <p:txBody>
          <a:bodyPr>
            <a:normAutofit/>
          </a:bodyPr>
          <a:lstStyle/>
          <a:p>
            <a:pPr marL="0" marR="0" lvl="0" indent="0"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Séminaire</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d’information</a:t>
            </a:r>
            <a:endParaRPr lang="fr-BE" dirty="0">
              <a:latin typeface="Arial Narrow" panose="020B0606020202030204" pitchFamily="34" charset="0"/>
            </a:endParaRPr>
          </a:p>
        </p:txBody>
      </p:sp>
      <p:sp>
        <p:nvSpPr>
          <p:cNvPr id="6" name="ZoneTexte 5">
            <a:extLst>
              <a:ext uri="{FF2B5EF4-FFF2-40B4-BE49-F238E27FC236}">
                <a16:creationId xmlns:a16="http://schemas.microsoft.com/office/drawing/2014/main" id="{14ABA293-5E92-AFA7-7FBE-A7873A644A1A}"/>
              </a:ext>
            </a:extLst>
          </p:cNvPr>
          <p:cNvSpPr txBox="1"/>
          <p:nvPr/>
        </p:nvSpPr>
        <p:spPr>
          <a:xfrm>
            <a:off x="1219200" y="5014114"/>
            <a:ext cx="6332020" cy="1077218"/>
          </a:xfrm>
          <a:prstGeom prst="rect">
            <a:avLst/>
          </a:prstGeom>
          <a:noFill/>
        </p:spPr>
        <p:txBody>
          <a:bodyPr wrap="square" rtlCol="0">
            <a:spAutoFit/>
          </a:bodyPr>
          <a:lstStyle/>
          <a:p>
            <a:pPr algn="ctr"/>
            <a:r>
              <a:rPr lang="fr-FR" sz="3200" dirty="0">
                <a:solidFill>
                  <a:schemeClr val="accent1"/>
                </a:solidFill>
              </a:rPr>
              <a:t>Marche-en-Famenne</a:t>
            </a:r>
          </a:p>
          <a:p>
            <a:pPr algn="ctr"/>
            <a:r>
              <a:rPr lang="fr-FR" sz="3200" dirty="0">
                <a:solidFill>
                  <a:schemeClr val="accent1"/>
                </a:solidFill>
              </a:rPr>
              <a:t>19/10/2024</a:t>
            </a:r>
            <a:r>
              <a:rPr lang="fr-FR" dirty="0">
                <a:solidFill>
                  <a:schemeClr val="accent1"/>
                </a:solidFill>
              </a:rPr>
              <a:t> </a:t>
            </a:r>
          </a:p>
        </p:txBody>
      </p:sp>
      <p:pic>
        <p:nvPicPr>
          <p:cNvPr id="8" name="Image 7">
            <a:extLst>
              <a:ext uri="{FF2B5EF4-FFF2-40B4-BE49-F238E27FC236}">
                <a16:creationId xmlns:a16="http://schemas.microsoft.com/office/drawing/2014/main" id="{DFDDEA2A-41E5-2D94-6397-9DAC25ABB6A9}"/>
              </a:ext>
            </a:extLst>
          </p:cNvPr>
          <p:cNvPicPr>
            <a:picLocks noChangeAspect="1"/>
          </p:cNvPicPr>
          <p:nvPr/>
        </p:nvPicPr>
        <p:blipFill>
          <a:blip r:embed="rId3"/>
          <a:stretch>
            <a:fillRect/>
          </a:stretch>
        </p:blipFill>
        <p:spPr>
          <a:xfrm>
            <a:off x="7000627" y="4944443"/>
            <a:ext cx="1940994" cy="1216560"/>
          </a:xfrm>
          <a:prstGeom prst="rect">
            <a:avLst/>
          </a:prstGeom>
        </p:spPr>
      </p:pic>
      <p:pic>
        <p:nvPicPr>
          <p:cNvPr id="9" name="Image 8">
            <a:extLst>
              <a:ext uri="{FF2B5EF4-FFF2-40B4-BE49-F238E27FC236}">
                <a16:creationId xmlns:a16="http://schemas.microsoft.com/office/drawing/2014/main" id="{7131948B-4E78-A76E-081B-F590C4F0BA82}"/>
              </a:ext>
            </a:extLst>
          </p:cNvPr>
          <p:cNvPicPr>
            <a:picLocks noChangeAspect="1"/>
          </p:cNvPicPr>
          <p:nvPr/>
        </p:nvPicPr>
        <p:blipFill>
          <a:blip r:embed="rId4"/>
          <a:stretch>
            <a:fillRect/>
          </a:stretch>
        </p:blipFill>
        <p:spPr>
          <a:xfrm>
            <a:off x="685800" y="1305277"/>
            <a:ext cx="7620000" cy="2872461"/>
          </a:xfrm>
          <a:prstGeom prst="rect">
            <a:avLst/>
          </a:prstGeom>
        </p:spPr>
      </p:pic>
    </p:spTree>
    <p:extLst>
      <p:ext uri="{BB962C8B-B14F-4D97-AF65-F5344CB8AC3E}">
        <p14:creationId xmlns:p14="http://schemas.microsoft.com/office/powerpoint/2010/main" val="18894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0AF9-A70D-0FB6-1FDF-C94E26678388}"/>
            </a:ext>
          </a:extLst>
        </p:cNvPr>
        <p:cNvGrpSpPr/>
        <p:nvPr/>
      </p:nvGrpSpPr>
      <p:grpSpPr>
        <a:xfrm>
          <a:off x="0" y="0"/>
          <a:ext cx="0" cy="0"/>
          <a:chOff x="0" y="0"/>
          <a:chExt cx="0" cy="0"/>
        </a:xfrm>
      </p:grpSpPr>
      <p:sp>
        <p:nvSpPr>
          <p:cNvPr id="3" name="Text Placeholder 10">
            <a:extLst>
              <a:ext uri="{FF2B5EF4-FFF2-40B4-BE49-F238E27FC236}">
                <a16:creationId xmlns:a16="http://schemas.microsoft.com/office/drawing/2014/main" id="{81EB9B17-57D1-0B8B-30E2-10A1EAA911DA}"/>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a:extLst>
              <a:ext uri="{FF2B5EF4-FFF2-40B4-BE49-F238E27FC236}">
                <a16:creationId xmlns:a16="http://schemas.microsoft.com/office/drawing/2014/main" id="{6454EA98-9DEC-DD06-97E2-7D519765D16F}"/>
              </a:ext>
            </a:extLst>
          </p:cNvPr>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CE3D3217-11F2-6BCA-4F9C-6E2996066F88}"/>
              </a:ext>
            </a:extLst>
          </p:cNvPr>
          <p:cNvSpPr txBox="1"/>
          <p:nvPr/>
        </p:nvSpPr>
        <p:spPr>
          <a:xfrm>
            <a:off x="76908" y="1362062"/>
            <a:ext cx="8859130" cy="4757713"/>
          </a:xfrm>
          <a:prstGeom prst="rect">
            <a:avLst/>
          </a:prstGeom>
          <a:noFill/>
        </p:spPr>
        <p:txBody>
          <a:bodyPr wrap="square">
            <a:spAutoFit/>
          </a:bodyPr>
          <a:lstStyle/>
          <a:p>
            <a:pPr marL="167879">
              <a:spcBef>
                <a:spcPts val="450"/>
              </a:spcBef>
              <a:spcAft>
                <a:spcPts val="1350"/>
              </a:spcAft>
              <a:defRPr/>
            </a:pPr>
            <a:r>
              <a:rPr lang="fr-FR" sz="2800" dirty="0">
                <a:solidFill>
                  <a:srgbClr val="0070C0"/>
                </a:solidFill>
              </a:rPr>
              <a:t>Pour soutenir cette mission, la Fondation dispose de plusieurs programmes de subventions :  </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de district</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mondiales</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Secours en cas de catastrophe </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des programmes d’économie d’échelle</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bourses </a:t>
            </a:r>
          </a:p>
        </p:txBody>
      </p:sp>
      <p:sp>
        <p:nvSpPr>
          <p:cNvPr id="4" name="Titre 3">
            <a:extLst>
              <a:ext uri="{FF2B5EF4-FFF2-40B4-BE49-F238E27FC236}">
                <a16:creationId xmlns:a16="http://schemas.microsoft.com/office/drawing/2014/main" id="{CE52080D-245D-19B7-0D0B-CE797A1E5185}"/>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347153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2ED43-1AD9-E195-9045-DE91E7FC9544}"/>
              </a:ext>
            </a:extLst>
          </p:cNvPr>
          <p:cNvSpPr>
            <a:spLocks noGrp="1"/>
          </p:cNvSpPr>
          <p:nvPr>
            <p:ph type="title" idx="4294967295"/>
          </p:nvPr>
        </p:nvSpPr>
        <p:spPr>
          <a:xfrm>
            <a:off x="585199" y="281219"/>
            <a:ext cx="8629650" cy="731783"/>
          </a:xfrm>
          <a:prstGeom prst="rect">
            <a:avLst/>
          </a:prstGeom>
        </p:spPr>
        <p:txBody>
          <a:bodyPr anchor="t">
            <a:normAutofit/>
          </a:bodyPr>
          <a:lstStyle/>
          <a:p>
            <a:pPr algn="l"/>
            <a:r>
              <a:rPr lang="fr-FR" sz="3300" b="1" cap="none" dirty="0">
                <a:solidFill>
                  <a:schemeClr val="bg1"/>
                </a:solidFill>
                <a:latin typeface="Arial" panose="020B0604020202020204" pitchFamily="34" charset="0"/>
                <a:cs typeface="Arial" panose="020B0604020202020204" pitchFamily="34" charset="0"/>
              </a:rPr>
              <a:t>  </a:t>
            </a:r>
            <a:r>
              <a:rPr lang="fr-FR" sz="2800" b="1" cap="none" dirty="0">
                <a:solidFill>
                  <a:schemeClr val="bg1"/>
                </a:solidFill>
                <a:latin typeface="Arial" panose="020B0604020202020204" pitchFamily="34" charset="0"/>
                <a:cs typeface="Arial" panose="020B0604020202020204" pitchFamily="34" charset="0"/>
              </a:rPr>
              <a:t>Aper</a:t>
            </a:r>
            <a:r>
              <a:rPr lang="fr-FR" sz="2800" b="1" dirty="0">
                <a:solidFill>
                  <a:schemeClr val="bg1"/>
                </a:solidFill>
                <a:latin typeface="Arial" panose="020B0604020202020204" pitchFamily="34" charset="0"/>
                <a:cs typeface="Arial" panose="020B0604020202020204" pitchFamily="34" charset="0"/>
              </a:rPr>
              <a:t>çu des subventions 2023-2024</a:t>
            </a:r>
            <a:endParaRPr lang="fr-BE" sz="2800" b="1" cap="none" dirty="0">
              <a:solidFill>
                <a:schemeClr val="bg1"/>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3CC5B2B2-9ADC-5E1D-0352-CF8507F923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3614247"/>
            <a:ext cx="5029200" cy="3240289"/>
          </a:xfrm>
          <a:prstGeom prst="rect">
            <a:avLst/>
          </a:prstGeom>
        </p:spPr>
      </p:pic>
      <p:pic>
        <p:nvPicPr>
          <p:cNvPr id="3" name="Image 2">
            <a:extLst>
              <a:ext uri="{FF2B5EF4-FFF2-40B4-BE49-F238E27FC236}">
                <a16:creationId xmlns:a16="http://schemas.microsoft.com/office/drawing/2014/main" id="{ED78C9B0-94B9-118A-53AC-2CDDBC15E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401" y="1326846"/>
            <a:ext cx="7519399" cy="2359535"/>
          </a:xfrm>
          <a:prstGeom prst="rect">
            <a:avLst/>
          </a:prstGeom>
        </p:spPr>
      </p:pic>
    </p:spTree>
    <p:extLst>
      <p:ext uri="{BB962C8B-B14F-4D97-AF65-F5344CB8AC3E}">
        <p14:creationId xmlns:p14="http://schemas.microsoft.com/office/powerpoint/2010/main" val="242339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FD16647-D65D-4A43-9598-F782A0E1D7AE}"/>
              </a:ext>
            </a:extLst>
          </p:cNvPr>
          <p:cNvSpPr>
            <a:spLocks noGrp="1"/>
          </p:cNvSpPr>
          <p:nvPr>
            <p:ph type="title" idx="4294967295"/>
          </p:nvPr>
        </p:nvSpPr>
        <p:spPr>
          <a:xfrm>
            <a:off x="762000" y="352410"/>
            <a:ext cx="8496300" cy="400050"/>
          </a:xfrm>
          <a:prstGeom prst="rect">
            <a:avLst/>
          </a:prstGeom>
        </p:spPr>
        <p:txBody>
          <a:bodyPr>
            <a:noAutofit/>
          </a:bodyPr>
          <a:lstStyle/>
          <a:p>
            <a:pPr algn="l"/>
            <a:r>
              <a:rPr lang="fr-BE" sz="3300" b="1" dirty="0">
                <a:solidFill>
                  <a:schemeClr val="bg1"/>
                </a:solidFill>
                <a:latin typeface="Arial" panose="020B0604020202020204" pitchFamily="34" charset="0"/>
                <a:cs typeface="Arial" panose="020B0604020202020204" pitchFamily="34" charset="0"/>
              </a:rPr>
              <a:t>La certification</a:t>
            </a:r>
          </a:p>
        </p:txBody>
      </p:sp>
      <p:sp>
        <p:nvSpPr>
          <p:cNvPr id="4" name="Espace réservé du contenu 3">
            <a:extLst>
              <a:ext uri="{FF2B5EF4-FFF2-40B4-BE49-F238E27FC236}">
                <a16:creationId xmlns:a16="http://schemas.microsoft.com/office/drawing/2014/main" id="{E07F8D4D-C646-42F3-980A-8FEFAA6C1E1C}"/>
              </a:ext>
            </a:extLst>
          </p:cNvPr>
          <p:cNvSpPr>
            <a:spLocks noGrp="1"/>
          </p:cNvSpPr>
          <p:nvPr>
            <p:ph idx="4294967295"/>
          </p:nvPr>
        </p:nvSpPr>
        <p:spPr>
          <a:xfrm>
            <a:off x="76200" y="1524000"/>
            <a:ext cx="8686800" cy="3394472"/>
          </a:xfrm>
          <a:prstGeom prst="rect">
            <a:avLst/>
          </a:prstGeom>
        </p:spPr>
        <p:txBody>
          <a:bodyPr/>
          <a:lstStyle/>
          <a:p>
            <a:pPr lvl="1">
              <a:spcBef>
                <a:spcPts val="1275"/>
              </a:spcBef>
              <a:buFont typeface="Wingdings" panose="05000000000000000000" pitchFamily="2" charset="2"/>
              <a:buChar char="Ø"/>
            </a:pPr>
            <a:r>
              <a:rPr lang="fr-BE" sz="2400" dirty="0">
                <a:solidFill>
                  <a:srgbClr val="0070C0"/>
                </a:solidFill>
                <a:latin typeface="Arial" panose="020B0604020202020204" pitchFamily="34" charset="0"/>
                <a:cs typeface="Arial" panose="020B0604020202020204" pitchFamily="34" charset="0"/>
              </a:rPr>
              <a:t>Pierre angulaire du fonctionnement actuel de la Fondation : garantit le bon usage des subventions de la Fondation</a:t>
            </a:r>
          </a:p>
          <a:p>
            <a:pPr lvl="1">
              <a:spcBef>
                <a:spcPts val="1275"/>
              </a:spcBef>
              <a:buFont typeface="Wingdings" panose="05000000000000000000" pitchFamily="2" charset="2"/>
              <a:buChar char="Ø"/>
            </a:pPr>
            <a:r>
              <a:rPr lang="fr-BE" sz="2400" dirty="0">
                <a:solidFill>
                  <a:srgbClr val="0070C0"/>
                </a:solidFill>
                <a:latin typeface="Arial" panose="020B0604020202020204" pitchFamily="34" charset="0"/>
                <a:cs typeface="Arial" panose="020B0604020202020204" pitchFamily="34" charset="0"/>
              </a:rPr>
              <a:t>Renouvelée chaque année</a:t>
            </a:r>
          </a:p>
          <a:p>
            <a:pPr lvl="1">
              <a:spcBef>
                <a:spcPts val="1275"/>
              </a:spcBef>
              <a:buFont typeface="Wingdings" panose="05000000000000000000" pitchFamily="2" charset="2"/>
              <a:buChar char="Ø"/>
            </a:pPr>
            <a:r>
              <a:rPr lang="fr-BE" sz="2400" dirty="0">
                <a:solidFill>
                  <a:srgbClr val="0070C0"/>
                </a:solidFill>
                <a:latin typeface="Arial" panose="020B0604020202020204" pitchFamily="34" charset="0"/>
                <a:cs typeface="Arial" panose="020B0604020202020204" pitchFamily="34" charset="0"/>
              </a:rPr>
              <a:t>Condition imposée pour l’obtention d’une subvention mondiale, d’une subvention de district ou d’une bourse de la Fondation.</a:t>
            </a:r>
          </a:p>
          <a:p>
            <a:pPr lvl="1">
              <a:spcBef>
                <a:spcPts val="1275"/>
              </a:spcBef>
              <a:buFont typeface="Wingdings" panose="05000000000000000000" pitchFamily="2" charset="2"/>
              <a:buChar char="Ø"/>
            </a:pPr>
            <a:r>
              <a:rPr lang="fr-BE" sz="2400" dirty="0">
                <a:solidFill>
                  <a:srgbClr val="0070C0"/>
                </a:solidFill>
                <a:latin typeface="Arial" panose="020B0604020202020204" pitchFamily="34" charset="0"/>
                <a:cs typeface="Arial" panose="020B0604020202020204" pitchFamily="34" charset="0"/>
              </a:rPr>
              <a:t>Le club doit être représenté à l’atelier de certification</a:t>
            </a:r>
          </a:p>
          <a:p>
            <a:pPr lvl="1">
              <a:spcBef>
                <a:spcPts val="1275"/>
              </a:spcBef>
              <a:buFont typeface="Wingdings" panose="05000000000000000000" pitchFamily="2" charset="2"/>
              <a:buChar char="Ø"/>
            </a:pPr>
            <a:r>
              <a:rPr lang="fr-BE" sz="2400" dirty="0">
                <a:solidFill>
                  <a:srgbClr val="0070C0"/>
                </a:solidFill>
                <a:latin typeface="Arial" panose="020B0604020202020204" pitchFamily="34" charset="0"/>
                <a:cs typeface="Arial" panose="020B0604020202020204" pitchFamily="34" charset="0"/>
              </a:rPr>
              <a:t>Le club remplit la demande, téléchargeable sur le site de la commission</a:t>
            </a:r>
          </a:p>
        </p:txBody>
      </p:sp>
      <p:sp>
        <p:nvSpPr>
          <p:cNvPr id="2" name="ZoneTexte 1">
            <a:extLst>
              <a:ext uri="{FF2B5EF4-FFF2-40B4-BE49-F238E27FC236}">
                <a16:creationId xmlns:a16="http://schemas.microsoft.com/office/drawing/2014/main" id="{F6FFC38E-6764-B57F-DAD2-C3ACBE5938FD}"/>
              </a:ext>
            </a:extLst>
          </p:cNvPr>
          <p:cNvSpPr txBox="1"/>
          <p:nvPr/>
        </p:nvSpPr>
        <p:spPr>
          <a:xfrm>
            <a:off x="2247900" y="6061502"/>
            <a:ext cx="6515100" cy="415498"/>
          </a:xfrm>
          <a:prstGeom prst="rect">
            <a:avLst/>
          </a:prstGeom>
          <a:noFill/>
        </p:spPr>
        <p:txBody>
          <a:bodyPr wrap="square" rtlCol="0">
            <a:spAutoFit/>
          </a:bodyPr>
          <a:lstStyle/>
          <a:p>
            <a:r>
              <a:rPr lang="fr-BE" sz="2100" dirty="0">
                <a:solidFill>
                  <a:srgbClr val="FF0000"/>
                </a:solidFill>
              </a:rPr>
              <a:t>https://foundation.rotary2160.org/fr/documents/folder/</a:t>
            </a:r>
          </a:p>
        </p:txBody>
      </p:sp>
    </p:spTree>
    <p:extLst>
      <p:ext uri="{BB962C8B-B14F-4D97-AF65-F5344CB8AC3E}">
        <p14:creationId xmlns:p14="http://schemas.microsoft.com/office/powerpoint/2010/main" val="8488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6818E-6603-852E-E5A4-4A4BCA48826B}"/>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4DD21B4-E430-3363-539C-E3E1D2FF0D0F}"/>
              </a:ext>
            </a:extLst>
          </p:cNvPr>
          <p:cNvSpPr txBox="1"/>
          <p:nvPr/>
        </p:nvSpPr>
        <p:spPr>
          <a:xfrm>
            <a:off x="353505" y="138750"/>
            <a:ext cx="8604955" cy="1107996"/>
          </a:xfrm>
          <a:prstGeom prst="rect">
            <a:avLst/>
          </a:prstGeom>
          <a:noFill/>
        </p:spPr>
        <p:txBody>
          <a:bodyPr wrap="square" rtlCol="0">
            <a:spAutoFit/>
          </a:bodyPr>
          <a:lstStyle/>
          <a:p>
            <a:r>
              <a:rPr lang="fr-FR" sz="3300" b="1" dirty="0">
                <a:solidFill>
                  <a:schemeClr val="bg1"/>
                </a:solidFill>
              </a:rPr>
              <a:t>Les subventions Secours en cas de catastrophe</a:t>
            </a:r>
            <a:endParaRPr lang="fr-BE" sz="3300" b="1" dirty="0">
              <a:solidFill>
                <a:schemeClr val="bg1"/>
              </a:solidFill>
            </a:endParaRPr>
          </a:p>
        </p:txBody>
      </p:sp>
      <p:sp>
        <p:nvSpPr>
          <p:cNvPr id="6" name="Sous-titre 5">
            <a:extLst>
              <a:ext uri="{FF2B5EF4-FFF2-40B4-BE49-F238E27FC236}">
                <a16:creationId xmlns:a16="http://schemas.microsoft.com/office/drawing/2014/main" id="{67E68EEE-025B-8053-36DE-FFCF1B45AF12}"/>
              </a:ext>
            </a:extLst>
          </p:cNvPr>
          <p:cNvSpPr>
            <a:spLocks noGrp="1"/>
          </p:cNvSpPr>
          <p:nvPr>
            <p:ph type="subTitle" idx="1"/>
          </p:nvPr>
        </p:nvSpPr>
        <p:spPr>
          <a:xfrm>
            <a:off x="318869" y="1447800"/>
            <a:ext cx="8604955" cy="4572000"/>
          </a:xfrm>
        </p:spPr>
        <p:txBody>
          <a:bodyPr>
            <a:normAutofit/>
          </a:bodyPr>
          <a:lstStyle/>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Elles financent les efforts de secours et de reconstruction au travers du Fonds d’aide d’urgence.</a:t>
            </a:r>
            <a:endParaRPr lang="fr-BE" sz="2400" dirty="0">
              <a:solidFill>
                <a:schemeClr val="accent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Les districts qui ont été frappés par une catastrophe naturelle peuvent utiliser ces subventions.</a:t>
            </a: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Une fois certifiés, les districts situés dans une région touchée peuvent demander jusqu’à 25 000 $, selon les fonds disponibles. </a:t>
            </a: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Un district peut demander des subventions supplémentaires après avoir remis un rapport complet des résultats de la subvention précédente</a:t>
            </a:r>
          </a:p>
          <a:p>
            <a:endParaRPr lang="fr-BE" dirty="0"/>
          </a:p>
        </p:txBody>
      </p:sp>
    </p:spTree>
    <p:extLst>
      <p:ext uri="{BB962C8B-B14F-4D97-AF65-F5344CB8AC3E}">
        <p14:creationId xmlns:p14="http://schemas.microsoft.com/office/powerpoint/2010/main" val="1760776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D159-3363-5DC4-D992-365E0E5A46EF}"/>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45FD2ED4-3320-EA00-A031-FCA69E712FBE}"/>
              </a:ext>
            </a:extLst>
          </p:cNvPr>
          <p:cNvSpPr txBox="1"/>
          <p:nvPr/>
        </p:nvSpPr>
        <p:spPr>
          <a:xfrm>
            <a:off x="609600" y="362655"/>
            <a:ext cx="6931706" cy="600164"/>
          </a:xfrm>
          <a:prstGeom prst="rect">
            <a:avLst/>
          </a:prstGeom>
          <a:noFill/>
        </p:spPr>
        <p:txBody>
          <a:bodyPr wrap="none" rtlCol="0">
            <a:spAutoFit/>
          </a:bodyPr>
          <a:lstStyle/>
          <a:p>
            <a:r>
              <a:rPr lang="fr-FR" sz="3300" b="1" dirty="0">
                <a:solidFill>
                  <a:schemeClr val="bg1"/>
                </a:solidFill>
                <a:latin typeface="Arial" panose="020B0604020202020204" pitchFamily="34" charset="0"/>
                <a:cs typeface="Arial" panose="020B0604020202020204" pitchFamily="34" charset="0"/>
              </a:rPr>
              <a:t>Programme d’économie d’échelle</a:t>
            </a:r>
          </a:p>
        </p:txBody>
      </p:sp>
      <p:sp>
        <p:nvSpPr>
          <p:cNvPr id="6" name="Sous-titre 5">
            <a:extLst>
              <a:ext uri="{FF2B5EF4-FFF2-40B4-BE49-F238E27FC236}">
                <a16:creationId xmlns:a16="http://schemas.microsoft.com/office/drawing/2014/main" id="{5EBB5065-D6B3-9BF7-E39D-CDA673A83D79}"/>
              </a:ext>
            </a:extLst>
          </p:cNvPr>
          <p:cNvSpPr>
            <a:spLocks noGrp="1"/>
          </p:cNvSpPr>
          <p:nvPr>
            <p:ph type="subTitle" idx="1"/>
          </p:nvPr>
        </p:nvSpPr>
        <p:spPr>
          <a:xfrm>
            <a:off x="318869" y="1447800"/>
            <a:ext cx="8604955" cy="4572000"/>
          </a:xfrm>
        </p:spPr>
        <p:txBody>
          <a:bodyPr>
            <a:normAutofit lnSpcReduction="10000"/>
          </a:bodyPr>
          <a:lstStyle/>
          <a:p>
            <a:endParaRPr lang="fr-BE" sz="2400" b="0" i="0" u="none" strike="noStrike" dirty="0">
              <a:solidFill>
                <a:schemeClr val="accent1"/>
              </a:solidFill>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Chaque année, la Fondation octroie une subvention de 2 millions de dollars provenant du Fonds mondial à un programme</a:t>
            </a:r>
          </a:p>
          <a:p>
            <a:pPr marL="342900" indent="-342900">
              <a:buFont typeface="Wingdings" panose="05000000000000000000" pitchFamily="2" charset="2"/>
              <a:buChar char="Ø"/>
            </a:pPr>
            <a:endParaRPr lang="fr-BE" sz="2400" b="0" i="0" u="none" strike="noStrike" dirty="0">
              <a:solidFill>
                <a:schemeClr val="accent1"/>
              </a:solidFill>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Ce programme a déjà fait ses preuves et qui est prêt à être élargi à d'autres régions.</a:t>
            </a:r>
          </a:p>
          <a:p>
            <a:endParaRPr lang="fr-BE" sz="2400" b="0" i="0" u="none" strike="noStrike" dirty="0">
              <a:solidFill>
                <a:schemeClr val="accent1"/>
              </a:solidFill>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BE" sz="2400" b="0" i="0" u="none" strike="noStrike" dirty="0">
                <a:solidFill>
                  <a:schemeClr val="accent1"/>
                </a:solidFill>
                <a:effectLst/>
                <a:latin typeface="Arial" panose="020B0604020202020204" pitchFamily="34" charset="0"/>
                <a:cs typeface="Arial" panose="020B0604020202020204" pitchFamily="34" charset="0"/>
              </a:rPr>
              <a:t>Les programmes doivent être parrainés par un club ou un district certifié, et ils doivent être mis en œuvre avec des partenaires expérimentés qui s'engagent également à en assurer le succès et la pérennité.</a:t>
            </a:r>
          </a:p>
          <a:p>
            <a:endParaRPr lang="fr-BE" dirty="0"/>
          </a:p>
        </p:txBody>
      </p:sp>
    </p:spTree>
    <p:extLst>
      <p:ext uri="{BB962C8B-B14F-4D97-AF65-F5344CB8AC3E}">
        <p14:creationId xmlns:p14="http://schemas.microsoft.com/office/powerpoint/2010/main" val="312082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D570EE4-6A8D-10B9-F277-0469BE78F8D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5AB1FE9-FFC0-2413-C3DA-844532CEEDF1}"/>
              </a:ext>
            </a:extLst>
          </p:cNvPr>
          <p:cNvSpPr txBox="1"/>
          <p:nvPr/>
        </p:nvSpPr>
        <p:spPr>
          <a:xfrm>
            <a:off x="119438" y="1524000"/>
            <a:ext cx="8905123" cy="5052665"/>
          </a:xfrm>
          <a:prstGeom prst="rect">
            <a:avLst/>
          </a:prstGeom>
          <a:noFill/>
        </p:spPr>
        <p:txBody>
          <a:bodyPr wrap="square" rtlCol="0">
            <a:spAutoFit/>
          </a:bodyPr>
          <a:lstStyle/>
          <a:p>
            <a:pPr marL="471488" lvl="1" indent="-342900" algn="just">
              <a:spcAft>
                <a:spcPts val="1350"/>
              </a:spcAft>
              <a:buClr>
                <a:srgbClr val="0070C0"/>
              </a:buClr>
              <a:buSzPct val="120000"/>
              <a:buFont typeface="Wingdings" pitchFamily="2" charset="2"/>
              <a:buChar char="Ø"/>
            </a:pPr>
            <a:r>
              <a:rPr lang="fr-BE" b="0" i="0" u="none" strike="noStrike" dirty="0">
                <a:solidFill>
                  <a:schemeClr val="accent1"/>
                </a:solidFill>
                <a:effectLst/>
                <a:cs typeface="Arial" panose="020B0604020202020204" pitchFamily="34" charset="0"/>
              </a:rPr>
              <a:t>Les subventions de district financent des actions ponctuelles de petite envergure, locales ou internationales. </a:t>
            </a:r>
          </a:p>
          <a:p>
            <a:pPr marL="471488" lvl="1" indent="-342900" algn="just">
              <a:spcAft>
                <a:spcPts val="1350"/>
              </a:spcAft>
              <a:buClr>
                <a:srgbClr val="0070C0"/>
              </a:buClr>
              <a:buSzPct val="120000"/>
              <a:buFont typeface="Wingdings" pitchFamily="2" charset="2"/>
              <a:buChar char="Ø"/>
            </a:pPr>
            <a:r>
              <a:rPr lang="fr-BE" b="0" i="0" u="none" strike="noStrike" dirty="0">
                <a:solidFill>
                  <a:schemeClr val="accent1"/>
                </a:solidFill>
                <a:effectLst/>
                <a:cs typeface="Arial" panose="020B0604020202020204" pitchFamily="34" charset="0"/>
              </a:rPr>
              <a:t>Chaque district choisit les activités qu’il finance</a:t>
            </a:r>
            <a:r>
              <a:rPr lang="fr-FR" dirty="0">
                <a:solidFill>
                  <a:schemeClr val="accent1"/>
                </a:solidFill>
                <a:cs typeface="Arial" panose="020B0604020202020204" pitchFamily="34" charset="0"/>
              </a:rPr>
              <a:t>.</a:t>
            </a:r>
          </a:p>
          <a:p>
            <a:pPr marL="471488" lvl="1" indent="-342900" algn="just">
              <a:spcAft>
                <a:spcPts val="1350"/>
              </a:spcAft>
              <a:buClr>
                <a:srgbClr val="0070C0"/>
              </a:buClr>
              <a:buSzPct val="120000"/>
              <a:buFont typeface="Wingdings" pitchFamily="2" charset="2"/>
              <a:buChar char="Ø"/>
            </a:pPr>
            <a:r>
              <a:rPr lang="fr-BE" b="0" i="0" u="none" strike="noStrike" dirty="0">
                <a:solidFill>
                  <a:schemeClr val="accent1"/>
                </a:solidFill>
                <a:effectLst/>
                <a:cs typeface="Arial" panose="020B0604020202020204" pitchFamily="34" charset="0"/>
              </a:rPr>
              <a:t>Les districts peuvent utiliser jusqu'à 50 % de leur Fonds spécifique de district chaque année.</a:t>
            </a:r>
          </a:p>
          <a:p>
            <a:pPr marL="471488" lvl="1" indent="-342900" algn="just">
              <a:spcAft>
                <a:spcPts val="1350"/>
              </a:spcAft>
              <a:buClr>
                <a:srgbClr val="0070C0"/>
              </a:buClr>
              <a:buSzPct val="120000"/>
              <a:buFont typeface="Wingdings" pitchFamily="2" charset="2"/>
              <a:buChar char="Ø"/>
            </a:pPr>
            <a:r>
              <a:rPr lang="fr-BE" b="0" i="0" u="none" strike="noStrike" dirty="0">
                <a:solidFill>
                  <a:schemeClr val="accent1"/>
                </a:solidFill>
                <a:effectLst/>
                <a:cs typeface="Arial" panose="020B0604020202020204" pitchFamily="34" charset="0"/>
              </a:rPr>
              <a:t>Les demandes de subvention doivent être approuvées par le gouverneur, le responsable Fondation de district et le responsable Subvention de district avant d’être transmises à la Fondation pour approbation.</a:t>
            </a:r>
          </a:p>
          <a:p>
            <a:pPr marL="128588" lvl="1" algn="just">
              <a:spcAft>
                <a:spcPts val="1350"/>
              </a:spcAft>
              <a:buClr>
                <a:srgbClr val="0070C0"/>
              </a:buClr>
              <a:buSzPct val="120000"/>
            </a:pPr>
            <a:endParaRPr lang="fr-FR" dirty="0">
              <a:solidFill>
                <a:schemeClr val="accent1"/>
              </a:solidFill>
              <a:cs typeface="Arial" panose="020B0604020202020204" pitchFamily="34" charset="0"/>
            </a:endParaRPr>
          </a:p>
          <a:p>
            <a:pPr marL="128588" lvl="1" algn="just">
              <a:spcAft>
                <a:spcPts val="1350"/>
              </a:spcAft>
              <a:buClr>
                <a:srgbClr val="0070C0"/>
              </a:buClr>
              <a:buSzPct val="120000"/>
            </a:pPr>
            <a:endParaRPr lang="fr-FR" dirty="0">
              <a:solidFill>
                <a:schemeClr val="accent1"/>
              </a:solidFill>
              <a:cs typeface="Arial" panose="020B0604020202020204" pitchFamily="34" charset="0"/>
            </a:endParaRPr>
          </a:p>
        </p:txBody>
      </p:sp>
      <p:sp>
        <p:nvSpPr>
          <p:cNvPr id="3" name="ZoneTexte 2">
            <a:extLst>
              <a:ext uri="{FF2B5EF4-FFF2-40B4-BE49-F238E27FC236}">
                <a16:creationId xmlns:a16="http://schemas.microsoft.com/office/drawing/2014/main" id="{2C36C258-36C9-6A71-1F76-4EEEE9A10284}"/>
              </a:ext>
            </a:extLst>
          </p:cNvPr>
          <p:cNvSpPr txBox="1"/>
          <p:nvPr/>
        </p:nvSpPr>
        <p:spPr>
          <a:xfrm>
            <a:off x="304800" y="445482"/>
            <a:ext cx="7162799" cy="523220"/>
          </a:xfrm>
          <a:prstGeom prst="rect">
            <a:avLst/>
          </a:prstGeom>
          <a:noFill/>
        </p:spPr>
        <p:txBody>
          <a:bodyPr wrap="square" rtlCol="0">
            <a:spAutoFit/>
          </a:bodyPr>
          <a:lstStyle/>
          <a:p>
            <a:r>
              <a:rPr lang="fr-FR" sz="2800" b="1" dirty="0">
                <a:solidFill>
                  <a:schemeClr val="bg1"/>
                </a:solidFill>
              </a:rPr>
              <a:t>Les subventions de district</a:t>
            </a:r>
            <a:endParaRPr lang="fr-BE" sz="2800" b="1" dirty="0">
              <a:solidFill>
                <a:schemeClr val="bg1"/>
              </a:solidFill>
            </a:endParaRPr>
          </a:p>
        </p:txBody>
      </p:sp>
    </p:spTree>
    <p:extLst>
      <p:ext uri="{BB962C8B-B14F-4D97-AF65-F5344CB8AC3E}">
        <p14:creationId xmlns:p14="http://schemas.microsoft.com/office/powerpoint/2010/main" val="274074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8CCACE-9F73-4225-842D-E5E4474AAE6E}"/>
              </a:ext>
            </a:extLst>
          </p:cNvPr>
          <p:cNvSpPr txBox="1"/>
          <p:nvPr/>
        </p:nvSpPr>
        <p:spPr>
          <a:xfrm>
            <a:off x="119438" y="1524000"/>
            <a:ext cx="8905123" cy="3965188"/>
          </a:xfrm>
          <a:prstGeom prst="rect">
            <a:avLst/>
          </a:prstGeom>
          <a:noFill/>
        </p:spPr>
        <p:txBody>
          <a:bodyPr wrap="square" rtlCol="0">
            <a:spAutoFit/>
          </a:bodyPr>
          <a:lstStyle/>
          <a:p>
            <a:pPr marL="128588" lvl="1" algn="just">
              <a:spcAft>
                <a:spcPts val="1350"/>
              </a:spcAft>
              <a:buClr>
                <a:srgbClr val="0070C0"/>
              </a:buClr>
              <a:buSzPct val="120000"/>
            </a:pPr>
            <a:r>
              <a:rPr lang="fr-BE" b="0" i="0" u="none" strike="noStrike" dirty="0">
                <a:solidFill>
                  <a:schemeClr val="accent1"/>
                </a:solidFill>
                <a:effectLst/>
                <a:cs typeface="Arial" panose="020B0604020202020204" pitchFamily="34" charset="0"/>
              </a:rPr>
              <a:t>Les clubs travaillent directement avec le district pour l’allocation des fonds. </a:t>
            </a:r>
            <a:r>
              <a:rPr lang="fr-BE" dirty="0">
                <a:solidFill>
                  <a:schemeClr val="accent1"/>
                </a:solidFill>
                <a:cs typeface="Arial" panose="020B0604020202020204" pitchFamily="34" charset="0"/>
              </a:rPr>
              <a:t>Le district a la possibilité d’imposer des critères supplémentaires (ex échéances, domaines d’action,…)</a:t>
            </a:r>
            <a:r>
              <a:rPr lang="fr-BE" b="0" i="0" u="none" strike="noStrike" dirty="0">
                <a:solidFill>
                  <a:schemeClr val="accent1"/>
                </a:solidFill>
                <a:effectLst/>
                <a:cs typeface="Arial" panose="020B0604020202020204" pitchFamily="34" charset="0"/>
              </a:rPr>
              <a:t>.</a:t>
            </a:r>
          </a:p>
          <a:p>
            <a:pPr marL="609600" indent="-609600" eaLnBrk="1" hangingPunct="1">
              <a:spcBef>
                <a:spcPct val="0"/>
              </a:spcBef>
              <a:buFont typeface="Wingdings" pitchFamily="2" charset="2"/>
              <a:buChar char="ü"/>
              <a:defRPr/>
            </a:pPr>
            <a:r>
              <a:rPr lang="nl-BE" dirty="0">
                <a:solidFill>
                  <a:schemeClr val="accent1"/>
                </a:solidFill>
              </a:rPr>
              <a:t>Club certifié !</a:t>
            </a:r>
          </a:p>
          <a:p>
            <a:pPr marL="609600" indent="-609600" eaLnBrk="1" hangingPunct="1">
              <a:spcBef>
                <a:spcPct val="0"/>
              </a:spcBef>
              <a:buFont typeface="Wingdings" pitchFamily="2" charset="2"/>
              <a:buChar char="ü"/>
              <a:defRPr/>
            </a:pPr>
            <a:r>
              <a:rPr lang="nl-BE" dirty="0">
                <a:solidFill>
                  <a:schemeClr val="accent1"/>
                </a:solidFill>
              </a:rPr>
              <a:t>Projet à impact local, dans votre communauté (min 3000€)</a:t>
            </a:r>
          </a:p>
          <a:p>
            <a:pPr marL="609600" indent="-609600" eaLnBrk="1" hangingPunct="1">
              <a:spcBef>
                <a:spcPct val="0"/>
              </a:spcBef>
              <a:buFont typeface="Wingdings" pitchFamily="2" charset="2"/>
              <a:buChar char="ü"/>
              <a:defRPr/>
            </a:pPr>
            <a:r>
              <a:rPr lang="nl-BE" dirty="0">
                <a:solidFill>
                  <a:schemeClr val="accent1"/>
                </a:solidFill>
              </a:rPr>
              <a:t>Un projet par an et par club</a:t>
            </a:r>
          </a:p>
          <a:p>
            <a:pPr marL="609600" indent="-609600" eaLnBrk="1" hangingPunct="1">
              <a:spcBef>
                <a:spcPct val="0"/>
              </a:spcBef>
              <a:buFont typeface="Wingdings" pitchFamily="2" charset="2"/>
              <a:buChar char="ü"/>
              <a:defRPr/>
            </a:pPr>
            <a:r>
              <a:rPr lang="nl-BE" dirty="0">
                <a:solidFill>
                  <a:schemeClr val="accent1"/>
                </a:solidFill>
              </a:rPr>
              <a:t>Dans des domaines choisis par le District.</a:t>
            </a:r>
            <a:endParaRPr lang="fr-BE" dirty="0">
              <a:solidFill>
                <a:schemeClr val="accent1"/>
              </a:solidFill>
            </a:endParaRPr>
          </a:p>
          <a:p>
            <a:pPr marL="609600" indent="-609600" eaLnBrk="1" hangingPunct="1">
              <a:spcBef>
                <a:spcPct val="0"/>
              </a:spcBef>
              <a:buFont typeface="Wingdings" pitchFamily="2" charset="2"/>
              <a:buChar char="ü"/>
              <a:defRPr/>
            </a:pPr>
            <a:r>
              <a:rPr lang="fr-BE" dirty="0">
                <a:solidFill>
                  <a:schemeClr val="accent1"/>
                </a:solidFill>
              </a:rPr>
              <a:t>Participation active du club.</a:t>
            </a:r>
          </a:p>
          <a:p>
            <a:pPr marL="609600" indent="-609600" eaLnBrk="1" hangingPunct="1">
              <a:spcBef>
                <a:spcPct val="0"/>
              </a:spcBef>
              <a:buFont typeface="Wingdings" pitchFamily="2" charset="2"/>
              <a:buChar char="ü"/>
              <a:defRPr/>
            </a:pPr>
            <a:r>
              <a:rPr lang="fr-BE" dirty="0">
                <a:solidFill>
                  <a:schemeClr val="accent1"/>
                </a:solidFill>
              </a:rPr>
              <a:t>Coopération internationale pour un projet à l’étranger possible dans tous les pays du monde.</a:t>
            </a:r>
          </a:p>
        </p:txBody>
      </p:sp>
      <p:sp>
        <p:nvSpPr>
          <p:cNvPr id="3" name="ZoneTexte 2">
            <a:extLst>
              <a:ext uri="{FF2B5EF4-FFF2-40B4-BE49-F238E27FC236}">
                <a16:creationId xmlns:a16="http://schemas.microsoft.com/office/drawing/2014/main" id="{995F451C-79FD-C88F-5510-113E7F480448}"/>
              </a:ext>
            </a:extLst>
          </p:cNvPr>
          <p:cNvSpPr txBox="1"/>
          <p:nvPr/>
        </p:nvSpPr>
        <p:spPr>
          <a:xfrm>
            <a:off x="304800" y="445482"/>
            <a:ext cx="7162799" cy="523220"/>
          </a:xfrm>
          <a:prstGeom prst="rect">
            <a:avLst/>
          </a:prstGeom>
          <a:noFill/>
        </p:spPr>
        <p:txBody>
          <a:bodyPr wrap="square" rtlCol="0">
            <a:spAutoFit/>
          </a:bodyPr>
          <a:lstStyle/>
          <a:p>
            <a:r>
              <a:rPr lang="fr-FR" sz="2800" b="1" dirty="0">
                <a:solidFill>
                  <a:schemeClr val="bg1"/>
                </a:solidFill>
              </a:rPr>
              <a:t>Les subventions de district</a:t>
            </a:r>
            <a:endParaRPr lang="fr-BE" sz="28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3E88AAA-22AA-CD63-B7FC-B118AC241C63}"/>
              </a:ext>
            </a:extLst>
          </p:cNvPr>
          <p:cNvSpPr txBox="1"/>
          <p:nvPr/>
        </p:nvSpPr>
        <p:spPr>
          <a:xfrm>
            <a:off x="609600" y="381000"/>
            <a:ext cx="7010400" cy="523220"/>
          </a:xfrm>
          <a:prstGeom prst="rect">
            <a:avLst/>
          </a:prstGeom>
          <a:solidFill>
            <a:srgbClr val="005DAA"/>
          </a:solidFill>
        </p:spPr>
        <p:txBody>
          <a:bodyPr wrap="square" rtlCol="0">
            <a:spAutoFit/>
          </a:bodyPr>
          <a:lstStyle/>
          <a:p>
            <a:r>
              <a:rPr lang="fr-FR" sz="2800" b="1" dirty="0">
                <a:solidFill>
                  <a:schemeClr val="bg1"/>
                </a:solidFill>
              </a:rPr>
              <a:t>Les subventions de district 2023 - 2024</a:t>
            </a:r>
            <a:endParaRPr lang="fr-BE" sz="2800" b="1" dirty="0">
              <a:solidFill>
                <a:schemeClr val="bg1"/>
              </a:solidFill>
            </a:endParaRPr>
          </a:p>
        </p:txBody>
      </p:sp>
      <p:graphicFrame>
        <p:nvGraphicFramePr>
          <p:cNvPr id="2" name="Tableau 1">
            <a:extLst>
              <a:ext uri="{FF2B5EF4-FFF2-40B4-BE49-F238E27FC236}">
                <a16:creationId xmlns:a16="http://schemas.microsoft.com/office/drawing/2014/main" id="{DDED0A27-B8DF-F824-A0B2-AE865FA4257C}"/>
              </a:ext>
            </a:extLst>
          </p:cNvPr>
          <p:cNvGraphicFramePr>
            <a:graphicFrameLocks noGrp="1"/>
          </p:cNvGraphicFramePr>
          <p:nvPr>
            <p:extLst>
              <p:ext uri="{D42A27DB-BD31-4B8C-83A1-F6EECF244321}">
                <p14:modId xmlns:p14="http://schemas.microsoft.com/office/powerpoint/2010/main" val="1873823637"/>
              </p:ext>
            </p:extLst>
          </p:nvPr>
        </p:nvGraphicFramePr>
        <p:xfrm>
          <a:off x="990600" y="1752600"/>
          <a:ext cx="7162800" cy="3886200"/>
        </p:xfrm>
        <a:graphic>
          <a:graphicData uri="http://schemas.openxmlformats.org/drawingml/2006/table">
            <a:tbl>
              <a:tblPr firstRow="1" bandRow="1">
                <a:tableStyleId>{5C22544A-7EE6-4342-B048-85BDC9FD1C3A}</a:tableStyleId>
              </a:tblPr>
              <a:tblGrid>
                <a:gridCol w="3357562">
                  <a:extLst>
                    <a:ext uri="{9D8B030D-6E8A-4147-A177-3AD203B41FA5}">
                      <a16:colId xmlns:a16="http://schemas.microsoft.com/office/drawing/2014/main" val="2085371482"/>
                    </a:ext>
                  </a:extLst>
                </a:gridCol>
                <a:gridCol w="1716088">
                  <a:extLst>
                    <a:ext uri="{9D8B030D-6E8A-4147-A177-3AD203B41FA5}">
                      <a16:colId xmlns:a16="http://schemas.microsoft.com/office/drawing/2014/main" val="1219454760"/>
                    </a:ext>
                  </a:extLst>
                </a:gridCol>
                <a:gridCol w="2089150">
                  <a:extLst>
                    <a:ext uri="{9D8B030D-6E8A-4147-A177-3AD203B41FA5}">
                      <a16:colId xmlns:a16="http://schemas.microsoft.com/office/drawing/2014/main" val="4245729979"/>
                    </a:ext>
                  </a:extLst>
                </a:gridCol>
              </a:tblGrid>
              <a:tr h="388620">
                <a:tc>
                  <a:txBody>
                    <a:bodyPr/>
                    <a:lstStyle/>
                    <a:p>
                      <a:r>
                        <a:rPr lang="fr-FR" dirty="0"/>
                        <a:t>Club</a:t>
                      </a:r>
                    </a:p>
                  </a:txBody>
                  <a:tcPr/>
                </a:tc>
                <a:tc>
                  <a:txBody>
                    <a:bodyPr/>
                    <a:lstStyle/>
                    <a:p>
                      <a:pPr algn="l"/>
                      <a:r>
                        <a:rPr lang="fr-FR" dirty="0"/>
                        <a:t>Lieu </a:t>
                      </a:r>
                    </a:p>
                  </a:txBody>
                  <a:tcPr/>
                </a:tc>
                <a:tc>
                  <a:txBody>
                    <a:bodyPr/>
                    <a:lstStyle/>
                    <a:p>
                      <a:pPr algn="ctr"/>
                      <a:r>
                        <a:rPr lang="fr-FR" dirty="0"/>
                        <a:t>Montant (Euro)</a:t>
                      </a:r>
                    </a:p>
                  </a:txBody>
                  <a:tcPr/>
                </a:tc>
                <a:extLst>
                  <a:ext uri="{0D108BD9-81ED-4DB2-BD59-A6C34878D82A}">
                    <a16:rowId xmlns:a16="http://schemas.microsoft.com/office/drawing/2014/main" val="4137265571"/>
                  </a:ext>
                </a:extLst>
              </a:tr>
              <a:tr h="388620">
                <a:tc>
                  <a:txBody>
                    <a:bodyPr/>
                    <a:lstStyle/>
                    <a:p>
                      <a:r>
                        <a:rPr lang="fr-FR" dirty="0">
                          <a:solidFill>
                            <a:schemeClr val="accent1"/>
                          </a:solidFill>
                        </a:rPr>
                        <a:t>Durbuy</a:t>
                      </a:r>
                    </a:p>
                  </a:txBody>
                  <a:tcPr/>
                </a:tc>
                <a:tc>
                  <a:txBody>
                    <a:bodyPr/>
                    <a:lstStyle/>
                    <a:p>
                      <a:r>
                        <a:rPr lang="fr-FR" dirty="0">
                          <a:solidFill>
                            <a:schemeClr val="accent1"/>
                          </a:solidFill>
                        </a:rPr>
                        <a:t>Ukraine</a:t>
                      </a:r>
                    </a:p>
                  </a:txBody>
                  <a:tcPr/>
                </a:tc>
                <a:tc>
                  <a:txBody>
                    <a:bodyPr/>
                    <a:lstStyle/>
                    <a:p>
                      <a:pPr algn="r"/>
                      <a:r>
                        <a:rPr lang="fr-FR" dirty="0">
                          <a:solidFill>
                            <a:schemeClr val="accent1"/>
                          </a:solidFill>
                        </a:rPr>
                        <a:t>1550</a:t>
                      </a:r>
                    </a:p>
                  </a:txBody>
                  <a:tcPr/>
                </a:tc>
                <a:extLst>
                  <a:ext uri="{0D108BD9-81ED-4DB2-BD59-A6C34878D82A}">
                    <a16:rowId xmlns:a16="http://schemas.microsoft.com/office/drawing/2014/main" val="3849583071"/>
                  </a:ext>
                </a:extLst>
              </a:tr>
              <a:tr h="388620">
                <a:tc>
                  <a:txBody>
                    <a:bodyPr/>
                    <a:lstStyle/>
                    <a:p>
                      <a:r>
                        <a:rPr lang="fr-FR" dirty="0">
                          <a:solidFill>
                            <a:schemeClr val="accent1"/>
                          </a:solidFill>
                        </a:rPr>
                        <a:t>Huy-</a:t>
                      </a:r>
                      <a:r>
                        <a:rPr lang="fr-FR" dirty="0" err="1">
                          <a:solidFill>
                            <a:schemeClr val="accent1"/>
                          </a:solidFill>
                        </a:rPr>
                        <a:t>Rondia</a:t>
                      </a:r>
                      <a:endParaRPr lang="fr-FR" dirty="0">
                        <a:solidFill>
                          <a:schemeClr val="accent1"/>
                        </a:solidFill>
                      </a:endParaRP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3240</a:t>
                      </a:r>
                    </a:p>
                  </a:txBody>
                  <a:tcPr/>
                </a:tc>
                <a:extLst>
                  <a:ext uri="{0D108BD9-81ED-4DB2-BD59-A6C34878D82A}">
                    <a16:rowId xmlns:a16="http://schemas.microsoft.com/office/drawing/2014/main" val="480847877"/>
                  </a:ext>
                </a:extLst>
              </a:tr>
              <a:tr h="388620">
                <a:tc>
                  <a:txBody>
                    <a:bodyPr/>
                    <a:lstStyle/>
                    <a:p>
                      <a:r>
                        <a:rPr lang="fr-FR" dirty="0">
                          <a:solidFill>
                            <a:schemeClr val="accent1"/>
                          </a:solidFill>
                        </a:rPr>
                        <a:t>Luxembourg-Vallées</a:t>
                      </a:r>
                    </a:p>
                  </a:txBody>
                  <a:tcPr/>
                </a:tc>
                <a:tc>
                  <a:txBody>
                    <a:bodyPr/>
                    <a:lstStyle/>
                    <a:p>
                      <a:r>
                        <a:rPr lang="fr-FR" dirty="0">
                          <a:solidFill>
                            <a:schemeClr val="accent1"/>
                          </a:solidFill>
                        </a:rPr>
                        <a:t>Luxembourg</a:t>
                      </a:r>
                    </a:p>
                  </a:txBody>
                  <a:tcPr/>
                </a:tc>
                <a:tc>
                  <a:txBody>
                    <a:bodyPr/>
                    <a:lstStyle/>
                    <a:p>
                      <a:pPr algn="r"/>
                      <a:r>
                        <a:rPr lang="fr-FR" dirty="0">
                          <a:solidFill>
                            <a:schemeClr val="accent1"/>
                          </a:solidFill>
                        </a:rPr>
                        <a:t>2420</a:t>
                      </a:r>
                    </a:p>
                  </a:txBody>
                  <a:tcPr/>
                </a:tc>
                <a:extLst>
                  <a:ext uri="{0D108BD9-81ED-4DB2-BD59-A6C34878D82A}">
                    <a16:rowId xmlns:a16="http://schemas.microsoft.com/office/drawing/2014/main" val="3482021317"/>
                  </a:ext>
                </a:extLst>
              </a:tr>
              <a:tr h="388620">
                <a:tc>
                  <a:txBody>
                    <a:bodyPr/>
                    <a:lstStyle/>
                    <a:p>
                      <a:r>
                        <a:rPr lang="fr-FR">
                          <a:solidFill>
                            <a:schemeClr val="accent1"/>
                          </a:solidFill>
                        </a:rPr>
                        <a:t>Malmédy-Hautes </a:t>
                      </a:r>
                      <a:r>
                        <a:rPr lang="fr-FR" dirty="0">
                          <a:solidFill>
                            <a:schemeClr val="accent1"/>
                          </a:solidFill>
                        </a:rPr>
                        <a:t>Fagnes</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2570</a:t>
                      </a:r>
                    </a:p>
                  </a:txBody>
                  <a:tcPr/>
                </a:tc>
                <a:extLst>
                  <a:ext uri="{0D108BD9-81ED-4DB2-BD59-A6C34878D82A}">
                    <a16:rowId xmlns:a16="http://schemas.microsoft.com/office/drawing/2014/main" val="2119983233"/>
                  </a:ext>
                </a:extLst>
              </a:tr>
              <a:tr h="388620">
                <a:tc>
                  <a:txBody>
                    <a:bodyPr/>
                    <a:lstStyle/>
                    <a:p>
                      <a:r>
                        <a:rPr lang="fr-FR" dirty="0">
                          <a:solidFill>
                            <a:schemeClr val="accent1"/>
                          </a:solidFill>
                        </a:rPr>
                        <a:t>Marche-en-Famenne</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1550</a:t>
                      </a:r>
                    </a:p>
                  </a:txBody>
                  <a:tcPr/>
                </a:tc>
                <a:extLst>
                  <a:ext uri="{0D108BD9-81ED-4DB2-BD59-A6C34878D82A}">
                    <a16:rowId xmlns:a16="http://schemas.microsoft.com/office/drawing/2014/main" val="3256600027"/>
                  </a:ext>
                </a:extLst>
              </a:tr>
              <a:tr h="388620">
                <a:tc>
                  <a:txBody>
                    <a:bodyPr/>
                    <a:lstStyle/>
                    <a:p>
                      <a:r>
                        <a:rPr lang="fr-FR" dirty="0">
                          <a:solidFill>
                            <a:schemeClr val="accent1"/>
                          </a:solidFill>
                        </a:rPr>
                        <a:t>Neufchâteau</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5800</a:t>
                      </a:r>
                    </a:p>
                  </a:txBody>
                  <a:tcPr/>
                </a:tc>
                <a:extLst>
                  <a:ext uri="{0D108BD9-81ED-4DB2-BD59-A6C34878D82A}">
                    <a16:rowId xmlns:a16="http://schemas.microsoft.com/office/drawing/2014/main" val="93660780"/>
                  </a:ext>
                </a:extLst>
              </a:tr>
              <a:tr h="388620">
                <a:tc>
                  <a:txBody>
                    <a:bodyPr/>
                    <a:lstStyle/>
                    <a:p>
                      <a:r>
                        <a:rPr lang="fr-FR" dirty="0">
                          <a:solidFill>
                            <a:schemeClr val="accent1"/>
                          </a:solidFill>
                        </a:rPr>
                        <a:t>Spa-Francorchamps-Stavelot</a:t>
                      </a:r>
                    </a:p>
                  </a:txBody>
                  <a:tcPr/>
                </a:tc>
                <a:tc>
                  <a:txBody>
                    <a:bodyPr/>
                    <a:lstStyle/>
                    <a:p>
                      <a:r>
                        <a:rPr lang="fr-FR" dirty="0">
                          <a:solidFill>
                            <a:schemeClr val="accent1"/>
                          </a:solidFill>
                        </a:rPr>
                        <a:t>RDC</a:t>
                      </a:r>
                    </a:p>
                  </a:txBody>
                  <a:tcPr/>
                </a:tc>
                <a:tc>
                  <a:txBody>
                    <a:bodyPr/>
                    <a:lstStyle/>
                    <a:p>
                      <a:pPr algn="r"/>
                      <a:r>
                        <a:rPr lang="fr-FR" dirty="0">
                          <a:solidFill>
                            <a:schemeClr val="accent1"/>
                          </a:solidFill>
                        </a:rPr>
                        <a:t>7700</a:t>
                      </a:r>
                    </a:p>
                  </a:txBody>
                  <a:tcPr/>
                </a:tc>
                <a:extLst>
                  <a:ext uri="{0D108BD9-81ED-4DB2-BD59-A6C34878D82A}">
                    <a16:rowId xmlns:a16="http://schemas.microsoft.com/office/drawing/2014/main" val="795831066"/>
                  </a:ext>
                </a:extLst>
              </a:tr>
              <a:tr h="388620">
                <a:tc>
                  <a:txBody>
                    <a:bodyPr/>
                    <a:lstStyle/>
                    <a:p>
                      <a:r>
                        <a:rPr lang="fr-FR" dirty="0">
                          <a:solidFill>
                            <a:schemeClr val="accent1"/>
                          </a:solidFill>
                        </a:rPr>
                        <a:t>Verviers</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3300</a:t>
                      </a:r>
                    </a:p>
                  </a:txBody>
                  <a:tcPr/>
                </a:tc>
                <a:extLst>
                  <a:ext uri="{0D108BD9-81ED-4DB2-BD59-A6C34878D82A}">
                    <a16:rowId xmlns:a16="http://schemas.microsoft.com/office/drawing/2014/main" val="2119279910"/>
                  </a:ext>
                </a:extLst>
              </a:tr>
              <a:tr h="388620">
                <a:tc>
                  <a:txBody>
                    <a:bodyPr/>
                    <a:lstStyle/>
                    <a:p>
                      <a:r>
                        <a:rPr lang="fr-FR" b="1" dirty="0">
                          <a:solidFill>
                            <a:schemeClr val="accent1"/>
                          </a:solidFill>
                        </a:rPr>
                        <a:t>TOTAL</a:t>
                      </a:r>
                    </a:p>
                  </a:txBody>
                  <a:tcPr/>
                </a:tc>
                <a:tc>
                  <a:txBody>
                    <a:bodyPr/>
                    <a:lstStyle/>
                    <a:p>
                      <a:endParaRPr lang="fr-FR" dirty="0">
                        <a:solidFill>
                          <a:schemeClr val="accent1"/>
                        </a:solidFill>
                      </a:endParaRPr>
                    </a:p>
                  </a:txBody>
                  <a:tcPr/>
                </a:tc>
                <a:tc>
                  <a:txBody>
                    <a:bodyPr/>
                    <a:lstStyle/>
                    <a:p>
                      <a:pPr algn="r"/>
                      <a:r>
                        <a:rPr lang="fr-FR" b="1" dirty="0">
                          <a:solidFill>
                            <a:schemeClr val="accent1"/>
                          </a:solidFill>
                        </a:rPr>
                        <a:t>34035</a:t>
                      </a:r>
                    </a:p>
                  </a:txBody>
                  <a:tcPr/>
                </a:tc>
                <a:extLst>
                  <a:ext uri="{0D108BD9-81ED-4DB2-BD59-A6C34878D82A}">
                    <a16:rowId xmlns:a16="http://schemas.microsoft.com/office/drawing/2014/main" val="243242044"/>
                  </a:ext>
                </a:extLst>
              </a:tr>
            </a:tbl>
          </a:graphicData>
        </a:graphic>
      </p:graphicFrame>
    </p:spTree>
    <p:extLst>
      <p:ext uri="{BB962C8B-B14F-4D97-AF65-F5344CB8AC3E}">
        <p14:creationId xmlns:p14="http://schemas.microsoft.com/office/powerpoint/2010/main" val="67207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8CCACE-9F73-4225-842D-E5E4474AAE6E}"/>
              </a:ext>
            </a:extLst>
          </p:cNvPr>
          <p:cNvSpPr txBox="1"/>
          <p:nvPr/>
        </p:nvSpPr>
        <p:spPr>
          <a:xfrm>
            <a:off x="119438" y="1524000"/>
            <a:ext cx="8905123" cy="3718967"/>
          </a:xfrm>
          <a:prstGeom prst="rect">
            <a:avLst/>
          </a:prstGeom>
          <a:noFill/>
        </p:spPr>
        <p:txBody>
          <a:bodyPr wrap="square" rtlCol="0">
            <a:spAutoFit/>
          </a:bodyPr>
          <a:lstStyle/>
          <a:p>
            <a:pPr marL="128588" lvl="1" algn="just">
              <a:spcAft>
                <a:spcPts val="1350"/>
              </a:spcAft>
              <a:buClr>
                <a:srgbClr val="0070C0"/>
              </a:buClr>
              <a:buSzPct val="120000"/>
            </a:pPr>
            <a:r>
              <a:rPr lang="en-US" altLang="en-US" sz="2800" b="1" dirty="0">
                <a:solidFill>
                  <a:srgbClr val="0070C0"/>
                </a:solidFill>
                <a:cs typeface="Arial" panose="020B0604020202020204" pitchFamily="34" charset="0"/>
              </a:rPr>
              <a:t>Date </a:t>
            </a:r>
            <a:r>
              <a:rPr lang="en-US" altLang="en-US" sz="2800" b="1" dirty="0" err="1">
                <a:solidFill>
                  <a:srgbClr val="0070C0"/>
                </a:solidFill>
                <a:cs typeface="Arial" panose="020B0604020202020204" pitchFamily="34" charset="0"/>
              </a:rPr>
              <a:t>limite</a:t>
            </a:r>
            <a:r>
              <a:rPr lang="en-US" altLang="en-US" sz="2800" b="1" dirty="0">
                <a:solidFill>
                  <a:srgbClr val="0070C0"/>
                </a:solidFill>
                <a:cs typeface="Arial" panose="020B0604020202020204" pitchFamily="34" charset="0"/>
              </a:rPr>
              <a:t> pour </a:t>
            </a:r>
            <a:r>
              <a:rPr lang="en-US" altLang="en-US" sz="2800" b="1" dirty="0" err="1">
                <a:solidFill>
                  <a:srgbClr val="0070C0"/>
                </a:solidFill>
                <a:cs typeface="Arial" panose="020B0604020202020204" pitchFamily="34" charset="0"/>
              </a:rPr>
              <a:t>l’introduction</a:t>
            </a:r>
            <a:r>
              <a:rPr lang="en-US" altLang="en-US" sz="2800" b="1" dirty="0">
                <a:solidFill>
                  <a:srgbClr val="0070C0"/>
                </a:solidFill>
                <a:cs typeface="Arial" panose="020B0604020202020204" pitchFamily="34" charset="0"/>
              </a:rPr>
              <a:t> du dossier : 30/10/2024</a:t>
            </a:r>
            <a:endParaRPr lang="fr-FR" sz="2800" dirty="0">
              <a:solidFill>
                <a:srgbClr val="0070C0"/>
              </a:solidFill>
              <a:cs typeface="Arial" panose="020B0604020202020204" pitchFamily="34" charset="0"/>
            </a:endParaRPr>
          </a:p>
          <a:p>
            <a:pPr marL="609600" indent="-609600" eaLnBrk="1" hangingPunct="1">
              <a:spcBef>
                <a:spcPct val="0"/>
              </a:spcBef>
              <a:buFont typeface="Wingdings" pitchFamily="2" charset="2"/>
              <a:buChar char="ü"/>
              <a:defRPr/>
            </a:pPr>
            <a:r>
              <a:rPr lang="nl-BE" dirty="0">
                <a:solidFill>
                  <a:schemeClr val="accent1"/>
                </a:solidFill>
              </a:rPr>
              <a:t>Document de demande disponible sur Polaris. </a:t>
            </a:r>
          </a:p>
          <a:p>
            <a:pPr marL="609600" indent="-609600" eaLnBrk="1" hangingPunct="1">
              <a:spcBef>
                <a:spcPct val="0"/>
              </a:spcBef>
              <a:buFont typeface="Wingdings" pitchFamily="2" charset="2"/>
              <a:buChar char="ü"/>
              <a:defRPr/>
            </a:pPr>
            <a:r>
              <a:rPr lang="nl-BE" dirty="0">
                <a:solidFill>
                  <a:schemeClr val="accent1"/>
                </a:solidFill>
              </a:rPr>
              <a:t>Approbation par la Fondation Rotary attendu entre décembre 2024 et  janvier 2025</a:t>
            </a:r>
          </a:p>
          <a:p>
            <a:pPr marL="609600" indent="-609600" eaLnBrk="1" hangingPunct="1">
              <a:spcBef>
                <a:spcPct val="0"/>
              </a:spcBef>
              <a:buFont typeface="Wingdings" pitchFamily="2" charset="2"/>
              <a:buChar char="ü"/>
              <a:defRPr/>
            </a:pPr>
            <a:r>
              <a:rPr lang="nl-BE" dirty="0">
                <a:solidFill>
                  <a:schemeClr val="accent1"/>
                </a:solidFill>
              </a:rPr>
              <a:t>Ne pas engager les fonds avant l’accord de la Fondation Rotary </a:t>
            </a:r>
          </a:p>
          <a:p>
            <a:pPr marL="609600" indent="-609600" eaLnBrk="1" hangingPunct="1">
              <a:spcBef>
                <a:spcPct val="0"/>
              </a:spcBef>
              <a:buFont typeface="Wingdings" pitchFamily="2" charset="2"/>
              <a:buChar char="ü"/>
              <a:defRPr/>
            </a:pPr>
            <a:r>
              <a:rPr lang="nl-BE" dirty="0">
                <a:solidFill>
                  <a:schemeClr val="accent1"/>
                </a:solidFill>
              </a:rPr>
              <a:t>Rapport final attendu pour le 30/06/2025</a:t>
            </a:r>
          </a:p>
          <a:p>
            <a:pPr marL="609600" indent="-609600" eaLnBrk="1" hangingPunct="1">
              <a:spcBef>
                <a:spcPct val="0"/>
              </a:spcBef>
              <a:buFont typeface="Wingdings" pitchFamily="2" charset="2"/>
              <a:buChar char="ü"/>
              <a:defRPr/>
            </a:pPr>
            <a:r>
              <a:rPr lang="nl-BE" dirty="0">
                <a:solidFill>
                  <a:schemeClr val="accent1"/>
                </a:solidFill>
              </a:rPr>
              <a:t>Budget total disponible 2024-2025 : 46847 $</a:t>
            </a:r>
          </a:p>
        </p:txBody>
      </p:sp>
      <p:sp>
        <p:nvSpPr>
          <p:cNvPr id="3" name="ZoneTexte 2">
            <a:extLst>
              <a:ext uri="{FF2B5EF4-FFF2-40B4-BE49-F238E27FC236}">
                <a16:creationId xmlns:a16="http://schemas.microsoft.com/office/drawing/2014/main" id="{995F451C-79FD-C88F-5510-113E7F480448}"/>
              </a:ext>
            </a:extLst>
          </p:cNvPr>
          <p:cNvSpPr txBox="1"/>
          <p:nvPr/>
        </p:nvSpPr>
        <p:spPr>
          <a:xfrm>
            <a:off x="381000" y="381000"/>
            <a:ext cx="7162799" cy="523220"/>
          </a:xfrm>
          <a:prstGeom prst="rect">
            <a:avLst/>
          </a:prstGeom>
          <a:noFill/>
        </p:spPr>
        <p:txBody>
          <a:bodyPr wrap="square" rtlCol="0">
            <a:spAutoFit/>
          </a:bodyPr>
          <a:lstStyle/>
          <a:p>
            <a:r>
              <a:rPr lang="fr-FR" sz="2800" b="1" dirty="0">
                <a:solidFill>
                  <a:schemeClr val="bg1"/>
                </a:solidFill>
              </a:rPr>
              <a:t>Les subventions de district 2024-2025</a:t>
            </a:r>
            <a:endParaRPr lang="fr-BE" sz="2800" b="1" dirty="0">
              <a:solidFill>
                <a:schemeClr val="bg1"/>
              </a:solidFill>
            </a:endParaRPr>
          </a:p>
        </p:txBody>
      </p:sp>
    </p:spTree>
    <p:extLst>
      <p:ext uri="{BB962C8B-B14F-4D97-AF65-F5344CB8AC3E}">
        <p14:creationId xmlns:p14="http://schemas.microsoft.com/office/powerpoint/2010/main" val="198600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1235" name="Rectangle 3"/>
          <p:cNvSpPr>
            <a:spLocks noGrp="1" noChangeArrowheads="1"/>
          </p:cNvSpPr>
          <p:nvPr>
            <p:ph idx="4294967295"/>
          </p:nvPr>
        </p:nvSpPr>
        <p:spPr bwMode="auto">
          <a:xfrm>
            <a:off x="0" y="1295400"/>
            <a:ext cx="9105900" cy="5005388"/>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marL="457200" lvl="1" indent="0">
              <a:spcAft>
                <a:spcPts val="600"/>
              </a:spcAft>
              <a:buClr>
                <a:srgbClr val="0070C0"/>
              </a:buClr>
              <a:buSzPct val="120000"/>
              <a:buNone/>
            </a:pPr>
            <a:r>
              <a:rPr lang="en-US" altLang="en-US" b="1" dirty="0">
                <a:solidFill>
                  <a:srgbClr val="0070C0"/>
                </a:solidFill>
                <a:latin typeface="Arial" panose="020B0604020202020204" pitchFamily="34" charset="0"/>
                <a:cs typeface="Arial" panose="020B0604020202020204" pitchFamily="34" charset="0"/>
              </a:rPr>
              <a:t>Subventions </a:t>
            </a:r>
            <a:r>
              <a:rPr lang="en-US" altLang="en-US" b="1" dirty="0" err="1">
                <a:solidFill>
                  <a:srgbClr val="0070C0"/>
                </a:solidFill>
                <a:latin typeface="Arial" panose="020B0604020202020204" pitchFamily="34" charset="0"/>
                <a:cs typeface="Arial" panose="020B0604020202020204" pitchFamily="34" charset="0"/>
              </a:rPr>
              <a:t>mondiales</a:t>
            </a:r>
            <a:r>
              <a:rPr lang="en-US" altLang="en-US" b="1" dirty="0">
                <a:solidFill>
                  <a:srgbClr val="0070C0"/>
                </a:solidFill>
                <a:latin typeface="Arial" panose="020B0604020202020204" pitchFamily="34" charset="0"/>
                <a:cs typeface="Arial" panose="020B0604020202020204" pitchFamily="34" charset="0"/>
              </a:rPr>
              <a:t> </a:t>
            </a:r>
            <a:r>
              <a:rPr lang="fr-FR" dirty="0">
                <a:solidFill>
                  <a:srgbClr val="0070C0"/>
                </a:solidFill>
                <a:latin typeface="Arial" panose="020B0604020202020204" pitchFamily="34" charset="0"/>
                <a:cs typeface="Arial" panose="020B0604020202020204" pitchFamily="34" charset="0"/>
              </a:rPr>
              <a:t>financent des actions internationales pérennes aux résultats mesurables et des bourses.</a:t>
            </a:r>
            <a:endParaRPr lang="nl-BE" sz="2800" dirty="0">
              <a:solidFill>
                <a:schemeClr val="bg2">
                  <a:lumMod val="10000"/>
                </a:schemeClr>
              </a:solidFill>
              <a:latin typeface="Arial" panose="020B0604020202020204" pitchFamily="34" charset="0"/>
              <a:cs typeface="Arial" panose="020B0604020202020204" pitchFamily="34" charset="0"/>
            </a:endParaRPr>
          </a:p>
          <a:p>
            <a:pPr eaLnBrk="1" hangingPunct="1">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Projet international de fort impact, pilotés par les Rotariens, 	toujours en partenariat avec un club Rotary du pays où l’action 	est menée.</a:t>
            </a:r>
          </a:p>
          <a:p>
            <a:pPr eaLnBrk="1" hangingPunct="1">
              <a:lnSpc>
                <a:spcPct val="9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Action dans un des 7 axes stratégiques</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évaluée avant avec la communauté locale, </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durable et mesurable, </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et qui aura un impact significatif. </a:t>
            </a:r>
            <a:endParaRPr lang="nl-BE" sz="2400" dirty="0">
              <a:solidFill>
                <a:schemeClr val="accent1"/>
              </a:solidFill>
              <a:latin typeface="Arial" panose="020B0604020202020204" pitchFamily="34" charset="0"/>
              <a:cs typeface="Arial" panose="020B0604020202020204" pitchFamily="34" charset="0"/>
            </a:endParaRPr>
          </a:p>
          <a:p>
            <a:pPr eaLnBrk="1" hangingPunct="1">
              <a:lnSpc>
                <a:spcPct val="9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Budget global minimum: 30.000 $</a:t>
            </a:r>
          </a:p>
          <a:p>
            <a:pPr eaLnBrk="1" hangingPunct="1">
              <a:lnSpc>
                <a:spcPct val="15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Clubs et districts principaux certifiés</a:t>
            </a:r>
          </a:p>
          <a:p>
            <a:pPr marL="0" indent="0" eaLnBrk="1" hangingPunct="1">
              <a:lnSpc>
                <a:spcPct val="90000"/>
              </a:lnSpc>
              <a:spcBef>
                <a:spcPct val="0"/>
              </a:spcBef>
              <a:buNone/>
              <a:defRPr/>
            </a:pPr>
            <a:endParaRPr lang="nl-BE" sz="2800" dirty="0">
              <a:solidFill>
                <a:schemeClr val="bg2">
                  <a:lumMod val="10000"/>
                </a:schemeClr>
              </a:solidFill>
              <a:latin typeface="Georgia" panose="02040502050405020303" pitchFamily="18" charset="0"/>
            </a:endParaRPr>
          </a:p>
          <a:p>
            <a:pPr marL="571500" indent="-571500" eaLnBrk="1" hangingPunct="1">
              <a:lnSpc>
                <a:spcPct val="90000"/>
              </a:lnSpc>
              <a:spcBef>
                <a:spcPct val="0"/>
              </a:spcBef>
              <a:buFont typeface="Wingdings" panose="05000000000000000000"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3000" dirty="0">
              <a:solidFill>
                <a:schemeClr val="bg2">
                  <a:lumMod val="10000"/>
                </a:schemeClr>
              </a:solidFill>
            </a:endParaRPr>
          </a:p>
          <a:p>
            <a:pPr marL="0" indent="0" eaLnBrk="1" hangingPunct="1">
              <a:lnSpc>
                <a:spcPct val="90000"/>
              </a:lnSpc>
              <a:spcBef>
                <a:spcPct val="0"/>
              </a:spcBef>
              <a:defRPr/>
            </a:pPr>
            <a:endParaRPr lang="fr-BE" sz="3600" dirty="0">
              <a:solidFill>
                <a:schemeClr val="bg2">
                  <a:lumMod val="10000"/>
                </a:schemeClr>
              </a:solidFill>
            </a:endParaRPr>
          </a:p>
          <a:p>
            <a:pPr marL="609600" indent="-609600" eaLnBrk="1" hangingPunct="1">
              <a:lnSpc>
                <a:spcPct val="90000"/>
              </a:lnSpc>
              <a:spcBef>
                <a:spcPct val="0"/>
              </a:spcBef>
              <a:buFont typeface="Wingdings" pitchFamily="2" charset="2"/>
              <a:buChar char="ü"/>
              <a:defRPr/>
            </a:pPr>
            <a:endParaRPr lang="fr-BE" sz="3600" dirty="0"/>
          </a:p>
          <a:p>
            <a:pPr marL="609600" indent="-609600" eaLnBrk="1" hangingPunct="1">
              <a:lnSpc>
                <a:spcPct val="90000"/>
              </a:lnSpc>
              <a:spcBef>
                <a:spcPct val="0"/>
              </a:spcBef>
              <a:buFontTx/>
              <a:buAutoNum type="arabicPeriod"/>
              <a:defRPr/>
            </a:pPr>
            <a:endParaRPr lang="fr-BE" sz="3600" dirty="0"/>
          </a:p>
        </p:txBody>
      </p:sp>
      <p:sp>
        <p:nvSpPr>
          <p:cNvPr id="38914" name="Rectangle 2"/>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Les subventions mondiales </a:t>
            </a:r>
            <a:endParaRPr lang="fr-FR" sz="33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A84774-6BBB-849B-19D6-BBC3D0915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0"/>
            <a:ext cx="8040857" cy="6858000"/>
          </a:xfrm>
          <a:prstGeom prst="rect">
            <a:avLst/>
          </a:prstGeom>
        </p:spPr>
      </p:pic>
    </p:spTree>
    <p:extLst>
      <p:ext uri="{BB962C8B-B14F-4D97-AF65-F5344CB8AC3E}">
        <p14:creationId xmlns:p14="http://schemas.microsoft.com/office/powerpoint/2010/main" val="244734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D9330F3-0B4C-56CD-8ADF-0C40D38A81A1}"/>
            </a:ext>
          </a:extLst>
        </p:cNvPr>
        <p:cNvGrpSpPr/>
        <p:nvPr/>
      </p:nvGrpSpPr>
      <p:grpSpPr>
        <a:xfrm>
          <a:off x="0" y="0"/>
          <a:ext cx="0" cy="0"/>
          <a:chOff x="0" y="0"/>
          <a:chExt cx="0" cy="0"/>
        </a:xfrm>
      </p:grpSpPr>
      <p:sp>
        <p:nvSpPr>
          <p:cNvPr id="351235" name="Rectangle 3">
            <a:extLst>
              <a:ext uri="{FF2B5EF4-FFF2-40B4-BE49-F238E27FC236}">
                <a16:creationId xmlns:a16="http://schemas.microsoft.com/office/drawing/2014/main" id="{0EBEF764-AC94-7D34-7A5C-15909E779A9E}"/>
              </a:ext>
            </a:extLst>
          </p:cNvPr>
          <p:cNvSpPr>
            <a:spLocks noGrp="1" noChangeArrowheads="1"/>
          </p:cNvSpPr>
          <p:nvPr>
            <p:ph idx="4294967295"/>
          </p:nvPr>
        </p:nvSpPr>
        <p:spPr bwMode="auto">
          <a:xfrm>
            <a:off x="10391" y="1852612"/>
            <a:ext cx="9105900" cy="5005388"/>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buFont typeface="Wingdings" pitchFamily="2" charset="2"/>
              <a:buChar char="ü"/>
              <a:defRPr/>
            </a:pPr>
            <a:r>
              <a:rPr lang="fr-BE" sz="2400" b="0" i="0" u="none" strike="noStrike" dirty="0">
                <a:solidFill>
                  <a:schemeClr val="accent1"/>
                </a:solidFill>
                <a:effectLst/>
                <a:latin typeface="Arial" panose="020B0604020202020204" pitchFamily="34" charset="0"/>
                <a:cs typeface="Arial" panose="020B0604020202020204" pitchFamily="34" charset="0"/>
              </a:rPr>
              <a:t>Au moins 15 % des contributions à une subvention mondiale </a:t>
            </a:r>
            <a:r>
              <a:rPr lang="fr-BE" sz="2400" b="0" i="0" u="none" strike="noStrike" dirty="0" err="1">
                <a:solidFill>
                  <a:schemeClr val="accent1"/>
                </a:solidFill>
                <a:effectLst/>
                <a:latin typeface="Arial" panose="020B0604020202020204" pitchFamily="34" charset="0"/>
                <a:cs typeface="Arial" panose="020B0604020202020204" pitchFamily="34" charset="0"/>
              </a:rPr>
              <a:t>finançant</a:t>
            </a:r>
            <a:r>
              <a:rPr lang="fr-BE" sz="2400" b="0" i="0" u="none" strike="noStrike" dirty="0">
                <a:solidFill>
                  <a:schemeClr val="accent1"/>
                </a:solidFill>
                <a:effectLst/>
                <a:latin typeface="Arial" panose="020B0604020202020204" pitchFamily="34" charset="0"/>
                <a:cs typeface="Arial" panose="020B0604020202020204" pitchFamily="34" charset="0"/>
              </a:rPr>
              <a:t> une action doit provenir de sources </a:t>
            </a:r>
            <a:r>
              <a:rPr lang="fr-BE" sz="2400" b="0" i="0" u="none" strike="noStrike" dirty="0" err="1">
                <a:solidFill>
                  <a:schemeClr val="accent1"/>
                </a:solidFill>
                <a:effectLst/>
                <a:latin typeface="Arial" panose="020B0604020202020204" pitchFamily="34" charset="0"/>
                <a:cs typeface="Arial" panose="020B0604020202020204" pitchFamily="34" charset="0"/>
              </a:rPr>
              <a:t>extérieures</a:t>
            </a:r>
            <a:r>
              <a:rPr lang="fr-BE" sz="2400" b="0" i="0" u="none" strike="noStrike" dirty="0">
                <a:solidFill>
                  <a:schemeClr val="accent1"/>
                </a:solidFill>
                <a:effectLst/>
                <a:latin typeface="Arial" panose="020B0604020202020204" pitchFamily="34" charset="0"/>
                <a:cs typeface="Arial" panose="020B0604020202020204" pitchFamily="34" charset="0"/>
              </a:rPr>
              <a:t> au pays de l’action</a:t>
            </a:r>
          </a:p>
          <a:p>
            <a:pPr marL="0" indent="0" eaLnBrk="1" hangingPunct="1">
              <a:spcBef>
                <a:spcPct val="0"/>
              </a:spcBef>
              <a:buNone/>
              <a:defRPr/>
            </a:pPr>
            <a:endParaRPr lang="fr-BE" sz="2400" b="0" i="0" u="none" strike="noStrike" dirty="0">
              <a:solidFill>
                <a:schemeClr val="accent1"/>
              </a:solidFill>
              <a:effectLst/>
              <a:latin typeface="Arial" panose="020B0604020202020204" pitchFamily="34" charset="0"/>
              <a:cs typeface="Arial" panose="020B0604020202020204" pitchFamily="34" charset="0"/>
            </a:endParaRPr>
          </a:p>
          <a:p>
            <a:pPr eaLnBrk="1" hangingPunct="1">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Cette règle de ne s’applique pas en cas de district multi-pays </a:t>
            </a:r>
          </a:p>
          <a:p>
            <a:pPr marL="0" indent="0" eaLnBrk="1" hangingPunct="1">
              <a:spcBef>
                <a:spcPct val="0"/>
              </a:spcBef>
              <a:buNone/>
              <a:defRPr/>
            </a:pPr>
            <a:endParaRPr lang="nl-BE" sz="2400" dirty="0">
              <a:solidFill>
                <a:schemeClr val="accent1"/>
              </a:solidFill>
              <a:latin typeface="Arial" panose="020B0604020202020204" pitchFamily="34" charset="0"/>
              <a:cs typeface="Arial" panose="020B0604020202020204" pitchFamily="34" charset="0"/>
            </a:endParaRPr>
          </a:p>
          <a:p>
            <a:pPr eaLnBrk="1" hangingPunct="1">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Il est possible de mettre sur pied un projet de subvention mondiale entre un club belge  et un club luxembourgeois du D2160</a:t>
            </a:r>
            <a:endParaRPr lang="nl-BE" sz="2800" dirty="0">
              <a:solidFill>
                <a:schemeClr val="bg2">
                  <a:lumMod val="10000"/>
                </a:schemeClr>
              </a:solidFill>
              <a:latin typeface="Georgia" panose="02040502050405020303" pitchFamily="18" charset="0"/>
            </a:endParaRPr>
          </a:p>
          <a:p>
            <a:pPr marL="571500" indent="-571500" eaLnBrk="1" hangingPunct="1">
              <a:lnSpc>
                <a:spcPct val="90000"/>
              </a:lnSpc>
              <a:spcBef>
                <a:spcPct val="0"/>
              </a:spcBef>
              <a:buFont typeface="Wingdings" panose="05000000000000000000"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3000" dirty="0">
              <a:solidFill>
                <a:schemeClr val="bg2">
                  <a:lumMod val="10000"/>
                </a:schemeClr>
              </a:solidFill>
            </a:endParaRPr>
          </a:p>
          <a:p>
            <a:pPr marL="0" indent="0" eaLnBrk="1" hangingPunct="1">
              <a:lnSpc>
                <a:spcPct val="90000"/>
              </a:lnSpc>
              <a:spcBef>
                <a:spcPct val="0"/>
              </a:spcBef>
              <a:defRPr/>
            </a:pPr>
            <a:endParaRPr lang="fr-BE" sz="3600" dirty="0">
              <a:solidFill>
                <a:schemeClr val="bg2">
                  <a:lumMod val="10000"/>
                </a:schemeClr>
              </a:solidFill>
            </a:endParaRPr>
          </a:p>
          <a:p>
            <a:pPr marL="609600" indent="-609600" eaLnBrk="1" hangingPunct="1">
              <a:lnSpc>
                <a:spcPct val="90000"/>
              </a:lnSpc>
              <a:spcBef>
                <a:spcPct val="0"/>
              </a:spcBef>
              <a:buFont typeface="Wingdings" pitchFamily="2" charset="2"/>
              <a:buChar char="ü"/>
              <a:defRPr/>
            </a:pPr>
            <a:endParaRPr lang="fr-BE" sz="3600" dirty="0"/>
          </a:p>
          <a:p>
            <a:pPr marL="609600" indent="-609600" eaLnBrk="1" hangingPunct="1">
              <a:lnSpc>
                <a:spcPct val="90000"/>
              </a:lnSpc>
              <a:spcBef>
                <a:spcPct val="0"/>
              </a:spcBef>
              <a:buFontTx/>
              <a:buAutoNum type="arabicPeriod"/>
              <a:defRPr/>
            </a:pPr>
            <a:endParaRPr lang="fr-BE" sz="3600" dirty="0"/>
          </a:p>
        </p:txBody>
      </p:sp>
      <p:sp>
        <p:nvSpPr>
          <p:cNvPr id="38914" name="Rectangle 2">
            <a:extLst>
              <a:ext uri="{FF2B5EF4-FFF2-40B4-BE49-F238E27FC236}">
                <a16:creationId xmlns:a16="http://schemas.microsoft.com/office/drawing/2014/main" id="{CC5050E6-D961-A563-B974-ECDFA766C7FD}"/>
              </a:ext>
            </a:extLst>
          </p:cNvPr>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Les subventions mondiales </a:t>
            </a:r>
            <a:endParaRPr lang="fr-FR" sz="3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19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108D-2D64-A551-6B56-EB726255F74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A1EEA24-B0F8-2FC1-2C89-B6FF6821FF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1828800"/>
            <a:ext cx="5840311" cy="4070993"/>
          </a:xfrm>
          <a:prstGeom prst="rect">
            <a:avLst/>
          </a:prstGeom>
        </p:spPr>
      </p:pic>
      <p:sp>
        <p:nvSpPr>
          <p:cNvPr id="2" name="Titre 1">
            <a:extLst>
              <a:ext uri="{FF2B5EF4-FFF2-40B4-BE49-F238E27FC236}">
                <a16:creationId xmlns:a16="http://schemas.microsoft.com/office/drawing/2014/main" id="{1E68B7FC-52BB-2C56-DFA8-609155D27747}"/>
              </a:ext>
            </a:extLst>
          </p:cNvPr>
          <p:cNvSpPr>
            <a:spLocks noGrp="1"/>
          </p:cNvSpPr>
          <p:nvPr>
            <p:ph type="title" idx="4294967295"/>
          </p:nvPr>
        </p:nvSpPr>
        <p:spPr>
          <a:xfrm>
            <a:off x="585199" y="281219"/>
            <a:ext cx="8629650" cy="731783"/>
          </a:xfrm>
          <a:prstGeom prst="rect">
            <a:avLst/>
          </a:prstGeom>
        </p:spPr>
        <p:txBody>
          <a:bodyPr anchor="t">
            <a:normAutofit/>
          </a:bodyPr>
          <a:lstStyle/>
          <a:p>
            <a:pPr algn="l"/>
            <a:r>
              <a:rPr lang="fr-FR" sz="3300" b="1" cap="none" dirty="0">
                <a:solidFill>
                  <a:schemeClr val="bg1"/>
                </a:solidFill>
                <a:latin typeface="Arial" panose="020B0604020202020204" pitchFamily="34" charset="0"/>
                <a:cs typeface="Arial" panose="020B0604020202020204" pitchFamily="34" charset="0"/>
              </a:rPr>
              <a:t>  </a:t>
            </a:r>
            <a:r>
              <a:rPr lang="fr-FR" sz="2800" b="1" cap="none" dirty="0">
                <a:solidFill>
                  <a:schemeClr val="bg1"/>
                </a:solidFill>
                <a:latin typeface="Arial" panose="020B0604020202020204" pitchFamily="34" charset="0"/>
                <a:cs typeface="Arial" panose="020B0604020202020204" pitchFamily="34" charset="0"/>
              </a:rPr>
              <a:t>Aper</a:t>
            </a:r>
            <a:r>
              <a:rPr lang="fr-FR" sz="2800" b="1" dirty="0">
                <a:solidFill>
                  <a:schemeClr val="bg1"/>
                </a:solidFill>
                <a:latin typeface="Arial" panose="020B0604020202020204" pitchFamily="34" charset="0"/>
                <a:cs typeface="Arial" panose="020B0604020202020204" pitchFamily="34" charset="0"/>
              </a:rPr>
              <a:t>çu des subventions mondiales 2023-2024</a:t>
            </a:r>
            <a:endParaRPr lang="fr-BE" sz="2800" b="1"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31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3">
            <a:extLst>
              <a:ext uri="{FF2B5EF4-FFF2-40B4-BE49-F238E27FC236}">
                <a16:creationId xmlns:a16="http://schemas.microsoft.com/office/drawing/2014/main" id="{5DCAA304-CFD9-EB64-C28B-978008C852BA}"/>
              </a:ext>
            </a:extLst>
          </p:cNvPr>
          <p:cNvGraphicFramePr>
            <a:graphicFrameLocks/>
          </p:cNvGraphicFramePr>
          <p:nvPr>
            <p:extLst>
              <p:ext uri="{D42A27DB-BD31-4B8C-83A1-F6EECF244321}">
                <p14:modId xmlns:p14="http://schemas.microsoft.com/office/powerpoint/2010/main" val="3737853175"/>
              </p:ext>
            </p:extLst>
          </p:nvPr>
        </p:nvGraphicFramePr>
        <p:xfrm>
          <a:off x="304799" y="2514600"/>
          <a:ext cx="8534402" cy="2537460"/>
        </p:xfrm>
        <a:graphic>
          <a:graphicData uri="http://schemas.openxmlformats.org/drawingml/2006/table">
            <a:tbl>
              <a:tblPr firstRow="1" bandRow="1">
                <a:tableStyleId>{5C22544A-7EE6-4342-B048-85BDC9FD1C3A}</a:tableStyleId>
              </a:tblPr>
              <a:tblGrid>
                <a:gridCol w="1896534">
                  <a:extLst>
                    <a:ext uri="{9D8B030D-6E8A-4147-A177-3AD203B41FA5}">
                      <a16:colId xmlns:a16="http://schemas.microsoft.com/office/drawing/2014/main" val="2874940881"/>
                    </a:ext>
                  </a:extLst>
                </a:gridCol>
                <a:gridCol w="1896534">
                  <a:extLst>
                    <a:ext uri="{9D8B030D-6E8A-4147-A177-3AD203B41FA5}">
                      <a16:colId xmlns:a16="http://schemas.microsoft.com/office/drawing/2014/main" val="4294152880"/>
                    </a:ext>
                  </a:extLst>
                </a:gridCol>
                <a:gridCol w="1185334">
                  <a:extLst>
                    <a:ext uri="{9D8B030D-6E8A-4147-A177-3AD203B41FA5}">
                      <a16:colId xmlns:a16="http://schemas.microsoft.com/office/drawing/2014/main" val="2931764880"/>
                    </a:ext>
                  </a:extLst>
                </a:gridCol>
                <a:gridCol w="1955800">
                  <a:extLst>
                    <a:ext uri="{9D8B030D-6E8A-4147-A177-3AD203B41FA5}">
                      <a16:colId xmlns:a16="http://schemas.microsoft.com/office/drawing/2014/main" val="1804479613"/>
                    </a:ext>
                  </a:extLst>
                </a:gridCol>
                <a:gridCol w="1600200">
                  <a:extLst>
                    <a:ext uri="{9D8B030D-6E8A-4147-A177-3AD203B41FA5}">
                      <a16:colId xmlns:a16="http://schemas.microsoft.com/office/drawing/2014/main" val="2487687018"/>
                    </a:ext>
                  </a:extLst>
                </a:gridCol>
              </a:tblGrid>
              <a:tr h="571500">
                <a:tc>
                  <a:txBody>
                    <a:bodyPr/>
                    <a:lstStyle/>
                    <a:p>
                      <a:endParaRPr lang="fr-BE" sz="3600" dirty="0"/>
                    </a:p>
                  </a:txBody>
                  <a:tcPr/>
                </a:tc>
                <a:tc>
                  <a:txBody>
                    <a:bodyPr/>
                    <a:lstStyle/>
                    <a:p>
                      <a:pPr algn="ctr"/>
                      <a:r>
                        <a:rPr lang="fr-FR" sz="2400" dirty="0"/>
                        <a:t>Fonds Annuel</a:t>
                      </a:r>
                      <a:endParaRPr lang="fr-BE" sz="2400" dirty="0"/>
                    </a:p>
                  </a:txBody>
                  <a:tcPr anchor="ctr"/>
                </a:tc>
                <a:tc>
                  <a:txBody>
                    <a:bodyPr/>
                    <a:lstStyle/>
                    <a:p>
                      <a:pPr algn="ctr"/>
                      <a:r>
                        <a:rPr lang="fr-FR" sz="2400" dirty="0"/>
                        <a:t>Per capita</a:t>
                      </a:r>
                      <a:endParaRPr lang="fr-BE" sz="2400" dirty="0"/>
                    </a:p>
                  </a:txBody>
                  <a:tcPr anchor="ctr"/>
                </a:tc>
                <a:tc>
                  <a:txBody>
                    <a:bodyPr/>
                    <a:lstStyle/>
                    <a:p>
                      <a:pPr algn="ctr"/>
                      <a:r>
                        <a:rPr lang="fr-FR" sz="2400" dirty="0"/>
                        <a:t>End Polio</a:t>
                      </a:r>
                      <a:endParaRPr lang="fr-BE" sz="2400" dirty="0"/>
                    </a:p>
                  </a:txBody>
                  <a:tcPr anchor="ctr"/>
                </a:tc>
                <a:tc>
                  <a:txBody>
                    <a:bodyPr/>
                    <a:lstStyle/>
                    <a:p>
                      <a:pPr algn="ctr"/>
                      <a:r>
                        <a:rPr lang="fr-FR" sz="2400" dirty="0"/>
                        <a:t>Per capita</a:t>
                      </a:r>
                      <a:endParaRPr lang="fr-BE" sz="2400" dirty="0"/>
                    </a:p>
                  </a:txBody>
                  <a:tcPr anchor="ctr"/>
                </a:tc>
                <a:extLst>
                  <a:ext uri="{0D108BD9-81ED-4DB2-BD59-A6C34878D82A}">
                    <a16:rowId xmlns:a16="http://schemas.microsoft.com/office/drawing/2014/main" val="2631655146"/>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2023/2024</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200.847 $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70,83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87.654 $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30,91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2866790"/>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2022/2023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206.688 $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76,89</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125.016 $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46,51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6274938"/>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2021/2022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197.247 $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74,62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91.880 $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33,35</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8577623"/>
                  </a:ext>
                </a:extLst>
              </a:tr>
            </a:tbl>
          </a:graphicData>
        </a:graphic>
      </p:graphicFrame>
      <p:sp>
        <p:nvSpPr>
          <p:cNvPr id="2" name="Rectangle : coins arrondis 1">
            <a:extLst>
              <a:ext uri="{FF2B5EF4-FFF2-40B4-BE49-F238E27FC236}">
                <a16:creationId xmlns:a16="http://schemas.microsoft.com/office/drawing/2014/main" id="{D66D960C-35FC-235D-7B52-C7367F2D46E3}"/>
              </a:ext>
            </a:extLst>
          </p:cNvPr>
          <p:cNvSpPr/>
          <p:nvPr/>
        </p:nvSpPr>
        <p:spPr>
          <a:xfrm>
            <a:off x="228600" y="4419600"/>
            <a:ext cx="8686800" cy="762000"/>
          </a:xfrm>
          <a:prstGeom prst="roundRect">
            <a:avLst/>
          </a:prstGeom>
          <a:gradFill>
            <a:gsLst>
              <a:gs pos="0">
                <a:schemeClr val="accent1">
                  <a:tint val="100000"/>
                  <a:shade val="100000"/>
                  <a:satMod val="130000"/>
                  <a:alpha val="27950"/>
                </a:schemeClr>
              </a:gs>
              <a:gs pos="63000">
                <a:srgbClr val="70A2E8">
                  <a:alpha val="19385"/>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DE4751D-0AD2-84E7-048B-F2005D6AE942}"/>
              </a:ext>
            </a:extLst>
          </p:cNvPr>
          <p:cNvSpPr txBox="1"/>
          <p:nvPr/>
        </p:nvSpPr>
        <p:spPr>
          <a:xfrm>
            <a:off x="304799" y="381000"/>
            <a:ext cx="8110234" cy="600164"/>
          </a:xfrm>
          <a:prstGeom prst="rect">
            <a:avLst/>
          </a:prstGeom>
          <a:noFill/>
        </p:spPr>
        <p:txBody>
          <a:bodyPr wrap="none" rtlCol="0">
            <a:spAutoFit/>
          </a:bodyPr>
          <a:lstStyle/>
          <a:p>
            <a:r>
              <a:rPr lang="fr-FR" sz="3300" b="1" dirty="0">
                <a:solidFill>
                  <a:schemeClr val="bg1"/>
                </a:solidFill>
              </a:rPr>
              <a:t>Contributions au Fonds Annuel : D2160</a:t>
            </a:r>
            <a:endParaRPr lang="fr-BE" sz="3300" b="1" dirty="0">
              <a:solidFill>
                <a:schemeClr val="bg1"/>
              </a:solidFill>
            </a:endParaRPr>
          </a:p>
        </p:txBody>
      </p:sp>
    </p:spTree>
    <p:extLst>
      <p:ext uri="{BB962C8B-B14F-4D97-AF65-F5344CB8AC3E}">
        <p14:creationId xmlns:p14="http://schemas.microsoft.com/office/powerpoint/2010/main" val="21471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ECDD7-7692-9A5F-7154-C5C3861EE708}"/>
              </a:ext>
            </a:extLst>
          </p:cNvPr>
          <p:cNvSpPr/>
          <p:nvPr/>
        </p:nvSpPr>
        <p:spPr>
          <a:xfrm>
            <a:off x="730071" y="1894031"/>
            <a:ext cx="6621454" cy="255587"/>
          </a:xfrm>
          <a:prstGeom prst="rect">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fr-BE" sz="1350">
              <a:solidFill>
                <a:schemeClr val="bg1"/>
              </a:solidFill>
              <a:latin typeface="Calibri" panose="020F0502020204030204"/>
            </a:endParaRPr>
          </a:p>
        </p:txBody>
      </p:sp>
      <p:sp>
        <p:nvSpPr>
          <p:cNvPr id="5" name="Triangle isocèle 31">
            <a:extLst>
              <a:ext uri="{FF2B5EF4-FFF2-40B4-BE49-F238E27FC236}">
                <a16:creationId xmlns:a16="http://schemas.microsoft.com/office/drawing/2014/main" id="{DEB10D42-F01D-3DFF-7949-5B06EB843CE1}"/>
              </a:ext>
            </a:extLst>
          </p:cNvPr>
          <p:cNvSpPr/>
          <p:nvPr/>
        </p:nvSpPr>
        <p:spPr>
          <a:xfrm rot="5400000">
            <a:off x="7489176" y="1793075"/>
            <a:ext cx="240422" cy="457499"/>
          </a:xfrm>
          <a:prstGeom prst="triangle">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fr-BE" sz="1350">
              <a:solidFill>
                <a:schemeClr val="bg1"/>
              </a:solidFill>
              <a:latin typeface="Calibri" panose="020F0502020204030204"/>
            </a:endParaRPr>
          </a:p>
        </p:txBody>
      </p:sp>
      <p:sp>
        <p:nvSpPr>
          <p:cNvPr id="6" name="Rectangle 5">
            <a:extLst>
              <a:ext uri="{FF2B5EF4-FFF2-40B4-BE49-F238E27FC236}">
                <a16:creationId xmlns:a16="http://schemas.microsoft.com/office/drawing/2014/main" id="{9D717FD7-3331-4FFB-923F-DE21E2C71AFF}"/>
              </a:ext>
            </a:extLst>
          </p:cNvPr>
          <p:cNvSpPr/>
          <p:nvPr/>
        </p:nvSpPr>
        <p:spPr>
          <a:xfrm>
            <a:off x="730071" y="3659416"/>
            <a:ext cx="1524000" cy="931939"/>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Contributions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des clubs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du District</a:t>
            </a:r>
          </a:p>
          <a:p>
            <a:pPr algn="ctr" defTabSz="342900" fontAlgn="auto">
              <a:spcBef>
                <a:spcPts val="0"/>
              </a:spcBef>
              <a:spcAft>
                <a:spcPts val="0"/>
              </a:spcAft>
              <a:defRPr/>
            </a:pPr>
            <a:r>
              <a:rPr lang="fr-BE" sz="1350" b="1" dirty="0">
                <a:solidFill>
                  <a:schemeClr val="accent1"/>
                </a:solidFill>
                <a:latin typeface="Arial" panose="020B0604020202020204" pitchFamily="34" charset="0"/>
                <a:cs typeface="Arial" panose="020B0604020202020204" pitchFamily="34" charset="0"/>
              </a:rPr>
              <a:t> </a:t>
            </a:r>
            <a:r>
              <a:rPr lang="fr-BE" sz="1800" b="1" dirty="0">
                <a:solidFill>
                  <a:schemeClr val="accent1"/>
                </a:solidFill>
                <a:latin typeface="Arial" panose="020B0604020202020204" pitchFamily="34" charset="0"/>
                <a:cs typeface="Arial" panose="020B0604020202020204" pitchFamily="34" charset="0"/>
              </a:rPr>
              <a:t>197.247</a:t>
            </a:r>
            <a:r>
              <a:rPr lang="fr-BE" sz="1350" b="1" dirty="0">
                <a:solidFill>
                  <a:schemeClr val="accent1"/>
                </a:solidFill>
                <a:latin typeface="Arial" panose="020B0604020202020204" pitchFamily="34" charset="0"/>
                <a:cs typeface="Arial" panose="020B0604020202020204" pitchFamily="34" charset="0"/>
              </a:rPr>
              <a:t> $</a:t>
            </a:r>
          </a:p>
        </p:txBody>
      </p:sp>
      <p:sp>
        <p:nvSpPr>
          <p:cNvPr id="7" name="Flèche : pentagone 9">
            <a:extLst>
              <a:ext uri="{FF2B5EF4-FFF2-40B4-BE49-F238E27FC236}">
                <a16:creationId xmlns:a16="http://schemas.microsoft.com/office/drawing/2014/main" id="{2762F88F-7D88-24BB-610A-FDA20237D892}"/>
              </a:ext>
            </a:extLst>
          </p:cNvPr>
          <p:cNvSpPr/>
          <p:nvPr/>
        </p:nvSpPr>
        <p:spPr>
          <a:xfrm>
            <a:off x="2266058" y="3915998"/>
            <a:ext cx="755753" cy="363457"/>
          </a:xfrm>
          <a:prstGeom prst="homePlate">
            <a:avLst/>
          </a:prstGeom>
          <a:solidFill>
            <a:srgbClr val="91359C"/>
          </a:solidFill>
          <a:ln>
            <a:solidFill>
              <a:srgbClr val="913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dirty="0">
              <a:solidFill>
                <a:schemeClr val="tx2"/>
              </a:solidFill>
            </a:endParaRPr>
          </a:p>
        </p:txBody>
      </p:sp>
      <p:sp>
        <p:nvSpPr>
          <p:cNvPr id="8" name="Rectangle 7">
            <a:extLst>
              <a:ext uri="{FF2B5EF4-FFF2-40B4-BE49-F238E27FC236}">
                <a16:creationId xmlns:a16="http://schemas.microsoft.com/office/drawing/2014/main" id="{C272D6DA-2B89-00F2-C400-693A8D48B939}"/>
              </a:ext>
            </a:extLst>
          </p:cNvPr>
          <p:cNvSpPr/>
          <p:nvPr/>
        </p:nvSpPr>
        <p:spPr>
          <a:xfrm>
            <a:off x="3739557" y="4279455"/>
            <a:ext cx="1181910" cy="81528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Fonds </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Mondial</a:t>
            </a:r>
          </a:p>
          <a:p>
            <a:pPr algn="ctr" defTabSz="342900" fontAlgn="auto">
              <a:spcBef>
                <a:spcPts val="0"/>
              </a:spcBef>
              <a:spcAft>
                <a:spcPts val="0"/>
              </a:spcAft>
              <a:defRPr/>
            </a:pPr>
            <a:r>
              <a:rPr lang="fr-BE" sz="1800" b="1" dirty="0">
                <a:solidFill>
                  <a:schemeClr val="accent1"/>
                </a:solidFill>
                <a:latin typeface="Arial" panose="020B0604020202020204" pitchFamily="34" charset="0"/>
                <a:cs typeface="Arial" panose="020B0604020202020204" pitchFamily="34" charset="0"/>
              </a:rPr>
              <a:t>93.693</a:t>
            </a:r>
            <a:r>
              <a:rPr lang="fr-BE" sz="1350" b="1" dirty="0">
                <a:solidFill>
                  <a:schemeClr val="accent1"/>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9C22B127-D915-179F-94E5-9D641860800C}"/>
              </a:ext>
            </a:extLst>
          </p:cNvPr>
          <p:cNvSpPr/>
          <p:nvPr/>
        </p:nvSpPr>
        <p:spPr>
          <a:xfrm>
            <a:off x="3694889" y="2869195"/>
            <a:ext cx="1181911" cy="916901"/>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Fonds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Spécifique</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District</a:t>
            </a:r>
          </a:p>
          <a:p>
            <a:pPr algn="ctr" defTabSz="342900" fontAlgn="auto">
              <a:spcBef>
                <a:spcPts val="0"/>
              </a:spcBef>
              <a:spcAft>
                <a:spcPts val="0"/>
              </a:spcAft>
              <a:defRPr/>
            </a:pPr>
            <a:r>
              <a:rPr lang="fr-BE" sz="1800" b="1" dirty="0">
                <a:solidFill>
                  <a:schemeClr val="accent1"/>
                </a:solidFill>
                <a:latin typeface="Arial" panose="020B0604020202020204" pitchFamily="34" charset="0"/>
                <a:cs typeface="Arial" panose="020B0604020202020204" pitchFamily="34" charset="0"/>
              </a:rPr>
              <a:t>93.693</a:t>
            </a:r>
            <a:r>
              <a:rPr lang="fr-BE" sz="1350" b="1" dirty="0">
                <a:solidFill>
                  <a:schemeClr val="accent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C19122D6-8B55-1EF6-FA98-9A6BB7AA8BAF}"/>
              </a:ext>
            </a:extLst>
          </p:cNvPr>
          <p:cNvSpPr/>
          <p:nvPr/>
        </p:nvSpPr>
        <p:spPr>
          <a:xfrm>
            <a:off x="6178533" y="2401540"/>
            <a:ext cx="1202105" cy="47422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Subventions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de district</a:t>
            </a:r>
          </a:p>
        </p:txBody>
      </p:sp>
      <p:sp>
        <p:nvSpPr>
          <p:cNvPr id="11" name="Rectangle 10">
            <a:extLst>
              <a:ext uri="{FF2B5EF4-FFF2-40B4-BE49-F238E27FC236}">
                <a16:creationId xmlns:a16="http://schemas.microsoft.com/office/drawing/2014/main" id="{E58B15E1-646E-8017-71AD-765EDCEEB14C}"/>
              </a:ext>
            </a:extLst>
          </p:cNvPr>
          <p:cNvSpPr/>
          <p:nvPr/>
        </p:nvSpPr>
        <p:spPr>
          <a:xfrm>
            <a:off x="6212145" y="3366929"/>
            <a:ext cx="1202104" cy="47422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Subventions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mondiales</a:t>
            </a:r>
          </a:p>
        </p:txBody>
      </p:sp>
      <p:cxnSp>
        <p:nvCxnSpPr>
          <p:cNvPr id="12" name="Connecteur droit 11">
            <a:extLst>
              <a:ext uri="{FF2B5EF4-FFF2-40B4-BE49-F238E27FC236}">
                <a16:creationId xmlns:a16="http://schemas.microsoft.com/office/drawing/2014/main" id="{6FD98065-72E4-C072-AA8D-1687C59C5028}"/>
              </a:ext>
            </a:extLst>
          </p:cNvPr>
          <p:cNvCxnSpPr>
            <a:cxnSpLocks/>
          </p:cNvCxnSpPr>
          <p:nvPr/>
        </p:nvCxnSpPr>
        <p:spPr>
          <a:xfrm>
            <a:off x="2284301" y="4097718"/>
            <a:ext cx="1061612" cy="0"/>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968F1BF-9965-7518-9516-AB0823EAB8A5}"/>
              </a:ext>
            </a:extLst>
          </p:cNvPr>
          <p:cNvCxnSpPr>
            <a:cxnSpLocks/>
          </p:cNvCxnSpPr>
          <p:nvPr/>
        </p:nvCxnSpPr>
        <p:spPr>
          <a:xfrm>
            <a:off x="3345913" y="3316516"/>
            <a:ext cx="0" cy="1391867"/>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DCFD9276-50CC-9EA2-1318-473DD8FD6681}"/>
              </a:ext>
            </a:extLst>
          </p:cNvPr>
          <p:cNvCxnSpPr>
            <a:cxnSpLocks/>
          </p:cNvCxnSpPr>
          <p:nvPr/>
        </p:nvCxnSpPr>
        <p:spPr>
          <a:xfrm>
            <a:off x="3345913" y="3327646"/>
            <a:ext cx="372714" cy="5426"/>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EDC90ED5-BDF7-536D-D642-7990D93CF008}"/>
              </a:ext>
            </a:extLst>
          </p:cNvPr>
          <p:cNvCxnSpPr>
            <a:cxnSpLocks/>
          </p:cNvCxnSpPr>
          <p:nvPr/>
        </p:nvCxnSpPr>
        <p:spPr>
          <a:xfrm>
            <a:off x="3350334" y="4708383"/>
            <a:ext cx="383894" cy="0"/>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7C0169BD-9C36-0BD9-ECF0-4CEB75CC7A35}"/>
              </a:ext>
            </a:extLst>
          </p:cNvPr>
          <p:cNvCxnSpPr>
            <a:cxnSpLocks/>
          </p:cNvCxnSpPr>
          <p:nvPr/>
        </p:nvCxnSpPr>
        <p:spPr>
          <a:xfrm flipV="1">
            <a:off x="4876800" y="2622754"/>
            <a:ext cx="1285607" cy="501446"/>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E0903CB-2155-6FFD-2DA6-DF8ABD9EC0FE}"/>
              </a:ext>
            </a:extLst>
          </p:cNvPr>
          <p:cNvCxnSpPr>
            <a:cxnSpLocks/>
            <a:stCxn id="9" idx="3"/>
            <a:endCxn id="11" idx="1"/>
          </p:cNvCxnSpPr>
          <p:nvPr/>
        </p:nvCxnSpPr>
        <p:spPr>
          <a:xfrm>
            <a:off x="4876800" y="3327646"/>
            <a:ext cx="1335345" cy="276395"/>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EC40C2C-9046-FE56-F1E4-F9A0DF322321}"/>
              </a:ext>
            </a:extLst>
          </p:cNvPr>
          <p:cNvSpPr txBox="1"/>
          <p:nvPr/>
        </p:nvSpPr>
        <p:spPr>
          <a:xfrm>
            <a:off x="5181601" y="2530721"/>
            <a:ext cx="762000" cy="255588"/>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latin typeface="Calibri" panose="020F0502020204030204"/>
              </a:rPr>
              <a:t>Max. 50 %</a:t>
            </a:r>
          </a:p>
        </p:txBody>
      </p:sp>
      <p:sp>
        <p:nvSpPr>
          <p:cNvPr id="24" name="ZoneTexte 23">
            <a:extLst>
              <a:ext uri="{FF2B5EF4-FFF2-40B4-BE49-F238E27FC236}">
                <a16:creationId xmlns:a16="http://schemas.microsoft.com/office/drawing/2014/main" id="{DE4E6E23-19AC-5F8E-87E6-F29698EDF783}"/>
              </a:ext>
            </a:extLst>
          </p:cNvPr>
          <p:cNvSpPr txBox="1"/>
          <p:nvPr/>
        </p:nvSpPr>
        <p:spPr>
          <a:xfrm>
            <a:off x="7511722" y="2488611"/>
            <a:ext cx="1625054" cy="323165"/>
          </a:xfrm>
          <a:prstGeom prst="rect">
            <a:avLst/>
          </a:prstGeom>
          <a:noFill/>
        </p:spPr>
        <p:txBody>
          <a:bodyPr wrap="square" rtlCol="0">
            <a:spAutoFit/>
          </a:bodyPr>
          <a:lstStyle/>
          <a:p>
            <a:r>
              <a:rPr lang="fr-FR" sz="1500" b="1" dirty="0">
                <a:solidFill>
                  <a:schemeClr val="accent1"/>
                </a:solidFill>
                <a:cs typeface="Arial" panose="020B0604020202020204" pitchFamily="34" charset="0"/>
              </a:rPr>
              <a:t>Max. 46.847 $</a:t>
            </a:r>
          </a:p>
        </p:txBody>
      </p:sp>
      <p:sp>
        <p:nvSpPr>
          <p:cNvPr id="25" name="ZoneTexte 24">
            <a:extLst>
              <a:ext uri="{FF2B5EF4-FFF2-40B4-BE49-F238E27FC236}">
                <a16:creationId xmlns:a16="http://schemas.microsoft.com/office/drawing/2014/main" id="{DBB6509B-19AC-8BD8-1406-2A30C11860E7}"/>
              </a:ext>
            </a:extLst>
          </p:cNvPr>
          <p:cNvSpPr txBox="1"/>
          <p:nvPr/>
        </p:nvSpPr>
        <p:spPr>
          <a:xfrm>
            <a:off x="7351528" y="3429000"/>
            <a:ext cx="1691753" cy="553998"/>
          </a:xfrm>
          <a:prstGeom prst="rect">
            <a:avLst/>
          </a:prstGeom>
          <a:noFill/>
        </p:spPr>
        <p:txBody>
          <a:bodyPr wrap="square" rtlCol="0">
            <a:spAutoFit/>
          </a:bodyPr>
          <a:lstStyle/>
          <a:p>
            <a:r>
              <a:rPr lang="fr-FR" sz="1500" b="1" dirty="0">
                <a:solidFill>
                  <a:schemeClr val="accent1"/>
                </a:solidFill>
              </a:rPr>
              <a:t>   </a:t>
            </a:r>
            <a:r>
              <a:rPr lang="fr-FR" sz="1500" b="1" dirty="0">
                <a:solidFill>
                  <a:schemeClr val="accent1"/>
                </a:solidFill>
                <a:cs typeface="Arial" panose="020B0604020202020204" pitchFamily="34" charset="0"/>
              </a:rPr>
              <a:t>Min. 46.847 $ </a:t>
            </a:r>
          </a:p>
          <a:p>
            <a:r>
              <a:rPr lang="fr-FR" sz="1500" b="1" dirty="0">
                <a:solidFill>
                  <a:schemeClr val="accent1"/>
                </a:solidFill>
                <a:cs typeface="Arial" panose="020B0604020202020204" pitchFamily="34" charset="0"/>
              </a:rPr>
              <a:t>+ solde passé</a:t>
            </a:r>
          </a:p>
        </p:txBody>
      </p:sp>
      <p:sp>
        <p:nvSpPr>
          <p:cNvPr id="26" name="ZoneTexte 25">
            <a:extLst>
              <a:ext uri="{FF2B5EF4-FFF2-40B4-BE49-F238E27FC236}">
                <a16:creationId xmlns:a16="http://schemas.microsoft.com/office/drawing/2014/main" id="{A365EF3F-64F2-1451-76CD-6255CACCB716}"/>
              </a:ext>
            </a:extLst>
          </p:cNvPr>
          <p:cNvSpPr txBox="1"/>
          <p:nvPr/>
        </p:nvSpPr>
        <p:spPr>
          <a:xfrm>
            <a:off x="2680229" y="3383611"/>
            <a:ext cx="755753" cy="253916"/>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cs typeface="Arial" panose="020B0604020202020204" pitchFamily="34" charset="0"/>
              </a:rPr>
              <a:t>47,5 %</a:t>
            </a:r>
          </a:p>
        </p:txBody>
      </p:sp>
      <p:sp>
        <p:nvSpPr>
          <p:cNvPr id="27" name="ZoneTexte 26">
            <a:extLst>
              <a:ext uri="{FF2B5EF4-FFF2-40B4-BE49-F238E27FC236}">
                <a16:creationId xmlns:a16="http://schemas.microsoft.com/office/drawing/2014/main" id="{15359E31-752A-3D33-31C3-D2115F3A893F}"/>
              </a:ext>
            </a:extLst>
          </p:cNvPr>
          <p:cNvSpPr txBox="1"/>
          <p:nvPr/>
        </p:nvSpPr>
        <p:spPr>
          <a:xfrm>
            <a:off x="2680229" y="4544159"/>
            <a:ext cx="755753" cy="253916"/>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cs typeface="Arial" panose="020B0604020202020204" pitchFamily="34" charset="0"/>
              </a:rPr>
              <a:t>47,5 %</a:t>
            </a:r>
          </a:p>
        </p:txBody>
      </p:sp>
      <p:sp>
        <p:nvSpPr>
          <p:cNvPr id="28" name="ZoneTexte 27">
            <a:extLst>
              <a:ext uri="{FF2B5EF4-FFF2-40B4-BE49-F238E27FC236}">
                <a16:creationId xmlns:a16="http://schemas.microsoft.com/office/drawing/2014/main" id="{616C511E-A2B2-46F9-02F3-3F851FF452F2}"/>
              </a:ext>
            </a:extLst>
          </p:cNvPr>
          <p:cNvSpPr txBox="1"/>
          <p:nvPr/>
        </p:nvSpPr>
        <p:spPr>
          <a:xfrm>
            <a:off x="838200" y="1929331"/>
            <a:ext cx="856794" cy="230832"/>
          </a:xfrm>
          <a:prstGeom prst="rect">
            <a:avLst/>
          </a:prstGeom>
          <a:noFill/>
          <a:ln>
            <a:no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2021-2022</a:t>
            </a:r>
          </a:p>
        </p:txBody>
      </p:sp>
      <p:sp>
        <p:nvSpPr>
          <p:cNvPr id="29" name="ZoneTexte 28">
            <a:extLst>
              <a:ext uri="{FF2B5EF4-FFF2-40B4-BE49-F238E27FC236}">
                <a16:creationId xmlns:a16="http://schemas.microsoft.com/office/drawing/2014/main" id="{CAFA4664-8EE3-40BE-FD3A-44A0A983766F}"/>
              </a:ext>
            </a:extLst>
          </p:cNvPr>
          <p:cNvSpPr txBox="1"/>
          <p:nvPr/>
        </p:nvSpPr>
        <p:spPr>
          <a:xfrm>
            <a:off x="2685487" y="1906572"/>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2022-2023</a:t>
            </a:r>
          </a:p>
        </p:txBody>
      </p:sp>
      <p:sp>
        <p:nvSpPr>
          <p:cNvPr id="30" name="ZoneTexte 29">
            <a:extLst>
              <a:ext uri="{FF2B5EF4-FFF2-40B4-BE49-F238E27FC236}">
                <a16:creationId xmlns:a16="http://schemas.microsoft.com/office/drawing/2014/main" id="{6605EB66-FC40-6827-36B2-D15985360A6A}"/>
              </a:ext>
            </a:extLst>
          </p:cNvPr>
          <p:cNvSpPr txBox="1"/>
          <p:nvPr/>
        </p:nvSpPr>
        <p:spPr>
          <a:xfrm>
            <a:off x="4572000" y="1894398"/>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2023-2024</a:t>
            </a:r>
          </a:p>
        </p:txBody>
      </p:sp>
      <p:sp>
        <p:nvSpPr>
          <p:cNvPr id="31" name="ZoneTexte 30">
            <a:extLst>
              <a:ext uri="{FF2B5EF4-FFF2-40B4-BE49-F238E27FC236}">
                <a16:creationId xmlns:a16="http://schemas.microsoft.com/office/drawing/2014/main" id="{216CBD6A-1BEA-F366-0811-39D2ACB4B569}"/>
              </a:ext>
            </a:extLst>
          </p:cNvPr>
          <p:cNvSpPr txBox="1"/>
          <p:nvPr/>
        </p:nvSpPr>
        <p:spPr>
          <a:xfrm>
            <a:off x="6212145" y="1911204"/>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2024-2025</a:t>
            </a:r>
          </a:p>
        </p:txBody>
      </p:sp>
      <p:sp>
        <p:nvSpPr>
          <p:cNvPr id="32" name="ZoneTexte 31">
            <a:extLst>
              <a:ext uri="{FF2B5EF4-FFF2-40B4-BE49-F238E27FC236}">
                <a16:creationId xmlns:a16="http://schemas.microsoft.com/office/drawing/2014/main" id="{DD60886E-EA3C-F07C-500C-D91F03F4EC62}"/>
              </a:ext>
            </a:extLst>
          </p:cNvPr>
          <p:cNvSpPr txBox="1"/>
          <p:nvPr/>
        </p:nvSpPr>
        <p:spPr>
          <a:xfrm>
            <a:off x="1144747" y="5133403"/>
            <a:ext cx="7553439" cy="1107996"/>
          </a:xfrm>
          <a:prstGeom prst="rect">
            <a:avLst/>
          </a:prstGeom>
          <a:noFill/>
        </p:spPr>
        <p:txBody>
          <a:bodyPr wrap="square" rtlCol="0">
            <a:spAutoFit/>
          </a:bodyPr>
          <a:lstStyle/>
          <a:p>
            <a:pPr algn="ctr"/>
            <a:r>
              <a:rPr lang="fr-BE" sz="1800" dirty="0">
                <a:solidFill>
                  <a:schemeClr val="accent1"/>
                </a:solidFill>
              </a:rPr>
              <a:t>La Fondation investit nos contributions pendant trois ans et utilise les revenus d’investissement pour payer ses coûts administratifs et de recherche de fonds.</a:t>
            </a:r>
          </a:p>
          <a:p>
            <a:pPr algn="ctr"/>
            <a:endParaRPr lang="fr-BE" sz="1200" dirty="0"/>
          </a:p>
        </p:txBody>
      </p:sp>
      <p:sp>
        <p:nvSpPr>
          <p:cNvPr id="33" name="Espace réservé du contenu 2">
            <a:extLst>
              <a:ext uri="{FF2B5EF4-FFF2-40B4-BE49-F238E27FC236}">
                <a16:creationId xmlns:a16="http://schemas.microsoft.com/office/drawing/2014/main" id="{E50A8498-8262-CF96-6CE2-C5FB5895E252}"/>
              </a:ext>
            </a:extLst>
          </p:cNvPr>
          <p:cNvSpPr>
            <a:spLocks noGrp="1"/>
          </p:cNvSpPr>
          <p:nvPr>
            <p:ph type="subTitle" idx="1"/>
          </p:nvPr>
        </p:nvSpPr>
        <p:spPr>
          <a:xfrm>
            <a:off x="1649895" y="1479090"/>
            <a:ext cx="5844209" cy="310873"/>
          </a:xfrm>
        </p:spPr>
        <p:txBody>
          <a:bodyPr>
            <a:normAutofit lnSpcReduction="10000"/>
          </a:bodyPr>
          <a:lstStyle/>
          <a:p>
            <a:r>
              <a:rPr lang="fr-BE" dirty="0">
                <a:latin typeface="Arial" panose="020B0604020202020204" pitchFamily="34" charset="0"/>
                <a:cs typeface="Arial" panose="020B0604020202020204" pitchFamily="34" charset="0"/>
              </a:rPr>
              <a:t>Le financement des subventions (SHARE)</a:t>
            </a:r>
            <a:endParaRPr lang="fr-BE" dirty="0"/>
          </a:p>
          <a:p>
            <a:endParaRPr lang="fr-BE" dirty="0"/>
          </a:p>
          <a:p>
            <a:endParaRPr lang="fr-BE" dirty="0"/>
          </a:p>
          <a:p>
            <a:endParaRPr lang="fr-BE" dirty="0"/>
          </a:p>
          <a:p>
            <a:endParaRPr lang="fr-BE" dirty="0"/>
          </a:p>
        </p:txBody>
      </p:sp>
      <p:sp>
        <p:nvSpPr>
          <p:cNvPr id="34" name="ZoneTexte 33">
            <a:extLst>
              <a:ext uri="{FF2B5EF4-FFF2-40B4-BE49-F238E27FC236}">
                <a16:creationId xmlns:a16="http://schemas.microsoft.com/office/drawing/2014/main" id="{DC8229CE-EDF2-BCEA-F065-9771596EAFA0}"/>
              </a:ext>
            </a:extLst>
          </p:cNvPr>
          <p:cNvSpPr txBox="1"/>
          <p:nvPr/>
        </p:nvSpPr>
        <p:spPr>
          <a:xfrm>
            <a:off x="304799" y="381000"/>
            <a:ext cx="7829387" cy="600164"/>
          </a:xfrm>
          <a:prstGeom prst="rect">
            <a:avLst/>
          </a:prstGeom>
          <a:noFill/>
        </p:spPr>
        <p:txBody>
          <a:bodyPr wrap="none" rtlCol="0">
            <a:spAutoFit/>
          </a:bodyPr>
          <a:lstStyle/>
          <a:p>
            <a:r>
              <a:rPr lang="fr-FR" sz="3300" b="1" dirty="0">
                <a:solidFill>
                  <a:schemeClr val="bg1"/>
                </a:solidFill>
              </a:rPr>
              <a:t>Les moyens du D2160 pour 2024-2025</a:t>
            </a:r>
            <a:endParaRPr lang="fr-BE" sz="3300" b="1" dirty="0">
              <a:solidFill>
                <a:schemeClr val="bg1"/>
              </a:solidFill>
            </a:endParaRPr>
          </a:p>
        </p:txBody>
      </p:sp>
    </p:spTree>
    <p:extLst>
      <p:ext uri="{BB962C8B-B14F-4D97-AF65-F5344CB8AC3E}">
        <p14:creationId xmlns:p14="http://schemas.microsoft.com/office/powerpoint/2010/main" val="309049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37C1-C556-A80C-F863-9F0849F2254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6952CD15-47CF-E3F6-6FB5-AC948D00FBDA}"/>
              </a:ext>
            </a:extLst>
          </p:cNvPr>
          <p:cNvSpPr txBox="1"/>
          <p:nvPr/>
        </p:nvSpPr>
        <p:spPr>
          <a:xfrm>
            <a:off x="304799" y="381000"/>
            <a:ext cx="8110234" cy="600164"/>
          </a:xfrm>
          <a:prstGeom prst="rect">
            <a:avLst/>
          </a:prstGeom>
          <a:noFill/>
        </p:spPr>
        <p:txBody>
          <a:bodyPr wrap="none" rtlCol="0">
            <a:spAutoFit/>
          </a:bodyPr>
          <a:lstStyle/>
          <a:p>
            <a:r>
              <a:rPr lang="fr-FR" sz="3300" b="1" dirty="0">
                <a:solidFill>
                  <a:schemeClr val="bg1"/>
                </a:solidFill>
              </a:rPr>
              <a:t>Les moyens du D2160 pour 2024-2025</a:t>
            </a:r>
            <a:endParaRPr lang="fr-BE" sz="3300" b="1" dirty="0">
              <a:solidFill>
                <a:schemeClr val="bg1"/>
              </a:solidFill>
            </a:endParaRPr>
          </a:p>
        </p:txBody>
      </p:sp>
      <p:pic>
        <p:nvPicPr>
          <p:cNvPr id="2" name="Image 1">
            <a:extLst>
              <a:ext uri="{FF2B5EF4-FFF2-40B4-BE49-F238E27FC236}">
                <a16:creationId xmlns:a16="http://schemas.microsoft.com/office/drawing/2014/main" id="{0542DDF1-E5C7-30EC-7192-453194079F73}"/>
              </a:ext>
            </a:extLst>
          </p:cNvPr>
          <p:cNvPicPr>
            <a:picLocks noChangeAspect="1"/>
          </p:cNvPicPr>
          <p:nvPr/>
        </p:nvPicPr>
        <p:blipFill>
          <a:blip r:embed="rId2"/>
          <a:stretch>
            <a:fillRect/>
          </a:stretch>
        </p:blipFill>
        <p:spPr>
          <a:xfrm>
            <a:off x="909637" y="1371600"/>
            <a:ext cx="7324725" cy="4687824"/>
          </a:xfrm>
          <a:prstGeom prst="rect">
            <a:avLst/>
          </a:prstGeom>
        </p:spPr>
      </p:pic>
    </p:spTree>
    <p:extLst>
      <p:ext uri="{BB962C8B-B14F-4D97-AF65-F5344CB8AC3E}">
        <p14:creationId xmlns:p14="http://schemas.microsoft.com/office/powerpoint/2010/main" val="390695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Que sera la contribution du D2160 pour votre projet ? </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219182" y="1752600"/>
            <a:ext cx="8620018" cy="4114800"/>
          </a:xfrm>
          <a:prstGeom prst="rect">
            <a:avLst/>
          </a:prstGeom>
          <a:solidFill>
            <a:schemeClr val="bg1"/>
          </a:solidFill>
          <a:ln>
            <a:solidFill>
              <a:schemeClr val="bg1"/>
            </a:solidFill>
          </a:ln>
        </p:spPr>
        <p:txBody>
          <a:bodyPr>
            <a:normAutofit fontScale="55000" lnSpcReduction="20000"/>
          </a:bodyPr>
          <a:lstStyle/>
          <a:p>
            <a:pPr marL="457200" lvl="1" indent="0">
              <a:buNone/>
            </a:pPr>
            <a:r>
              <a:rPr lang="fr-BE" sz="3600" b="1" dirty="0">
                <a:solidFill>
                  <a:schemeClr val="accent1"/>
                </a:solidFill>
              </a:rPr>
              <a:t>Subvention Mondiale </a:t>
            </a:r>
            <a:r>
              <a:rPr lang="fr-BE" sz="3600" dirty="0">
                <a:solidFill>
                  <a:schemeClr val="accent1"/>
                </a:solidFill>
              </a:rPr>
              <a:t>: </a:t>
            </a:r>
          </a:p>
          <a:p>
            <a:pPr marL="457200" lvl="1" indent="0">
              <a:buNone/>
            </a:pPr>
            <a:r>
              <a:rPr lang="fr-BE" sz="3600" dirty="0">
                <a:solidFill>
                  <a:schemeClr val="accent1"/>
                </a:solidFill>
              </a:rPr>
              <a:t>100 % de la contribution des clubs du D2160 </a:t>
            </a:r>
          </a:p>
          <a:p>
            <a:pPr marL="457200" lvl="1" indent="0">
              <a:buNone/>
            </a:pPr>
            <a:r>
              <a:rPr lang="fr-BE" sz="3600" dirty="0">
                <a:solidFill>
                  <a:schemeClr val="accent1"/>
                </a:solidFill>
              </a:rPr>
              <a:t>	- max 15000 $ si un seul club participe au projet</a:t>
            </a:r>
          </a:p>
          <a:p>
            <a:pPr marL="457200" lvl="1" indent="0">
              <a:buNone/>
            </a:pPr>
            <a:r>
              <a:rPr lang="fr-BE" sz="3600" dirty="0">
                <a:solidFill>
                  <a:schemeClr val="accent1"/>
                </a:solidFill>
              </a:rPr>
              <a:t>	- max 20000 $ si plusieurs clubs du district 2160 y participent au projet </a:t>
            </a:r>
          </a:p>
          <a:p>
            <a:pPr marL="457200" lvl="1" indent="0">
              <a:buNone/>
            </a:pPr>
            <a:r>
              <a:rPr lang="fr-BE" sz="3600" dirty="0">
                <a:solidFill>
                  <a:schemeClr val="accent1"/>
                </a:solidFill>
              </a:rPr>
              <a:t>Note : chaque district à ses propres règles (</a:t>
            </a:r>
            <a:r>
              <a:rPr lang="fr-BE" sz="3600" dirty="0" err="1">
                <a:solidFill>
                  <a:schemeClr val="accent1"/>
                </a:solidFill>
              </a:rPr>
              <a:t>cf</a:t>
            </a:r>
            <a:r>
              <a:rPr lang="fr-BE" sz="3600" dirty="0">
                <a:solidFill>
                  <a:schemeClr val="accent1"/>
                </a:solidFill>
              </a:rPr>
              <a:t> exemple) </a:t>
            </a:r>
          </a:p>
          <a:p>
            <a:pPr marL="457200" lvl="1" indent="0">
              <a:buNone/>
            </a:pPr>
            <a:endParaRPr lang="fr-BE" sz="3600" dirty="0">
              <a:solidFill>
                <a:schemeClr val="accent1"/>
              </a:solidFill>
            </a:endParaRPr>
          </a:p>
          <a:p>
            <a:pPr marL="457200" lvl="1" indent="0">
              <a:buNone/>
            </a:pPr>
            <a:r>
              <a:rPr lang="fr-BE" sz="3600" b="1" dirty="0">
                <a:solidFill>
                  <a:schemeClr val="accent1"/>
                </a:solidFill>
              </a:rPr>
              <a:t>Subvention de District </a:t>
            </a:r>
            <a:r>
              <a:rPr lang="fr-BE" sz="3600" dirty="0">
                <a:solidFill>
                  <a:schemeClr val="accent1"/>
                </a:solidFill>
              </a:rPr>
              <a:t>:</a:t>
            </a:r>
          </a:p>
          <a:p>
            <a:pPr marL="457200" lvl="1" indent="0" algn="l">
              <a:buNone/>
            </a:pPr>
            <a:r>
              <a:rPr lang="fr-BE" sz="3600" dirty="0">
                <a:solidFill>
                  <a:schemeClr val="accent1"/>
                </a:solidFill>
              </a:rPr>
              <a:t>Pas de règle stricte mais va dépendre :</a:t>
            </a:r>
          </a:p>
          <a:p>
            <a:pPr lvl="1" algn="l">
              <a:buFontTx/>
              <a:buChar char="-"/>
            </a:pPr>
            <a:r>
              <a:rPr lang="fr-BE" sz="3600" dirty="0">
                <a:solidFill>
                  <a:schemeClr val="accent1"/>
                </a:solidFill>
              </a:rPr>
              <a:t>Nombre de projets rentrés au 30/10/2024</a:t>
            </a:r>
          </a:p>
          <a:p>
            <a:pPr lvl="1" algn="l">
              <a:buFontTx/>
              <a:buChar char="-"/>
            </a:pPr>
            <a:r>
              <a:rPr lang="fr-BE" sz="3600" dirty="0">
                <a:solidFill>
                  <a:schemeClr val="accent1"/>
                </a:solidFill>
              </a:rPr>
              <a:t>Des fonds disponibles </a:t>
            </a:r>
          </a:p>
          <a:p>
            <a:pPr lvl="1" algn="l">
              <a:buFontTx/>
              <a:buChar char="-"/>
            </a:pPr>
            <a:r>
              <a:rPr lang="fr-BE" sz="3600" dirty="0">
                <a:solidFill>
                  <a:schemeClr val="accent1"/>
                </a:solidFill>
              </a:rPr>
              <a:t>Des dons du club au Fonds Annuel les 3 dernières années</a:t>
            </a:r>
          </a:p>
          <a:p>
            <a:pPr lvl="1" algn="l">
              <a:buFontTx/>
              <a:buChar char="-"/>
            </a:pPr>
            <a:r>
              <a:rPr lang="fr-BE" sz="3600" dirty="0">
                <a:solidFill>
                  <a:schemeClr val="accent1"/>
                </a:solidFill>
              </a:rPr>
              <a:t>Des aides déjà reçues par le club les dernières années </a:t>
            </a:r>
          </a:p>
          <a:p>
            <a:pPr lvl="1" algn="l">
              <a:buFontTx/>
              <a:buChar char="-"/>
            </a:pPr>
            <a:endParaRPr lang="fr-BE" sz="3600" b="1" dirty="0">
              <a:solidFill>
                <a:srgbClr val="002060"/>
              </a:solidFill>
            </a:endParaRPr>
          </a:p>
        </p:txBody>
      </p:sp>
    </p:spTree>
    <p:extLst>
      <p:ext uri="{BB962C8B-B14F-4D97-AF65-F5344CB8AC3E}">
        <p14:creationId xmlns:p14="http://schemas.microsoft.com/office/powerpoint/2010/main" val="100853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Exemple de financement pour une Subvention Mondiale</a:t>
            </a:r>
            <a:endParaRPr lang="fr-BE" sz="3300" b="1" dirty="0">
              <a:solidFill>
                <a:schemeClr val="bg1"/>
              </a:solidFill>
              <a:latin typeface="Arial" panose="020B0604020202020204" pitchFamily="34" charset="0"/>
              <a:cs typeface="Arial" panose="020B0604020202020204" pitchFamily="34" charset="0"/>
            </a:endParaRPr>
          </a:p>
        </p:txBody>
      </p:sp>
      <p:graphicFrame>
        <p:nvGraphicFramePr>
          <p:cNvPr id="2" name="Tableau 1">
            <a:extLst>
              <a:ext uri="{FF2B5EF4-FFF2-40B4-BE49-F238E27FC236}">
                <a16:creationId xmlns:a16="http://schemas.microsoft.com/office/drawing/2014/main" id="{F74F147E-DAAD-991F-B729-B9CB0A66D7AA}"/>
              </a:ext>
            </a:extLst>
          </p:cNvPr>
          <p:cNvGraphicFramePr>
            <a:graphicFrameLocks noGrp="1"/>
          </p:cNvGraphicFramePr>
          <p:nvPr/>
        </p:nvGraphicFramePr>
        <p:xfrm>
          <a:off x="554057" y="1671281"/>
          <a:ext cx="792518" cy="4079240"/>
        </p:xfrm>
        <a:graphic>
          <a:graphicData uri="http://schemas.openxmlformats.org/drawingml/2006/table">
            <a:tbl>
              <a:tblPr firstRow="1" bandRow="1">
                <a:tableStyleId>{5C22544A-7EE6-4342-B048-85BDC9FD1C3A}</a:tableStyleId>
              </a:tblPr>
              <a:tblGrid>
                <a:gridCol w="792518">
                  <a:extLst>
                    <a:ext uri="{9D8B030D-6E8A-4147-A177-3AD203B41FA5}">
                      <a16:colId xmlns:a16="http://schemas.microsoft.com/office/drawing/2014/main" val="3534821055"/>
                    </a:ext>
                  </a:extLst>
                </a:gridCol>
              </a:tblGrid>
              <a:tr h="370840">
                <a:tc>
                  <a:txBody>
                    <a:bodyPr/>
                    <a:lstStyle/>
                    <a:p>
                      <a:pPr algn="ctr"/>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dirty="0">
                          <a:solidFill>
                            <a:schemeClr val="accent1"/>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81759874"/>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Total</a:t>
                      </a: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D2150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D2140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D9101</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69090419"/>
                  </a:ext>
                </a:extLst>
              </a:tr>
            </a:tbl>
          </a:graphicData>
        </a:graphic>
      </p:graphicFrame>
      <p:graphicFrame>
        <p:nvGraphicFramePr>
          <p:cNvPr id="4" name="Tableau 3">
            <a:extLst>
              <a:ext uri="{FF2B5EF4-FFF2-40B4-BE49-F238E27FC236}">
                <a16:creationId xmlns:a16="http://schemas.microsoft.com/office/drawing/2014/main" id="{9DA1D0F5-8577-1BB7-38BE-B2DE8F97FEBA}"/>
              </a:ext>
            </a:extLst>
          </p:cNvPr>
          <p:cNvGraphicFramePr>
            <a:graphicFrameLocks noGrp="1"/>
          </p:cNvGraphicFramePr>
          <p:nvPr/>
        </p:nvGraphicFramePr>
        <p:xfrm>
          <a:off x="1350706" y="1671281"/>
          <a:ext cx="2518470" cy="4079240"/>
        </p:xfrm>
        <a:graphic>
          <a:graphicData uri="http://schemas.openxmlformats.org/drawingml/2006/table">
            <a:tbl>
              <a:tblPr firstRow="1" bandRow="1">
                <a:tableStyleId>{5C22544A-7EE6-4342-B048-85BDC9FD1C3A}</a:tableStyleId>
              </a:tblPr>
              <a:tblGrid>
                <a:gridCol w="2518470">
                  <a:extLst>
                    <a:ext uri="{9D8B030D-6E8A-4147-A177-3AD203B41FA5}">
                      <a16:colId xmlns:a16="http://schemas.microsoft.com/office/drawing/2014/main" val="3973074084"/>
                    </a:ext>
                  </a:extLst>
                </a:gridCol>
              </a:tblGrid>
              <a:tr h="370840">
                <a:tc>
                  <a:txBody>
                    <a:bodyPr/>
                    <a:lstStyle/>
                    <a:p>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37451679"/>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Neufchâteau </a:t>
                      </a:r>
                    </a:p>
                  </a:txBody>
                  <a:tcPr/>
                </a:tc>
                <a:extLst>
                  <a:ext uri="{0D108BD9-81ED-4DB2-BD59-A6C34878D82A}">
                    <a16:rowId xmlns:a16="http://schemas.microsoft.com/office/drawing/2014/main" val="3679094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Bastogne </a:t>
                      </a:r>
                    </a:p>
                  </a:txBody>
                  <a:tcPr/>
                </a:tc>
                <a:extLst>
                  <a:ext uri="{0D108BD9-81ED-4DB2-BD59-A6C34878D82A}">
                    <a16:rowId xmlns:a16="http://schemas.microsoft.com/office/drawing/2014/main" val="66816614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Virton</a:t>
                      </a:r>
                    </a:p>
                  </a:txBody>
                  <a:tcPr/>
                </a:tc>
                <a:extLst>
                  <a:ext uri="{0D108BD9-81ED-4DB2-BD59-A6C34878D82A}">
                    <a16:rowId xmlns:a16="http://schemas.microsoft.com/office/drawing/2014/main" val="3472667246"/>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0653907"/>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Charleroi Sud-Est</a:t>
                      </a:r>
                    </a:p>
                  </a:txBody>
                  <a:tcPr/>
                </a:tc>
                <a:extLst>
                  <a:ext uri="{0D108BD9-81ED-4DB2-BD59-A6C34878D82A}">
                    <a16:rowId xmlns:a16="http://schemas.microsoft.com/office/drawing/2014/main" val="2182164767"/>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35185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Zonhoven </a:t>
                      </a:r>
                    </a:p>
                  </a:txBody>
                  <a:tcPr/>
                </a:tc>
                <a:extLst>
                  <a:ext uri="{0D108BD9-81ED-4DB2-BD59-A6C34878D82A}">
                    <a16:rowId xmlns:a16="http://schemas.microsoft.com/office/drawing/2014/main" val="1768080812"/>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5252710"/>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Dakar Millenium</a:t>
                      </a:r>
                    </a:p>
                  </a:txBody>
                  <a:tcPr/>
                </a:tc>
                <a:extLst>
                  <a:ext uri="{0D108BD9-81ED-4DB2-BD59-A6C34878D82A}">
                    <a16:rowId xmlns:a16="http://schemas.microsoft.com/office/drawing/2014/main" val="1332508134"/>
                  </a:ext>
                </a:extLst>
              </a:tr>
              <a:tr h="370840">
                <a:tc>
                  <a:txBody>
                    <a:bodyPr/>
                    <a:lstStyle/>
                    <a:p>
                      <a:endParaRPr lang="fr-FR" sz="16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20986"/>
                  </a:ext>
                </a:extLst>
              </a:tr>
            </a:tbl>
          </a:graphicData>
        </a:graphic>
      </p:graphicFrame>
      <p:graphicFrame>
        <p:nvGraphicFramePr>
          <p:cNvPr id="6" name="Tableau 5">
            <a:extLst>
              <a:ext uri="{FF2B5EF4-FFF2-40B4-BE49-F238E27FC236}">
                <a16:creationId xmlns:a16="http://schemas.microsoft.com/office/drawing/2014/main" id="{B0AC496F-99EF-8ADD-047F-0D23A052B698}"/>
              </a:ext>
            </a:extLst>
          </p:cNvPr>
          <p:cNvGraphicFramePr>
            <a:graphicFrameLocks noGrp="1"/>
          </p:cNvGraphicFramePr>
          <p:nvPr/>
        </p:nvGraphicFramePr>
        <p:xfrm>
          <a:off x="3844855" y="1670053"/>
          <a:ext cx="1155631" cy="4079240"/>
        </p:xfrm>
        <a:graphic>
          <a:graphicData uri="http://schemas.openxmlformats.org/drawingml/2006/table">
            <a:tbl>
              <a:tblPr firstRow="1" bandRow="1">
                <a:tableStyleId>{5C22544A-7EE6-4342-B048-85BDC9FD1C3A}</a:tableStyleId>
              </a:tblPr>
              <a:tblGrid>
                <a:gridCol w="1155631">
                  <a:extLst>
                    <a:ext uri="{9D8B030D-6E8A-4147-A177-3AD203B41FA5}">
                      <a16:colId xmlns:a16="http://schemas.microsoft.com/office/drawing/2014/main" val="4273520945"/>
                    </a:ext>
                  </a:extLst>
                </a:gridCol>
              </a:tblGrid>
              <a:tr h="370840">
                <a:tc>
                  <a:txBody>
                    <a:bodyPr/>
                    <a:lstStyle/>
                    <a:p>
                      <a:pPr algn="ctr"/>
                      <a:r>
                        <a:rPr lang="fr-FR" sz="1600" dirty="0">
                          <a:latin typeface="Arial" panose="020B0604020202020204" pitchFamily="34" charset="0"/>
                          <a:cs typeface="Arial" panose="020B0604020202020204" pitchFamily="34" charset="0"/>
                        </a:rPr>
                        <a:t>Clubs</a:t>
                      </a:r>
                    </a:p>
                  </a:txBody>
                  <a:tcPr/>
                </a:tc>
                <a:extLst>
                  <a:ext uri="{0D108BD9-81ED-4DB2-BD59-A6C34878D82A}">
                    <a16:rowId xmlns:a16="http://schemas.microsoft.com/office/drawing/2014/main" val="1323915790"/>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25312772"/>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478321038"/>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1813188831"/>
                  </a:ext>
                </a:extLst>
              </a:tr>
              <a:tr h="370840">
                <a:tc>
                  <a:txBody>
                    <a:bodyPr/>
                    <a:lstStyle/>
                    <a:p>
                      <a:pPr algn="r"/>
                      <a:r>
                        <a:rPr lang="fr-FR" sz="1600" b="1" dirty="0">
                          <a:solidFill>
                            <a:srgbClr val="0070C0"/>
                          </a:solidFill>
                          <a:latin typeface="Arial" panose="020B0604020202020204" pitchFamily="34" charset="0"/>
                          <a:cs typeface="Arial" panose="020B0604020202020204" pitchFamily="34" charset="0"/>
                        </a:rPr>
                        <a:t>23000</a:t>
                      </a:r>
                    </a:p>
                  </a:txBody>
                  <a:tcPr/>
                </a:tc>
                <a:extLst>
                  <a:ext uri="{0D108BD9-81ED-4DB2-BD59-A6C34878D82A}">
                    <a16:rowId xmlns:a16="http://schemas.microsoft.com/office/drawing/2014/main" val="2205359323"/>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1825289847"/>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18357"/>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639543790"/>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39142158"/>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1744687519"/>
                  </a:ext>
                </a:extLst>
              </a:tr>
              <a:tr h="370840">
                <a:tc>
                  <a:txBody>
                    <a:bodyPr/>
                    <a:lstStyle/>
                    <a:p>
                      <a:pPr algn="r"/>
                      <a:r>
                        <a:rPr lang="fr-FR" sz="1600" b="1" dirty="0">
                          <a:solidFill>
                            <a:srgbClr val="0070C0"/>
                          </a:solidFill>
                          <a:latin typeface="Arial" panose="020B0604020202020204" pitchFamily="34" charset="0"/>
                          <a:cs typeface="Arial" panose="020B0604020202020204" pitchFamily="34" charset="0"/>
                        </a:rPr>
                        <a:t> 28750</a:t>
                      </a:r>
                    </a:p>
                  </a:txBody>
                  <a:tcPr/>
                </a:tc>
                <a:extLst>
                  <a:ext uri="{0D108BD9-81ED-4DB2-BD59-A6C34878D82A}">
                    <a16:rowId xmlns:a16="http://schemas.microsoft.com/office/drawing/2014/main" val="3046389140"/>
                  </a:ext>
                </a:extLst>
              </a:tr>
            </a:tbl>
          </a:graphicData>
        </a:graphic>
      </p:graphicFrame>
      <p:graphicFrame>
        <p:nvGraphicFramePr>
          <p:cNvPr id="7" name="Tableau 6">
            <a:extLst>
              <a:ext uri="{FF2B5EF4-FFF2-40B4-BE49-F238E27FC236}">
                <a16:creationId xmlns:a16="http://schemas.microsoft.com/office/drawing/2014/main" id="{A5EC9799-C249-E791-A3E3-812EBEF0EA7C}"/>
              </a:ext>
            </a:extLst>
          </p:cNvPr>
          <p:cNvGraphicFramePr>
            <a:graphicFrameLocks noGrp="1"/>
          </p:cNvGraphicFramePr>
          <p:nvPr/>
        </p:nvGraphicFramePr>
        <p:xfrm>
          <a:off x="5000486" y="1670053"/>
          <a:ext cx="1781879" cy="4079240"/>
        </p:xfrm>
        <a:graphic>
          <a:graphicData uri="http://schemas.openxmlformats.org/drawingml/2006/table">
            <a:tbl>
              <a:tblPr firstRow="1" bandRow="1">
                <a:tableStyleId>{5C22544A-7EE6-4342-B048-85BDC9FD1C3A}</a:tableStyleId>
              </a:tblPr>
              <a:tblGrid>
                <a:gridCol w="1781879">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Districts (FSD)</a:t>
                      </a:r>
                    </a:p>
                  </a:txBody>
                  <a:tcPr/>
                </a:tc>
                <a:extLst>
                  <a:ext uri="{0D108BD9-81ED-4DB2-BD59-A6C34878D82A}">
                    <a16:rowId xmlns:a16="http://schemas.microsoft.com/office/drawing/2014/main" val="3578060901"/>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78898465"/>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1706497205"/>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681759874"/>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20000</a:t>
                      </a:r>
                    </a:p>
                  </a:txBody>
                  <a:tcPr/>
                </a:tc>
                <a:extLst>
                  <a:ext uri="{0D108BD9-81ED-4DB2-BD59-A6C34878D82A}">
                    <a16:rowId xmlns:a16="http://schemas.microsoft.com/office/drawing/2014/main" val="2114507695"/>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3572140939"/>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800</a:t>
                      </a:r>
                    </a:p>
                  </a:txBody>
                  <a:tcPr/>
                </a:tc>
                <a:extLst>
                  <a:ext uri="{0D108BD9-81ED-4DB2-BD59-A6C34878D82A}">
                    <a16:rowId xmlns:a16="http://schemas.microsoft.com/office/drawing/2014/main" val="3168802743"/>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5000</a:t>
                      </a:r>
                    </a:p>
                  </a:txBody>
                  <a:tcPr/>
                </a:tc>
                <a:extLst>
                  <a:ext uri="{0D108BD9-81ED-4DB2-BD59-A6C34878D82A}">
                    <a16:rowId xmlns:a16="http://schemas.microsoft.com/office/drawing/2014/main" val="1989246442"/>
                  </a:ext>
                </a:extLst>
              </a:tr>
              <a:tr h="370840">
                <a:tc>
                  <a:txBody>
                    <a:bodyPr/>
                    <a:lstStyle/>
                    <a:p>
                      <a:pPr algn="r"/>
                      <a:r>
                        <a:rPr lang="fr-FR" sz="1600" b="1" dirty="0">
                          <a:solidFill>
                            <a:srgbClr val="FF0000"/>
                          </a:solidFill>
                          <a:latin typeface="Arial" panose="020B0604020202020204" pitchFamily="34" charset="0"/>
                          <a:cs typeface="Arial" panose="020B0604020202020204" pitchFamily="34" charset="0"/>
                        </a:rPr>
                        <a:t>27200</a:t>
                      </a:r>
                    </a:p>
                  </a:txBody>
                  <a:tcPr/>
                </a:tc>
                <a:extLst>
                  <a:ext uri="{0D108BD9-81ED-4DB2-BD59-A6C34878D82A}">
                    <a16:rowId xmlns:a16="http://schemas.microsoft.com/office/drawing/2014/main" val="2069090419"/>
                  </a:ext>
                </a:extLst>
              </a:tr>
            </a:tbl>
          </a:graphicData>
        </a:graphic>
      </p:graphicFrame>
      <p:graphicFrame>
        <p:nvGraphicFramePr>
          <p:cNvPr id="8" name="Tableau 7">
            <a:extLst>
              <a:ext uri="{FF2B5EF4-FFF2-40B4-BE49-F238E27FC236}">
                <a16:creationId xmlns:a16="http://schemas.microsoft.com/office/drawing/2014/main" id="{BC1A5909-819A-8181-E6C7-148D55278ED2}"/>
              </a:ext>
            </a:extLst>
          </p:cNvPr>
          <p:cNvGraphicFramePr>
            <a:graphicFrameLocks noGrp="1"/>
          </p:cNvGraphicFramePr>
          <p:nvPr/>
        </p:nvGraphicFramePr>
        <p:xfrm>
          <a:off x="6782365" y="1680310"/>
          <a:ext cx="2021858" cy="4079240"/>
        </p:xfrm>
        <a:graphic>
          <a:graphicData uri="http://schemas.openxmlformats.org/drawingml/2006/table">
            <a:tbl>
              <a:tblPr firstRow="1" bandRow="1">
                <a:tableStyleId>{5C22544A-7EE6-4342-B048-85BDC9FD1C3A}</a:tableStyleId>
              </a:tblPr>
              <a:tblGrid>
                <a:gridCol w="2021858">
                  <a:extLst>
                    <a:ext uri="{9D8B030D-6E8A-4147-A177-3AD203B41FA5}">
                      <a16:colId xmlns:a16="http://schemas.microsoft.com/office/drawing/2014/main" val="3534821055"/>
                    </a:ext>
                  </a:extLst>
                </a:gridCol>
              </a:tblGrid>
              <a:tr h="370840">
                <a:tc>
                  <a:txBody>
                    <a:bodyPr/>
                    <a:lstStyle/>
                    <a:p>
                      <a:pPr algn="ctr"/>
                      <a:r>
                        <a:rPr lang="fr-FR" sz="1600" dirty="0">
                          <a:latin typeface="Arial" panose="020B0604020202020204" pitchFamily="34" charset="0"/>
                          <a:cs typeface="Arial" panose="020B0604020202020204" pitchFamily="34" charset="0"/>
                        </a:rPr>
                        <a:t>Fonds Mondial</a:t>
                      </a:r>
                    </a:p>
                  </a:txBody>
                  <a:tcPr/>
                </a:tc>
                <a:extLst>
                  <a:ext uri="{0D108BD9-81ED-4DB2-BD59-A6C34878D82A}">
                    <a16:rowId xmlns:a16="http://schemas.microsoft.com/office/drawing/2014/main" val="3578060901"/>
                  </a:ext>
                </a:extLst>
              </a:tr>
              <a:tr h="370840">
                <a:tc>
                  <a:txBody>
                    <a:bodyPr/>
                    <a:lstStyle/>
                    <a:p>
                      <a:pPr algn="ctr"/>
                      <a:endParaRPr lang="fr-FR" sz="16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889846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649720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1759874"/>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11450769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9246442"/>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        </a:t>
                      </a:r>
                      <a:r>
                        <a:rPr lang="fr-FR" sz="1600" b="1" dirty="0">
                          <a:solidFill>
                            <a:schemeClr val="accent3"/>
                          </a:solidFill>
                          <a:latin typeface="Arial" panose="020B0604020202020204" pitchFamily="34" charset="0"/>
                          <a:cs typeface="Arial" panose="020B0604020202020204" pitchFamily="34" charset="0"/>
                        </a:rPr>
                        <a:t>21760</a:t>
                      </a:r>
                      <a:r>
                        <a:rPr lang="fr-FR" sz="1600" b="1" dirty="0">
                          <a:solidFill>
                            <a:srgbClr val="0070C0"/>
                          </a:solidFill>
                          <a:latin typeface="Arial" panose="020B0604020202020204" pitchFamily="34" charset="0"/>
                          <a:cs typeface="Arial" panose="020B0604020202020204" pitchFamily="34" charset="0"/>
                        </a:rPr>
                        <a:t> max !</a:t>
                      </a:r>
                    </a:p>
                  </a:txBody>
                  <a:tcPr/>
                </a:tc>
                <a:extLst>
                  <a:ext uri="{0D108BD9-81ED-4DB2-BD59-A6C34878D82A}">
                    <a16:rowId xmlns:a16="http://schemas.microsoft.com/office/drawing/2014/main" val="2069090419"/>
                  </a:ext>
                </a:extLst>
              </a:tr>
            </a:tbl>
          </a:graphicData>
        </a:graphic>
      </p:graphicFrame>
      <p:sp>
        <p:nvSpPr>
          <p:cNvPr id="9" name="Flèche courbée vers le bas 8">
            <a:extLst>
              <a:ext uri="{FF2B5EF4-FFF2-40B4-BE49-F238E27FC236}">
                <a16:creationId xmlns:a16="http://schemas.microsoft.com/office/drawing/2014/main" id="{65C86710-50DE-4244-AA31-C03212D9F0FB}"/>
              </a:ext>
            </a:extLst>
          </p:cNvPr>
          <p:cNvSpPr/>
          <p:nvPr/>
        </p:nvSpPr>
        <p:spPr>
          <a:xfrm flipV="1">
            <a:off x="6172200" y="5816211"/>
            <a:ext cx="1905000" cy="426798"/>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D91B5C"/>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D2BE107-79C6-48A0-308C-CDE48BB746F5}"/>
              </a:ext>
            </a:extLst>
          </p:cNvPr>
          <p:cNvSpPr txBox="1"/>
          <p:nvPr/>
        </p:nvSpPr>
        <p:spPr>
          <a:xfrm>
            <a:off x="6723788" y="5815383"/>
            <a:ext cx="801823" cy="461665"/>
          </a:xfrm>
          <a:prstGeom prst="rect">
            <a:avLst/>
          </a:prstGeom>
          <a:noFill/>
        </p:spPr>
        <p:txBody>
          <a:bodyPr wrap="none" rtlCol="0">
            <a:spAutoFit/>
          </a:bodyPr>
          <a:lstStyle/>
          <a:p>
            <a:r>
              <a:rPr lang="fr-FR" b="1" dirty="0">
                <a:solidFill>
                  <a:srgbClr val="FF0000"/>
                </a:solidFill>
              </a:rPr>
              <a:t>80%</a:t>
            </a:r>
          </a:p>
        </p:txBody>
      </p:sp>
      <p:sp>
        <p:nvSpPr>
          <p:cNvPr id="12" name="ZoneTexte 11">
            <a:extLst>
              <a:ext uri="{FF2B5EF4-FFF2-40B4-BE49-F238E27FC236}">
                <a16:creationId xmlns:a16="http://schemas.microsoft.com/office/drawing/2014/main" id="{96198416-403C-D076-FA55-AE560DDCC37F}"/>
              </a:ext>
            </a:extLst>
          </p:cNvPr>
          <p:cNvSpPr txBox="1"/>
          <p:nvPr/>
        </p:nvSpPr>
        <p:spPr>
          <a:xfrm>
            <a:off x="1518970" y="1184415"/>
            <a:ext cx="5318517" cy="461665"/>
          </a:xfrm>
          <a:prstGeom prst="rect">
            <a:avLst/>
          </a:prstGeom>
          <a:noFill/>
        </p:spPr>
        <p:txBody>
          <a:bodyPr wrap="square">
            <a:spAutoFit/>
          </a:bodyPr>
          <a:lstStyle/>
          <a:p>
            <a:r>
              <a:rPr lang="fr-BE" sz="2400" b="1" dirty="0">
                <a:solidFill>
                  <a:schemeClr val="accent1"/>
                </a:solidFill>
                <a:latin typeface="Arial" panose="020B0604020202020204" pitchFamily="34" charset="0"/>
                <a:cs typeface="Arial" panose="020B0604020202020204" pitchFamily="34" charset="0"/>
              </a:rPr>
              <a:t>Exemple projet : budget </a:t>
            </a:r>
            <a:r>
              <a:rPr lang="fr-BE" b="1" dirty="0">
                <a:solidFill>
                  <a:schemeClr val="accent1"/>
                </a:solidFill>
                <a:cs typeface="Arial" panose="020B0604020202020204" pitchFamily="34" charset="0"/>
              </a:rPr>
              <a:t>7500</a:t>
            </a:r>
            <a:r>
              <a:rPr lang="fr-BE" sz="2400" b="1" dirty="0">
                <a:solidFill>
                  <a:schemeClr val="accent1"/>
                </a:solidFill>
                <a:latin typeface="Arial" panose="020B0604020202020204" pitchFamily="34" charset="0"/>
                <a:cs typeface="Arial" panose="020B0604020202020204" pitchFamily="34" charset="0"/>
              </a:rPr>
              <a:t>0 $</a:t>
            </a:r>
            <a:endParaRPr lang="fr-FR" dirty="0">
              <a:solidFill>
                <a:schemeClr val="accent1"/>
              </a:solidFill>
            </a:endParaRPr>
          </a:p>
        </p:txBody>
      </p:sp>
      <p:sp>
        <p:nvSpPr>
          <p:cNvPr id="13" name="ZoneTexte 12">
            <a:extLst>
              <a:ext uri="{FF2B5EF4-FFF2-40B4-BE49-F238E27FC236}">
                <a16:creationId xmlns:a16="http://schemas.microsoft.com/office/drawing/2014/main" id="{C43F2D48-3BD7-F1A5-2538-7CC841840C6B}"/>
              </a:ext>
            </a:extLst>
          </p:cNvPr>
          <p:cNvSpPr txBox="1"/>
          <p:nvPr/>
        </p:nvSpPr>
        <p:spPr>
          <a:xfrm>
            <a:off x="2133600" y="6295767"/>
            <a:ext cx="6487673" cy="461665"/>
          </a:xfrm>
          <a:prstGeom prst="rect">
            <a:avLst/>
          </a:prstGeom>
          <a:noFill/>
        </p:spPr>
        <p:txBody>
          <a:bodyPr wrap="none" rtlCol="0">
            <a:spAutoFit/>
          </a:bodyPr>
          <a:lstStyle/>
          <a:p>
            <a:r>
              <a:rPr lang="fr-FR" b="1" dirty="0" err="1">
                <a:solidFill>
                  <a:schemeClr val="accent1"/>
                </a:solidFill>
              </a:rPr>
              <a:t>Funding</a:t>
            </a:r>
            <a:r>
              <a:rPr lang="fr-FR" b="1" dirty="0">
                <a:solidFill>
                  <a:schemeClr val="accent1"/>
                </a:solidFill>
              </a:rPr>
              <a:t> : 28750 + </a:t>
            </a:r>
            <a:r>
              <a:rPr lang="fr-FR" b="1" dirty="0">
                <a:solidFill>
                  <a:srgbClr val="FF0000"/>
                </a:solidFill>
              </a:rPr>
              <a:t>27200</a:t>
            </a:r>
            <a:r>
              <a:rPr lang="fr-FR" b="1" dirty="0">
                <a:solidFill>
                  <a:schemeClr val="accent1"/>
                </a:solidFill>
              </a:rPr>
              <a:t> + </a:t>
            </a:r>
            <a:r>
              <a:rPr lang="fr-FR" b="1" dirty="0">
                <a:solidFill>
                  <a:schemeClr val="accent3"/>
                </a:solidFill>
              </a:rPr>
              <a:t>19050</a:t>
            </a:r>
            <a:r>
              <a:rPr lang="fr-FR" b="1" dirty="0">
                <a:solidFill>
                  <a:schemeClr val="accent1"/>
                </a:solidFill>
              </a:rPr>
              <a:t> = 75000 $ </a:t>
            </a:r>
          </a:p>
        </p:txBody>
      </p:sp>
    </p:spTree>
    <p:extLst>
      <p:ext uri="{BB962C8B-B14F-4D97-AF65-F5344CB8AC3E}">
        <p14:creationId xmlns:p14="http://schemas.microsoft.com/office/powerpoint/2010/main" val="23216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1257300" y="3212011"/>
            <a:ext cx="7070166" cy="969497"/>
          </a:xfrm>
          <a:prstGeom prst="rect">
            <a:avLst/>
          </a:prstGeom>
        </p:spPr>
        <p:txBody>
          <a:bodyPr/>
          <a:lstStyle/>
          <a:p>
            <a:pPr algn="ctr"/>
            <a:r>
              <a:rPr lang="fr-FR" sz="3600" dirty="0">
                <a:solidFill>
                  <a:srgbClr val="0070C0"/>
                </a:solidFill>
              </a:rPr>
              <a:t>Bourses d’études 2024-2025</a:t>
            </a:r>
            <a:br>
              <a:rPr lang="fr-FR" sz="3600" dirty="0">
                <a:solidFill>
                  <a:srgbClr val="0070C0"/>
                </a:solidFill>
              </a:rPr>
            </a:br>
            <a:r>
              <a:rPr lang="fr-FR" sz="2700" dirty="0">
                <a:solidFill>
                  <a:srgbClr val="0070C0"/>
                </a:solidFill>
              </a:rPr>
              <a:t>Année Académique 2025-2026</a:t>
            </a:r>
            <a:endParaRPr lang="fr-BE" sz="3600" dirty="0">
              <a:solidFill>
                <a:srgbClr val="0070C0"/>
              </a:solidFill>
            </a:endParaRPr>
          </a:p>
        </p:txBody>
      </p:sp>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599" y="1257300"/>
            <a:ext cx="1828800" cy="1828800"/>
          </a:xfrm>
          <a:prstGeom prst="rect">
            <a:avLst/>
          </a:prstGeom>
        </p:spPr>
      </p:pic>
      <p:pic>
        <p:nvPicPr>
          <p:cNvPr id="3" name="Image 2">
            <a:extLst>
              <a:ext uri="{FF2B5EF4-FFF2-40B4-BE49-F238E27FC236}">
                <a16:creationId xmlns:a16="http://schemas.microsoft.com/office/drawing/2014/main" id="{3ECD97D7-18CD-5B38-9F07-C67D8ED207DB}"/>
              </a:ext>
            </a:extLst>
          </p:cNvPr>
          <p:cNvPicPr>
            <a:picLocks noChangeAspect="1"/>
          </p:cNvPicPr>
          <p:nvPr/>
        </p:nvPicPr>
        <p:blipFill>
          <a:blip r:embed="rId3"/>
          <a:stretch>
            <a:fillRect/>
          </a:stretch>
        </p:blipFill>
        <p:spPr>
          <a:xfrm>
            <a:off x="3821886" y="4800600"/>
            <a:ext cx="1940994" cy="1216560"/>
          </a:xfrm>
          <a:prstGeom prst="rect">
            <a:avLst/>
          </a:prstGeom>
        </p:spPr>
      </p:pic>
    </p:spTree>
    <p:extLst>
      <p:ext uri="{BB962C8B-B14F-4D97-AF65-F5344CB8AC3E}">
        <p14:creationId xmlns:p14="http://schemas.microsoft.com/office/powerpoint/2010/main" val="264027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BC88C05-C7C5-4D42-B092-D7BCA52BEB0C}"/>
              </a:ext>
            </a:extLst>
          </p:cNvPr>
          <p:cNvSpPr>
            <a:spLocks noGrp="1"/>
          </p:cNvSpPr>
          <p:nvPr>
            <p:ph type="body" sz="quarter" idx="12"/>
          </p:nvPr>
        </p:nvSpPr>
        <p:spPr/>
        <p:txBody>
          <a:bodyPr/>
          <a:lstStyle/>
          <a:p>
            <a:endParaRPr lang="fr-BE"/>
          </a:p>
        </p:txBody>
      </p:sp>
      <p:pic>
        <p:nvPicPr>
          <p:cNvPr id="9" name="Image 8">
            <a:extLst>
              <a:ext uri="{FF2B5EF4-FFF2-40B4-BE49-F238E27FC236}">
                <a16:creationId xmlns:a16="http://schemas.microsoft.com/office/drawing/2014/main" id="{5D62DF63-5599-47E0-A7FF-2C864CE52B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5537" y="1219200"/>
            <a:ext cx="4678463" cy="4815856"/>
          </a:xfrm>
          <a:prstGeom prst="rect">
            <a:avLst/>
          </a:prstGeom>
        </p:spPr>
      </p:pic>
      <p:sp>
        <p:nvSpPr>
          <p:cNvPr id="13" name="Title 1">
            <a:extLst>
              <a:ext uri="{FF2B5EF4-FFF2-40B4-BE49-F238E27FC236}">
                <a16:creationId xmlns:a16="http://schemas.microsoft.com/office/drawing/2014/main" id="{1CAFBA8C-AF65-4B9D-910F-E2E6B9702446}"/>
              </a:ext>
            </a:extLst>
          </p:cNvPr>
          <p:cNvSpPr txBox="1">
            <a:spLocks noGrp="1"/>
          </p:cNvSpPr>
          <p:nvPr>
            <p:ph type="subTitle" idx="1"/>
          </p:nvPr>
        </p:nvSpPr>
        <p:spPr>
          <a:xfrm>
            <a:off x="228601" y="863247"/>
            <a:ext cx="3740150" cy="898525"/>
          </a:xfrm>
          <a:prstGeom prst="rect">
            <a:avLst/>
          </a:prstGeom>
          <a:no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783" fontAlgn="auto">
              <a:lnSpc>
                <a:spcPct val="100000"/>
              </a:lnSpc>
              <a:spcAft>
                <a:spcPts val="0"/>
              </a:spcAft>
              <a:defRPr/>
            </a:pPr>
            <a:r>
              <a:rPr lang="fr" sz="2400" b="1" spc="450" dirty="0">
                <a:solidFill>
                  <a:srgbClr val="FFFFFF"/>
                </a:solidFill>
                <a:latin typeface="Arial" panose="020B0604020202020204" pitchFamily="34" charset="0"/>
                <a:ea typeface="Arial" charset="0"/>
                <a:cs typeface="Arial" panose="020B0604020202020204" pitchFamily="34" charset="0"/>
              </a:rPr>
              <a:t>Bourses de la Fondation</a:t>
            </a:r>
            <a:endParaRPr lang="fr" sz="2400" b="1" spc="225" dirty="0">
              <a:solidFill>
                <a:srgbClr val="48595D"/>
              </a:solidFill>
              <a:latin typeface="Arial" panose="020B0604020202020204" pitchFamily="34" charset="0"/>
              <a:ea typeface="Arial" charset="0"/>
              <a:cs typeface="Arial" panose="020B0604020202020204" pitchFamily="34" charset="0"/>
            </a:endParaRPr>
          </a:p>
        </p:txBody>
      </p:sp>
      <p:sp>
        <p:nvSpPr>
          <p:cNvPr id="15" name="ZoneTexte 14">
            <a:extLst>
              <a:ext uri="{FF2B5EF4-FFF2-40B4-BE49-F238E27FC236}">
                <a16:creationId xmlns:a16="http://schemas.microsoft.com/office/drawing/2014/main" id="{82BE314C-8332-4D45-990D-A34CF113EAD7}"/>
              </a:ext>
            </a:extLst>
          </p:cNvPr>
          <p:cNvSpPr txBox="1"/>
          <p:nvPr/>
        </p:nvSpPr>
        <p:spPr>
          <a:xfrm>
            <a:off x="76200" y="1761772"/>
            <a:ext cx="4495800" cy="4062651"/>
          </a:xfrm>
          <a:prstGeom prst="rect">
            <a:avLst/>
          </a:prstGeom>
          <a:noFill/>
        </p:spPr>
        <p:txBody>
          <a:bodyPr wrap="square" rtlCol="0">
            <a:spAutoFit/>
          </a:bodyPr>
          <a:lstStyle/>
          <a:p>
            <a:pPr algn="ctr"/>
            <a:endParaRPr lang="fr-BE" sz="800" dirty="0"/>
          </a:p>
          <a:p>
            <a:pPr marL="342892" indent="-342892">
              <a:buFont typeface="Wingdings" panose="05000000000000000000" pitchFamily="2" charset="2"/>
              <a:buChar char="Ø"/>
            </a:pPr>
            <a:r>
              <a:rPr lang="fr-BE" sz="2100" dirty="0">
                <a:solidFill>
                  <a:schemeClr val="bg1"/>
                </a:solidFill>
              </a:rPr>
              <a:t>Attribuée par Evanston sur proposition du District (jury). </a:t>
            </a:r>
          </a:p>
          <a:p>
            <a:pPr marL="342892" indent="-342892">
              <a:buFont typeface="Wingdings" panose="05000000000000000000" pitchFamily="2" charset="2"/>
              <a:buChar char="Ø"/>
            </a:pPr>
            <a:endParaRPr lang="fr-BE" sz="800" dirty="0">
              <a:solidFill>
                <a:schemeClr val="bg1"/>
              </a:solidFill>
            </a:endParaRPr>
          </a:p>
          <a:p>
            <a:pPr marL="342892" indent="-342892">
              <a:buFont typeface="Wingdings" panose="05000000000000000000" pitchFamily="2" charset="2"/>
              <a:buChar char="Ø"/>
            </a:pPr>
            <a:r>
              <a:rPr lang="fr-BE" sz="2100" dirty="0">
                <a:solidFill>
                  <a:schemeClr val="bg1"/>
                </a:solidFill>
              </a:rPr>
              <a:t>Montant: 30.000 $ (de TRF)</a:t>
            </a:r>
          </a:p>
          <a:p>
            <a:pPr marL="342892" indent="-342892">
              <a:buFont typeface="Wingdings" panose="05000000000000000000" pitchFamily="2" charset="2"/>
              <a:buChar char="Ø"/>
            </a:pPr>
            <a:endParaRPr lang="fr-BE" sz="800" dirty="0">
              <a:solidFill>
                <a:schemeClr val="bg1"/>
              </a:solidFill>
            </a:endParaRPr>
          </a:p>
          <a:p>
            <a:pPr marL="342892" indent="-342892">
              <a:buFont typeface="Wingdings" panose="05000000000000000000" pitchFamily="2" charset="2"/>
              <a:buChar char="Ø"/>
            </a:pPr>
            <a:r>
              <a:rPr lang="fr-BE" sz="2100" dirty="0">
                <a:solidFill>
                  <a:schemeClr val="bg1"/>
                </a:solidFill>
              </a:rPr>
              <a:t>Objet dans un des sept axes stratégiques.</a:t>
            </a:r>
          </a:p>
          <a:p>
            <a:pPr marL="342892" indent="-342892">
              <a:buFont typeface="Wingdings" panose="05000000000000000000" pitchFamily="2" charset="2"/>
              <a:buChar char="Ø"/>
            </a:pPr>
            <a:endParaRPr lang="fr-BE" sz="800" dirty="0">
              <a:solidFill>
                <a:schemeClr val="bg1"/>
              </a:solidFill>
            </a:endParaRPr>
          </a:p>
          <a:p>
            <a:pPr marL="342892" indent="-342892">
              <a:buFont typeface="Wingdings" panose="05000000000000000000" pitchFamily="2" charset="2"/>
              <a:buChar char="Ø"/>
            </a:pPr>
            <a:r>
              <a:rPr lang="fr-BE" sz="2100" dirty="0">
                <a:solidFill>
                  <a:schemeClr val="bg1"/>
                </a:solidFill>
              </a:rPr>
              <a:t>Candidatures pour </a:t>
            </a:r>
            <a:r>
              <a:rPr lang="fr-BE" sz="2100" b="1" dirty="0">
                <a:solidFill>
                  <a:schemeClr val="bg1"/>
                </a:solidFill>
              </a:rPr>
              <a:t>le 31/01/25</a:t>
            </a:r>
            <a:r>
              <a:rPr lang="fr-BE" sz="2100" dirty="0">
                <a:solidFill>
                  <a:schemeClr val="bg1"/>
                </a:solidFill>
              </a:rPr>
              <a:t>.</a:t>
            </a:r>
          </a:p>
          <a:p>
            <a:pPr marL="342892" indent="-342892">
              <a:buFont typeface="Wingdings" panose="05000000000000000000" pitchFamily="2" charset="2"/>
              <a:buChar char="Ø"/>
            </a:pPr>
            <a:endParaRPr lang="fr-BE" sz="800" dirty="0">
              <a:solidFill>
                <a:schemeClr val="bg1"/>
              </a:solidFill>
            </a:endParaRPr>
          </a:p>
          <a:p>
            <a:pPr marL="342892" indent="-342892">
              <a:buFont typeface="Wingdings" panose="05000000000000000000" pitchFamily="2" charset="2"/>
              <a:buChar char="Ø"/>
            </a:pPr>
            <a:r>
              <a:rPr lang="fr-BE" sz="2100" dirty="0">
                <a:solidFill>
                  <a:schemeClr val="bg1"/>
                </a:solidFill>
              </a:rPr>
              <a:t>Date du Jury: 22 Février 2025</a:t>
            </a:r>
          </a:p>
          <a:p>
            <a:pPr marL="342892" indent="-342892">
              <a:buFont typeface="Wingdings" panose="05000000000000000000" pitchFamily="2" charset="2"/>
              <a:buChar char="Ø"/>
            </a:pPr>
            <a:endParaRPr lang="fr-BE" sz="800" dirty="0">
              <a:solidFill>
                <a:schemeClr val="bg1"/>
              </a:solidFill>
            </a:endParaRPr>
          </a:p>
          <a:p>
            <a:pPr marL="342892" indent="-342892">
              <a:buFont typeface="Wingdings" panose="05000000000000000000" pitchFamily="2" charset="2"/>
              <a:buChar char="Ø"/>
            </a:pPr>
            <a:r>
              <a:rPr lang="fr-BE" sz="2100" dirty="0">
                <a:solidFill>
                  <a:schemeClr val="bg1"/>
                </a:solidFill>
              </a:rPr>
              <a:t>Global Grant soumis par le club parrain online</a:t>
            </a:r>
          </a:p>
          <a:p>
            <a:pPr marL="342892" indent="-342892">
              <a:buFont typeface="Wingdings" panose="05000000000000000000" pitchFamily="2" charset="2"/>
              <a:buChar char="Ø"/>
            </a:pPr>
            <a:endParaRPr lang="fr-BE" sz="2100" dirty="0">
              <a:solidFill>
                <a:schemeClr val="bg1"/>
              </a:solidFill>
            </a:endParaRPr>
          </a:p>
        </p:txBody>
      </p:sp>
    </p:spTree>
    <p:extLst>
      <p:ext uri="{BB962C8B-B14F-4D97-AF65-F5344CB8AC3E}">
        <p14:creationId xmlns:p14="http://schemas.microsoft.com/office/powerpoint/2010/main" val="2844203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t="-817"/>
          <a:stretch/>
        </p:blipFill>
        <p:spPr>
          <a:xfrm>
            <a:off x="14761" y="1258669"/>
            <a:ext cx="4679667" cy="4400550"/>
          </a:xfrm>
          <a:prstGeom prst="rect">
            <a:avLst/>
          </a:prstGeom>
        </p:spPr>
      </p:pic>
      <p:sp>
        <p:nvSpPr>
          <p:cNvPr id="8" name="Title 1">
            <a:extLst>
              <a:ext uri="{FF2B5EF4-FFF2-40B4-BE49-F238E27FC236}">
                <a16:creationId xmlns:a16="http://schemas.microsoft.com/office/drawing/2014/main" id="{1FAEB2CE-42D1-4AD9-AC69-05C634FABCE9}"/>
              </a:ext>
            </a:extLst>
          </p:cNvPr>
          <p:cNvSpPr txBox="1">
            <a:spLocks/>
          </p:cNvSpPr>
          <p:nvPr/>
        </p:nvSpPr>
        <p:spPr>
          <a:xfrm>
            <a:off x="4814048" y="672786"/>
            <a:ext cx="4616477" cy="1259993"/>
          </a:xfrm>
          <a:prstGeom prst="rect">
            <a:avLst/>
          </a:prstGeom>
          <a:noFill/>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783" fontAlgn="auto">
              <a:lnSpc>
                <a:spcPct val="100000"/>
              </a:lnSpc>
              <a:spcAft>
                <a:spcPts val="0"/>
              </a:spcAft>
              <a:defRPr/>
            </a:pPr>
            <a:r>
              <a:rPr lang="fr" sz="2400" b="1" spc="450" dirty="0">
                <a:solidFill>
                  <a:srgbClr val="FFFFFF"/>
                </a:solidFill>
                <a:latin typeface="Arial" panose="020B0604020202020204" pitchFamily="34" charset="0"/>
                <a:ea typeface="Arial" charset="0"/>
                <a:cs typeface="Arial" panose="020B0604020202020204" pitchFamily="34" charset="0"/>
              </a:rPr>
              <a:t>Bourses de District</a:t>
            </a:r>
            <a:endParaRPr lang="fr" sz="2400" b="1" spc="225" dirty="0">
              <a:solidFill>
                <a:srgbClr val="48595D"/>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1E2E6627-3289-43D7-B8B7-982C7BC4EF73}"/>
              </a:ext>
            </a:extLst>
          </p:cNvPr>
          <p:cNvSpPr/>
          <p:nvPr/>
        </p:nvSpPr>
        <p:spPr>
          <a:xfrm>
            <a:off x="4790321" y="1600200"/>
            <a:ext cx="4338918" cy="3310265"/>
          </a:xfrm>
          <a:prstGeom prst="rect">
            <a:avLst/>
          </a:prstGeom>
        </p:spPr>
        <p:txBody>
          <a:bodyPr wrap="square">
            <a:spAutoFit/>
          </a:bodyPr>
          <a:lstStyle/>
          <a:p>
            <a:pPr marL="342892" indent="-342892" defTabSz="914378" eaLnBrk="0" fontAlgn="auto" hangingPunct="0">
              <a:spcAft>
                <a:spcPts val="0"/>
              </a:spcAft>
              <a:buFont typeface="Wingdings" panose="05000000000000000000" pitchFamily="2" charset="2"/>
              <a:buChar char="Ø"/>
              <a:defRPr/>
            </a:pPr>
            <a:r>
              <a:rPr lang="en-US" sz="2100" dirty="0" err="1">
                <a:solidFill>
                  <a:schemeClr val="bg1"/>
                </a:solidFill>
                <a:cs typeface="Cambria"/>
              </a:rPr>
              <a:t>Attribuées</a:t>
            </a:r>
            <a:r>
              <a:rPr lang="en-US" sz="2100" dirty="0">
                <a:solidFill>
                  <a:schemeClr val="bg1"/>
                </a:solidFill>
                <a:cs typeface="Cambria"/>
              </a:rPr>
              <a:t> par le District </a:t>
            </a:r>
          </a:p>
          <a:p>
            <a:pPr marL="342892" indent="-342892" defTabSz="914378" eaLnBrk="0" fontAlgn="auto" hangingPunct="0">
              <a:spcAft>
                <a:spcPts val="0"/>
              </a:spcAft>
              <a:buFont typeface="Wingdings" panose="05000000000000000000" pitchFamily="2" charset="2"/>
              <a:buChar char="Ø"/>
              <a:defRPr/>
            </a:pPr>
            <a:endParaRPr lang="en-US" sz="800" dirty="0">
              <a:solidFill>
                <a:schemeClr val="bg1"/>
              </a:solidFill>
              <a:cs typeface="Cambria"/>
            </a:endParaRPr>
          </a:p>
          <a:p>
            <a:pPr marL="285743" indent="-285743" fontAlgn="auto">
              <a:spcAft>
                <a:spcPts val="0"/>
              </a:spcAft>
              <a:buFont typeface="Wingdings" panose="05000000000000000000" pitchFamily="2" charset="2"/>
              <a:buChar char="Ø"/>
              <a:defRPr/>
            </a:pPr>
            <a:r>
              <a:rPr lang="en-US" sz="2100" dirty="0">
                <a:solidFill>
                  <a:schemeClr val="bg1"/>
                </a:solidFill>
                <a:cs typeface="Cambria"/>
              </a:rPr>
              <a:t> </a:t>
            </a:r>
            <a:r>
              <a:rPr lang="en-US" sz="2100" dirty="0" err="1">
                <a:solidFill>
                  <a:schemeClr val="bg1"/>
                </a:solidFill>
                <a:cs typeface="Cambria"/>
              </a:rPr>
              <a:t>Financées</a:t>
            </a:r>
            <a:r>
              <a:rPr lang="en-US" sz="2100" dirty="0">
                <a:solidFill>
                  <a:schemeClr val="bg1"/>
                </a:solidFill>
                <a:cs typeface="Cambria"/>
              </a:rPr>
              <a:t> par </a:t>
            </a:r>
            <a:r>
              <a:rPr lang="en-US" sz="2100" dirty="0" err="1">
                <a:solidFill>
                  <a:schemeClr val="bg1"/>
                </a:solidFill>
                <a:cs typeface="Cambria"/>
              </a:rPr>
              <a:t>nos</a:t>
            </a:r>
            <a:r>
              <a:rPr lang="en-US" sz="2100" dirty="0">
                <a:solidFill>
                  <a:schemeClr val="bg1"/>
                </a:solidFill>
                <a:cs typeface="Cambria"/>
              </a:rPr>
              <a:t> </a:t>
            </a:r>
            <a:r>
              <a:rPr lang="en-US" sz="2100" dirty="0" err="1">
                <a:solidFill>
                  <a:schemeClr val="bg1"/>
                </a:solidFill>
                <a:cs typeface="Cambria"/>
              </a:rPr>
              <a:t>cotisations</a:t>
            </a:r>
            <a:r>
              <a:rPr lang="en-US" sz="2100" dirty="0">
                <a:solidFill>
                  <a:schemeClr val="bg1"/>
                </a:solidFill>
                <a:cs typeface="Cambria"/>
              </a:rPr>
              <a:t> </a:t>
            </a:r>
          </a:p>
          <a:p>
            <a:pPr defTabSz="914378" eaLnBrk="0" fontAlgn="auto" hangingPunct="0">
              <a:spcAft>
                <a:spcPts val="0"/>
              </a:spcAft>
              <a:defRPr/>
            </a:pPr>
            <a:endParaRPr lang="en-US" sz="800" dirty="0">
              <a:solidFill>
                <a:schemeClr val="bg1"/>
              </a:solidFill>
              <a:cs typeface="Cambria"/>
            </a:endParaRPr>
          </a:p>
          <a:p>
            <a:pPr defTabSz="914378" eaLnBrk="0" fontAlgn="auto" hangingPunct="0">
              <a:spcAft>
                <a:spcPts val="0"/>
              </a:spcAft>
              <a:buFont typeface="Wingdings" pitchFamily="2" charset="2"/>
              <a:buChar char="Ø"/>
              <a:defRPr/>
            </a:pPr>
            <a:r>
              <a:rPr lang="en-US" sz="2100" dirty="0">
                <a:solidFill>
                  <a:schemeClr val="bg1"/>
                </a:solidFill>
                <a:cs typeface="Cambria"/>
              </a:rPr>
              <a:t>  5 à 6 bourses par an (de 1.500€ à 12.000 €)</a:t>
            </a:r>
          </a:p>
          <a:p>
            <a:pPr defTabSz="914378" eaLnBrk="0" fontAlgn="auto" hangingPunct="0">
              <a:spcAft>
                <a:spcPts val="0"/>
              </a:spcAft>
              <a:buFont typeface="Wingdings" pitchFamily="2" charset="2"/>
              <a:buChar char="Ø"/>
              <a:defRPr/>
            </a:pPr>
            <a:endParaRPr lang="en-US" sz="800" dirty="0">
              <a:solidFill>
                <a:schemeClr val="bg1"/>
              </a:solidFill>
              <a:cs typeface="Cambria"/>
            </a:endParaRPr>
          </a:p>
          <a:p>
            <a:pPr defTabSz="914378" eaLnBrk="0" fontAlgn="auto" hangingPunct="0">
              <a:spcAft>
                <a:spcPts val="0"/>
              </a:spcAft>
              <a:buFont typeface="Wingdings" pitchFamily="2" charset="2"/>
              <a:buChar char="Ø"/>
              <a:defRPr/>
            </a:pPr>
            <a:r>
              <a:rPr lang="en-US" sz="2100" dirty="0">
                <a:solidFill>
                  <a:schemeClr val="bg1"/>
                </a:solidFill>
                <a:cs typeface="Cambria"/>
              </a:rPr>
              <a:t> </a:t>
            </a:r>
            <a:r>
              <a:rPr lang="en-US" sz="2100" dirty="0" err="1">
                <a:solidFill>
                  <a:schemeClr val="bg1"/>
                </a:solidFill>
                <a:cs typeface="Cambria"/>
              </a:rPr>
              <a:t>Objet</a:t>
            </a:r>
            <a:r>
              <a:rPr lang="en-US" sz="2100" dirty="0">
                <a:solidFill>
                  <a:schemeClr val="bg1"/>
                </a:solidFill>
                <a:cs typeface="Cambria"/>
              </a:rPr>
              <a:t> </a:t>
            </a:r>
            <a:r>
              <a:rPr lang="en-US" sz="2100" dirty="0" err="1">
                <a:solidFill>
                  <a:schemeClr val="bg1"/>
                </a:solidFill>
                <a:cs typeface="Cambria"/>
              </a:rPr>
              <a:t>complémentaire</a:t>
            </a:r>
            <a:r>
              <a:rPr lang="en-US" sz="2100" dirty="0">
                <a:solidFill>
                  <a:schemeClr val="bg1"/>
                </a:solidFill>
                <a:cs typeface="Cambria"/>
              </a:rPr>
              <a:t> aux axes</a:t>
            </a:r>
          </a:p>
          <a:p>
            <a:pPr defTabSz="914378" eaLnBrk="0" fontAlgn="auto" hangingPunct="0">
              <a:spcAft>
                <a:spcPts val="0"/>
              </a:spcAft>
              <a:defRPr/>
            </a:pPr>
            <a:r>
              <a:rPr lang="en-US" sz="2100" dirty="0">
                <a:solidFill>
                  <a:schemeClr val="bg1"/>
                </a:solidFill>
                <a:cs typeface="Cambria"/>
              </a:rPr>
              <a:t>    </a:t>
            </a:r>
            <a:r>
              <a:rPr lang="en-US" sz="2100" dirty="0" err="1">
                <a:solidFill>
                  <a:schemeClr val="bg1"/>
                </a:solidFill>
                <a:cs typeface="Cambria"/>
              </a:rPr>
              <a:t>stratégiques</a:t>
            </a:r>
            <a:endParaRPr lang="en-US" sz="2100" dirty="0">
              <a:solidFill>
                <a:schemeClr val="bg1"/>
              </a:solidFill>
              <a:cs typeface="Cambria"/>
            </a:endParaRPr>
          </a:p>
          <a:p>
            <a:pPr fontAlgn="auto">
              <a:lnSpc>
                <a:spcPct val="150000"/>
              </a:lnSpc>
              <a:spcAft>
                <a:spcPts val="0"/>
              </a:spcAft>
              <a:buFont typeface="Wingdings" pitchFamily="2" charset="2"/>
              <a:buChar char="Ø"/>
              <a:defRPr/>
            </a:pPr>
            <a:r>
              <a:rPr lang="en-US" sz="2100" dirty="0">
                <a:solidFill>
                  <a:schemeClr val="bg1"/>
                </a:solidFill>
                <a:cs typeface="Cambria"/>
              </a:rPr>
              <a:t>  Candidatures pour </a:t>
            </a:r>
            <a:r>
              <a:rPr lang="en-US" sz="2100" b="1" dirty="0">
                <a:solidFill>
                  <a:schemeClr val="bg1"/>
                </a:solidFill>
                <a:cs typeface="Cambria"/>
              </a:rPr>
              <a:t>le 04/05/25</a:t>
            </a:r>
          </a:p>
          <a:p>
            <a:pPr fontAlgn="auto">
              <a:lnSpc>
                <a:spcPct val="150000"/>
              </a:lnSpc>
              <a:spcAft>
                <a:spcPts val="0"/>
              </a:spcAft>
              <a:buFont typeface="Wingdings" pitchFamily="2" charset="2"/>
              <a:buChar char="Ø"/>
              <a:defRPr/>
            </a:pPr>
            <a:r>
              <a:rPr lang="fr-BE" sz="2100" dirty="0">
                <a:solidFill>
                  <a:schemeClr val="bg1"/>
                </a:solidFill>
                <a:cs typeface="Cambria"/>
              </a:rPr>
              <a:t>  Date du Ju</a:t>
            </a:r>
            <a:r>
              <a:rPr lang="en-US" sz="2100" dirty="0" err="1">
                <a:solidFill>
                  <a:schemeClr val="bg1"/>
                </a:solidFill>
                <a:cs typeface="Cambria"/>
              </a:rPr>
              <a:t>ry</a:t>
            </a:r>
            <a:r>
              <a:rPr lang="en-US" sz="2100" dirty="0">
                <a:solidFill>
                  <a:schemeClr val="bg1"/>
                </a:solidFill>
                <a:cs typeface="Cambria"/>
              </a:rPr>
              <a:t> : 24 Mai 2025</a:t>
            </a:r>
          </a:p>
        </p:txBody>
      </p:sp>
      <p:sp>
        <p:nvSpPr>
          <p:cNvPr id="7" name="ZoneTexte 6">
            <a:extLst>
              <a:ext uri="{FF2B5EF4-FFF2-40B4-BE49-F238E27FC236}">
                <a16:creationId xmlns:a16="http://schemas.microsoft.com/office/drawing/2014/main" id="{723131A2-3F70-4B13-BB4E-5EBC1377AB6F}"/>
              </a:ext>
            </a:extLst>
          </p:cNvPr>
          <p:cNvSpPr txBox="1"/>
          <p:nvPr/>
        </p:nvSpPr>
        <p:spPr>
          <a:xfrm>
            <a:off x="4657462" y="4953000"/>
            <a:ext cx="4338918" cy="646331"/>
          </a:xfrm>
          <a:prstGeom prst="rect">
            <a:avLst/>
          </a:prstGeom>
          <a:noFill/>
        </p:spPr>
        <p:txBody>
          <a:bodyPr wrap="square" rtlCol="0">
            <a:spAutoFit/>
          </a:bodyPr>
          <a:lstStyle/>
          <a:p>
            <a:pPr algn="ctr" defTabSz="914378" eaLnBrk="0" hangingPunct="0">
              <a:defRPr/>
            </a:pPr>
            <a:r>
              <a:rPr lang="fr-BE" sz="1800" dirty="0">
                <a:solidFill>
                  <a:schemeClr val="tx2">
                    <a:lumMod val="50000"/>
                  </a:schemeClr>
                </a:solidFill>
              </a:rPr>
              <a:t>Règlement:</a:t>
            </a:r>
            <a:r>
              <a:rPr lang="fr-BE" sz="1800" u="sng" dirty="0">
                <a:solidFill>
                  <a:schemeClr val="tx2">
                    <a:lumMod val="50000"/>
                  </a:schemeClr>
                </a:solidFill>
              </a:rPr>
              <a:t> foundation.rotary2160.org/fr/documents</a:t>
            </a:r>
          </a:p>
        </p:txBody>
      </p:sp>
    </p:spTree>
    <p:custDataLst>
      <p:tags r:id="rId1"/>
    </p:custDataLst>
    <p:extLst>
      <p:ext uri="{BB962C8B-B14F-4D97-AF65-F5344CB8AC3E}">
        <p14:creationId xmlns:p14="http://schemas.microsoft.com/office/powerpoint/2010/main" val="180651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8D728-DAE5-2852-8E03-66E7D2A8CF86}"/>
            </a:ext>
          </a:extLst>
        </p:cNvPr>
        <p:cNvGrpSpPr/>
        <p:nvPr/>
      </p:nvGrpSpPr>
      <p:grpSpPr>
        <a:xfrm>
          <a:off x="0" y="0"/>
          <a:ext cx="0" cy="0"/>
          <a:chOff x="0" y="0"/>
          <a:chExt cx="0" cy="0"/>
        </a:xfrm>
      </p:grpSpPr>
      <p:sp>
        <p:nvSpPr>
          <p:cNvPr id="3" name="Text Placeholder 10">
            <a:extLst>
              <a:ext uri="{FF2B5EF4-FFF2-40B4-BE49-F238E27FC236}">
                <a16:creationId xmlns:a16="http://schemas.microsoft.com/office/drawing/2014/main" id="{98A8DA7D-8FDD-206E-18D6-318831714F78}"/>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a:extLst>
              <a:ext uri="{FF2B5EF4-FFF2-40B4-BE49-F238E27FC236}">
                <a16:creationId xmlns:a16="http://schemas.microsoft.com/office/drawing/2014/main" id="{1D34BF60-0A59-F6EF-8CC1-2D78D0BF9E69}"/>
              </a:ext>
            </a:extLst>
          </p:cNvPr>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817A0BF6-3072-B16C-37FC-99F10BAAFE97}"/>
              </a:ext>
            </a:extLst>
          </p:cNvPr>
          <p:cNvSpPr txBox="1"/>
          <p:nvPr/>
        </p:nvSpPr>
        <p:spPr>
          <a:xfrm>
            <a:off x="312580" y="1524000"/>
            <a:ext cx="8174038" cy="4083169"/>
          </a:xfrm>
          <a:prstGeom prst="rect">
            <a:avLst/>
          </a:prstGeom>
          <a:noFill/>
        </p:spPr>
        <p:txBody>
          <a:bodyPr wrap="square">
            <a:spAutoFit/>
          </a:bodyPr>
          <a:lstStyle/>
          <a:p>
            <a:pPr algn="just" defTabSz="685800">
              <a:spcBef>
                <a:spcPts val="450"/>
              </a:spcBef>
              <a:spcAft>
                <a:spcPts val="1350"/>
              </a:spcAft>
              <a:defRPr/>
            </a:pPr>
            <a:r>
              <a:rPr lang="fr-FR" sz="2800" dirty="0">
                <a:solidFill>
                  <a:srgbClr val="0070C0"/>
                </a:solidFill>
              </a:rPr>
              <a:t>D’aucuns vous diront que c’est …</a:t>
            </a:r>
          </a:p>
          <a:p>
            <a:pPr marL="457200" indent="-457200" algn="just" defTabSz="685800">
              <a:spcBef>
                <a:spcPts val="450"/>
              </a:spcBef>
              <a:spcAft>
                <a:spcPts val="1350"/>
              </a:spcAft>
              <a:buFont typeface="Wingdings" pitchFamily="2" charset="2"/>
              <a:buChar char="Ø"/>
              <a:defRPr/>
            </a:pPr>
            <a:r>
              <a:rPr lang="fr-FR" sz="2800" dirty="0">
                <a:solidFill>
                  <a:srgbClr val="0070C0"/>
                </a:solidFill>
              </a:rPr>
              <a:t>Un état dans l’état</a:t>
            </a:r>
          </a:p>
          <a:p>
            <a:pPr marL="457200" indent="-457200" algn="just" defTabSz="685800">
              <a:spcBef>
                <a:spcPts val="450"/>
              </a:spcBef>
              <a:spcAft>
                <a:spcPts val="1350"/>
              </a:spcAft>
              <a:buFont typeface="Wingdings" pitchFamily="2" charset="2"/>
              <a:buChar char="Ø"/>
              <a:defRPr/>
            </a:pPr>
            <a:r>
              <a:rPr lang="fr-FR" sz="2800" dirty="0">
                <a:solidFill>
                  <a:srgbClr val="0070C0"/>
                </a:solidFill>
              </a:rPr>
              <a:t>Une banque </a:t>
            </a:r>
          </a:p>
          <a:p>
            <a:pPr marL="457200" indent="-457200" algn="just" defTabSz="685800">
              <a:spcBef>
                <a:spcPts val="450"/>
              </a:spcBef>
              <a:spcAft>
                <a:spcPts val="1350"/>
              </a:spcAft>
              <a:buFont typeface="Wingdings" pitchFamily="2" charset="2"/>
              <a:buChar char="Ø"/>
              <a:defRPr/>
            </a:pPr>
            <a:r>
              <a:rPr lang="fr-FR" sz="2800" dirty="0">
                <a:solidFill>
                  <a:srgbClr val="0070C0"/>
                </a:solidFill>
              </a:rPr>
              <a:t>Une machinerie très complexe et avec trop de règles</a:t>
            </a:r>
          </a:p>
          <a:p>
            <a:pPr marL="457200" indent="-457200" algn="just" defTabSz="685800">
              <a:spcBef>
                <a:spcPts val="450"/>
              </a:spcBef>
              <a:spcAft>
                <a:spcPts val="1350"/>
              </a:spcAft>
              <a:buFont typeface="Wingdings" pitchFamily="2" charset="2"/>
              <a:buChar char="Ø"/>
              <a:defRPr/>
            </a:pPr>
            <a:r>
              <a:rPr lang="fr-FR" sz="2800" dirty="0">
                <a:solidFill>
                  <a:srgbClr val="0070C0"/>
                </a:solidFill>
              </a:rPr>
              <a:t>Un outil à la disposition des clubs et de leurs membres </a:t>
            </a:r>
          </a:p>
        </p:txBody>
      </p:sp>
      <p:sp>
        <p:nvSpPr>
          <p:cNvPr id="4" name="Titre 3">
            <a:extLst>
              <a:ext uri="{FF2B5EF4-FFF2-40B4-BE49-F238E27FC236}">
                <a16:creationId xmlns:a16="http://schemas.microsoft.com/office/drawing/2014/main" id="{EA6504C5-A11C-AAF2-A6CA-6125F99577B0}"/>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Qu’est-ce</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que la “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 ” ? </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33460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D7247-A44C-3D10-59C2-8EAFA32DA43B}"/>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476FCD8-9DE1-1EDA-160A-EE09F71A2CD7}"/>
              </a:ext>
            </a:extLst>
          </p:cNvPr>
          <p:cNvSpPr txBox="1"/>
          <p:nvPr/>
        </p:nvSpPr>
        <p:spPr>
          <a:xfrm>
            <a:off x="317157" y="385718"/>
            <a:ext cx="6296917" cy="600164"/>
          </a:xfrm>
          <a:prstGeom prst="rect">
            <a:avLst/>
          </a:prstGeom>
          <a:noFill/>
        </p:spPr>
        <p:txBody>
          <a:bodyPr wrap="none" rtlCol="0">
            <a:spAutoFit/>
          </a:bodyPr>
          <a:lstStyle/>
          <a:p>
            <a:r>
              <a:rPr lang="fr-FR" sz="3300" b="1" dirty="0">
                <a:solidFill>
                  <a:schemeClr val="bg1"/>
                </a:solidFill>
              </a:rPr>
              <a:t>Bourses d’études -  procédure</a:t>
            </a:r>
            <a:endParaRPr lang="fr-BE" sz="3300" b="1" dirty="0">
              <a:solidFill>
                <a:schemeClr val="bg1"/>
              </a:solidFill>
            </a:endParaRPr>
          </a:p>
        </p:txBody>
      </p:sp>
      <p:sp>
        <p:nvSpPr>
          <p:cNvPr id="2" name="Espace réservé du contenu 4">
            <a:extLst>
              <a:ext uri="{FF2B5EF4-FFF2-40B4-BE49-F238E27FC236}">
                <a16:creationId xmlns:a16="http://schemas.microsoft.com/office/drawing/2014/main" id="{6A62D4F7-7E30-6E6D-FCAD-7853EDC5BA53}"/>
              </a:ext>
            </a:extLst>
          </p:cNvPr>
          <p:cNvSpPr txBox="1">
            <a:spLocks/>
          </p:cNvSpPr>
          <p:nvPr/>
        </p:nvSpPr>
        <p:spPr>
          <a:xfrm>
            <a:off x="343395" y="1600200"/>
            <a:ext cx="8229600" cy="3733800"/>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fr-BE" dirty="0">
                <a:solidFill>
                  <a:srgbClr val="0070C0"/>
                </a:solidFill>
                <a:latin typeface="Arial" panose="020B0604020202020204" pitchFamily="34" charset="0"/>
                <a:cs typeface="Arial" panose="020B0604020202020204" pitchFamily="34" charset="0"/>
              </a:rPr>
              <a:t>Concours des bourses du D2160</a:t>
            </a:r>
          </a:p>
          <a:p>
            <a:pPr lvl="1"/>
            <a:endParaRPr lang="fr-BE" sz="1050" dirty="0">
              <a:solidFill>
                <a:srgbClr val="0070C0"/>
              </a:solidFill>
              <a:latin typeface="Arial" panose="020B0604020202020204" pitchFamily="34" charset="0"/>
              <a:cs typeface="Arial" panose="020B0604020202020204" pitchFamily="34" charset="0"/>
            </a:endParaRPr>
          </a:p>
          <a:p>
            <a:pPr marL="342900" lvl="1" indent="0">
              <a:buFont typeface="Arial" charset="0"/>
              <a:buNone/>
            </a:pPr>
            <a:r>
              <a:rPr lang="fr-BE" u="sng" dirty="0">
                <a:solidFill>
                  <a:srgbClr val="0070C0"/>
                </a:solidFill>
                <a:latin typeface="Arial" panose="020B0604020202020204" pitchFamily="34" charset="0"/>
                <a:cs typeface="Arial" panose="020B0604020202020204" pitchFamily="34" charset="0"/>
              </a:rPr>
              <a:t>Pour postuler : 3 étapes</a:t>
            </a:r>
          </a:p>
          <a:p>
            <a:pPr lvl="1"/>
            <a:endParaRPr lang="fr-BE" sz="1050" dirty="0">
              <a:solidFill>
                <a:srgbClr val="0070C0"/>
              </a:solidFill>
              <a:latin typeface="Arial" panose="020B0604020202020204" pitchFamily="34" charset="0"/>
              <a:cs typeface="Arial" panose="020B0604020202020204" pitchFamily="34" charset="0"/>
            </a:endParaRPr>
          </a:p>
          <a:p>
            <a:pPr marL="1347788" lvl="2" indent="-385763">
              <a:spcBef>
                <a:spcPts val="900"/>
              </a:spcBef>
              <a:buFont typeface="+mj-lt"/>
              <a:buAutoNum type="arabicPeriod"/>
            </a:pPr>
            <a:r>
              <a:rPr lang="fr-BE" dirty="0">
                <a:solidFill>
                  <a:srgbClr val="0070C0"/>
                </a:solidFill>
                <a:latin typeface="Arial" panose="020B0604020202020204" pitchFamily="34" charset="0"/>
                <a:cs typeface="Arial" panose="020B0604020202020204" pitchFamily="34" charset="0"/>
              </a:rPr>
              <a:t>Le club parrain recrute les </a:t>
            </a:r>
            <a:r>
              <a:rPr lang="fr-BE" dirty="0" err="1">
                <a:solidFill>
                  <a:srgbClr val="0070C0"/>
                </a:solidFill>
                <a:latin typeface="Arial" panose="020B0604020202020204" pitchFamily="34" charset="0"/>
                <a:cs typeface="Arial" panose="020B0604020202020204" pitchFamily="34" charset="0"/>
              </a:rPr>
              <a:t>candidat-es</a:t>
            </a:r>
            <a:r>
              <a:rPr lang="fr-BE" dirty="0">
                <a:solidFill>
                  <a:srgbClr val="0070C0"/>
                </a:solidFill>
                <a:latin typeface="Arial" panose="020B0604020202020204" pitchFamily="34" charset="0"/>
                <a:cs typeface="Arial" panose="020B0604020202020204" pitchFamily="34" charset="0"/>
              </a:rPr>
              <a:t> et fait la première sélection.</a:t>
            </a:r>
          </a:p>
          <a:p>
            <a:pPr marL="1347788" lvl="2" indent="-385763">
              <a:spcBef>
                <a:spcPts val="900"/>
              </a:spcBef>
              <a:buFont typeface="+mj-lt"/>
              <a:buAutoNum type="arabicPeriod"/>
            </a:pPr>
            <a:r>
              <a:rPr lang="fr-BE" dirty="0">
                <a:solidFill>
                  <a:srgbClr val="0070C0"/>
                </a:solidFill>
                <a:latin typeface="Arial" panose="020B0604020202020204" pitchFamily="34" charset="0"/>
                <a:cs typeface="Arial" panose="020B0604020202020204" pitchFamily="34" charset="0"/>
              </a:rPr>
              <a:t>Les </a:t>
            </a:r>
            <a:r>
              <a:rPr lang="fr-BE" dirty="0" err="1">
                <a:solidFill>
                  <a:srgbClr val="0070C0"/>
                </a:solidFill>
                <a:latin typeface="Arial" panose="020B0604020202020204" pitchFamily="34" charset="0"/>
                <a:cs typeface="Arial" panose="020B0604020202020204" pitchFamily="34" charset="0"/>
              </a:rPr>
              <a:t>candidat-es</a:t>
            </a:r>
            <a:r>
              <a:rPr lang="fr-BE" dirty="0">
                <a:solidFill>
                  <a:srgbClr val="0070C0"/>
                </a:solidFill>
                <a:latin typeface="Arial" panose="020B0604020202020204" pitchFamily="34" charset="0"/>
                <a:cs typeface="Arial" panose="020B0604020202020204" pitchFamily="34" charset="0"/>
              </a:rPr>
              <a:t> </a:t>
            </a:r>
            <a:r>
              <a:rPr lang="fr-BE" dirty="0" err="1">
                <a:solidFill>
                  <a:srgbClr val="0070C0"/>
                </a:solidFill>
                <a:latin typeface="Arial" panose="020B0604020202020204" pitchFamily="34" charset="0"/>
                <a:cs typeface="Arial" panose="020B0604020202020204" pitchFamily="34" charset="0"/>
              </a:rPr>
              <a:t>retenu-es</a:t>
            </a:r>
            <a:r>
              <a:rPr lang="fr-BE" dirty="0">
                <a:solidFill>
                  <a:srgbClr val="0070C0"/>
                </a:solidFill>
                <a:latin typeface="Arial" panose="020B0604020202020204" pitchFamily="34" charset="0"/>
                <a:cs typeface="Arial" panose="020B0604020202020204" pitchFamily="34" charset="0"/>
              </a:rPr>
              <a:t> établissent avec le club parrain les dossiers de demande de bourses et les adressent par mail au Président du jury.</a:t>
            </a:r>
          </a:p>
          <a:p>
            <a:endParaRPr lang="fr-BE" dirty="0"/>
          </a:p>
        </p:txBody>
      </p:sp>
    </p:spTree>
    <p:extLst>
      <p:ext uri="{BB962C8B-B14F-4D97-AF65-F5344CB8AC3E}">
        <p14:creationId xmlns:p14="http://schemas.microsoft.com/office/powerpoint/2010/main" val="1301067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4244-2610-D350-7392-4FC8CE86823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2B49B78-F5E9-D664-EA32-B9E19B75E2BB}"/>
              </a:ext>
            </a:extLst>
          </p:cNvPr>
          <p:cNvSpPr txBox="1"/>
          <p:nvPr/>
        </p:nvSpPr>
        <p:spPr>
          <a:xfrm>
            <a:off x="317157" y="385718"/>
            <a:ext cx="6296917" cy="600164"/>
          </a:xfrm>
          <a:prstGeom prst="rect">
            <a:avLst/>
          </a:prstGeom>
          <a:noFill/>
        </p:spPr>
        <p:txBody>
          <a:bodyPr wrap="none" rtlCol="0">
            <a:spAutoFit/>
          </a:bodyPr>
          <a:lstStyle/>
          <a:p>
            <a:r>
              <a:rPr lang="fr-FR" sz="3300" b="1" dirty="0">
                <a:solidFill>
                  <a:schemeClr val="bg1"/>
                </a:solidFill>
              </a:rPr>
              <a:t>Bourses d’études -  procédure</a:t>
            </a:r>
            <a:endParaRPr lang="fr-BE" sz="3300" b="1" dirty="0">
              <a:solidFill>
                <a:schemeClr val="bg1"/>
              </a:solidFill>
            </a:endParaRPr>
          </a:p>
        </p:txBody>
      </p:sp>
      <p:sp>
        <p:nvSpPr>
          <p:cNvPr id="3" name="Espace réservé du contenu 4">
            <a:extLst>
              <a:ext uri="{FF2B5EF4-FFF2-40B4-BE49-F238E27FC236}">
                <a16:creationId xmlns:a16="http://schemas.microsoft.com/office/drawing/2014/main" id="{322AB471-1B7E-4BF9-2010-22477E80D068}"/>
              </a:ext>
            </a:extLst>
          </p:cNvPr>
          <p:cNvSpPr txBox="1">
            <a:spLocks/>
          </p:cNvSpPr>
          <p:nvPr/>
        </p:nvSpPr>
        <p:spPr>
          <a:xfrm>
            <a:off x="76200" y="1828800"/>
            <a:ext cx="8470557" cy="371475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62025" lvl="2" indent="0">
              <a:spcBef>
                <a:spcPts val="900"/>
              </a:spcBef>
              <a:buFont typeface="Arial" charset="0"/>
              <a:buNone/>
            </a:pPr>
            <a:r>
              <a:rPr lang="fr-BE" sz="2100" dirty="0">
                <a:solidFill>
                  <a:srgbClr val="0070C0"/>
                </a:solidFill>
                <a:latin typeface="Arial" panose="020B0604020202020204" pitchFamily="34" charset="0"/>
                <a:cs typeface="Arial" panose="020B0604020202020204" pitchFamily="34" charset="0"/>
              </a:rPr>
              <a:t>3. </a:t>
            </a:r>
            <a:r>
              <a:rPr lang="fr-BE" dirty="0">
                <a:solidFill>
                  <a:srgbClr val="0070C0"/>
                </a:solidFill>
                <a:latin typeface="Arial" panose="020B0604020202020204" pitchFamily="34" charset="0"/>
                <a:cs typeface="Arial" panose="020B0604020202020204" pitchFamily="34" charset="0"/>
              </a:rPr>
              <a:t>Les candidats participent à une audition devant le jury.</a:t>
            </a:r>
          </a:p>
          <a:p>
            <a:pPr marL="962025" lvl="2" indent="0">
              <a:spcBef>
                <a:spcPts val="900"/>
              </a:spcBef>
              <a:buFont typeface="Arial" charset="0"/>
              <a:buNone/>
            </a:pPr>
            <a:endParaRPr lang="fr-BE" sz="2100" u="sng" dirty="0">
              <a:solidFill>
                <a:srgbClr val="0070C0"/>
              </a:solidFill>
              <a:latin typeface="Arial" panose="020B0604020202020204" pitchFamily="34" charset="0"/>
              <a:cs typeface="Arial" panose="020B0604020202020204" pitchFamily="34" charset="0"/>
            </a:endParaRPr>
          </a:p>
          <a:p>
            <a:pPr lvl="2"/>
            <a:r>
              <a:rPr lang="fr-BE" sz="1800" dirty="0">
                <a:solidFill>
                  <a:srgbClr val="0070C0"/>
                </a:solidFill>
                <a:latin typeface="Arial" panose="020B0604020202020204" pitchFamily="34" charset="0"/>
                <a:cs typeface="Arial" panose="020B0604020202020204" pitchFamily="34" charset="0"/>
              </a:rPr>
              <a:t>Le jury du concours composé de rotariens volontaires + les DG, DGE, DRFC et trésorier du district se réunit pour les auditions.</a:t>
            </a:r>
          </a:p>
          <a:p>
            <a:pPr lvl="2"/>
            <a:r>
              <a:rPr lang="fr-BE" sz="1800" dirty="0">
                <a:solidFill>
                  <a:srgbClr val="0070C0"/>
                </a:solidFill>
                <a:latin typeface="Arial" panose="020B0604020202020204" pitchFamily="34" charset="0"/>
                <a:cs typeface="Arial" panose="020B0604020202020204" pitchFamily="34" charset="0"/>
              </a:rPr>
              <a:t>A l’issue d’une brève présentation, le-a </a:t>
            </a:r>
            <a:r>
              <a:rPr lang="fr-BE" sz="1800" dirty="0" err="1">
                <a:solidFill>
                  <a:srgbClr val="0070C0"/>
                </a:solidFill>
                <a:latin typeface="Arial" panose="020B0604020202020204" pitchFamily="34" charset="0"/>
                <a:cs typeface="Arial" panose="020B0604020202020204" pitchFamily="34" charset="0"/>
              </a:rPr>
              <a:t>candidat-e</a:t>
            </a:r>
            <a:r>
              <a:rPr lang="fr-BE" sz="1800" dirty="0">
                <a:solidFill>
                  <a:srgbClr val="0070C0"/>
                </a:solidFill>
                <a:latin typeface="Arial" panose="020B0604020202020204" pitchFamily="34" charset="0"/>
                <a:cs typeface="Arial" panose="020B0604020202020204" pitchFamily="34" charset="0"/>
              </a:rPr>
              <a:t> présente son projet au jury qui évalue ses qualités, sa personnalité, ses besoins financiers et ses aptitudes à être </a:t>
            </a:r>
            <a:r>
              <a:rPr lang="fr-BE" sz="1800" dirty="0" err="1">
                <a:solidFill>
                  <a:srgbClr val="0070C0"/>
                </a:solidFill>
                <a:latin typeface="Arial" panose="020B0604020202020204" pitchFamily="34" charset="0"/>
                <a:cs typeface="Arial" panose="020B0604020202020204" pitchFamily="34" charset="0"/>
              </a:rPr>
              <a:t>un-e</a:t>
            </a:r>
            <a:r>
              <a:rPr lang="fr-BE" sz="1800" dirty="0">
                <a:solidFill>
                  <a:srgbClr val="0070C0"/>
                </a:solidFill>
                <a:latin typeface="Arial" panose="020B0604020202020204" pitchFamily="34" charset="0"/>
                <a:cs typeface="Arial" panose="020B0604020202020204" pitchFamily="34" charset="0"/>
              </a:rPr>
              <a:t> ambassadeur-</a:t>
            </a:r>
            <a:r>
              <a:rPr lang="fr-BE" sz="1800" dirty="0" err="1">
                <a:solidFill>
                  <a:srgbClr val="0070C0"/>
                </a:solidFill>
                <a:latin typeface="Arial" panose="020B0604020202020204" pitchFamily="34" charset="0"/>
                <a:cs typeface="Arial" panose="020B0604020202020204" pitchFamily="34" charset="0"/>
              </a:rPr>
              <a:t>trice</a:t>
            </a:r>
            <a:r>
              <a:rPr lang="fr-BE" sz="1800" dirty="0">
                <a:solidFill>
                  <a:srgbClr val="0070C0"/>
                </a:solidFill>
                <a:latin typeface="Arial" panose="020B0604020202020204" pitchFamily="34" charset="0"/>
                <a:cs typeface="Arial" panose="020B0604020202020204" pitchFamily="34" charset="0"/>
              </a:rPr>
              <a:t>.</a:t>
            </a:r>
          </a:p>
          <a:p>
            <a:pPr lvl="2"/>
            <a:r>
              <a:rPr lang="fr-BE" altLang="fr-FR" sz="1800" dirty="0">
                <a:solidFill>
                  <a:srgbClr val="0070C0"/>
                </a:solidFill>
                <a:latin typeface="Arial" panose="020B0604020202020204" pitchFamily="34" charset="0"/>
                <a:cs typeface="Arial" panose="020B0604020202020204" pitchFamily="34" charset="0"/>
              </a:rPr>
              <a:t>Le jury dresse ensuite le classement des </a:t>
            </a:r>
            <a:r>
              <a:rPr lang="fr-BE" altLang="fr-FR" sz="1800" dirty="0" err="1">
                <a:solidFill>
                  <a:srgbClr val="0070C0"/>
                </a:solidFill>
                <a:latin typeface="Arial" panose="020B0604020202020204" pitchFamily="34" charset="0"/>
                <a:cs typeface="Arial" panose="020B0604020202020204" pitchFamily="34" charset="0"/>
              </a:rPr>
              <a:t>lauréat-es</a:t>
            </a:r>
            <a:r>
              <a:rPr lang="fr-BE" altLang="fr-FR" sz="1800" dirty="0">
                <a:solidFill>
                  <a:srgbClr val="0070C0"/>
                </a:solidFill>
                <a:latin typeface="Arial" panose="020B0604020202020204" pitchFamily="34" charset="0"/>
                <a:cs typeface="Arial" panose="020B0604020202020204" pitchFamily="34" charset="0"/>
              </a:rPr>
              <a:t> et détermine le montant des bourses octroyées (pour les bourses de district). </a:t>
            </a:r>
          </a:p>
          <a:p>
            <a:pPr marL="1028700" lvl="3" indent="0">
              <a:buFont typeface="Arial" charset="0"/>
              <a:buNone/>
            </a:pPr>
            <a:endParaRPr lang="fr-BE" altLang="fr-FR" dirty="0"/>
          </a:p>
        </p:txBody>
      </p:sp>
    </p:spTree>
    <p:extLst>
      <p:ext uri="{BB962C8B-B14F-4D97-AF65-F5344CB8AC3E}">
        <p14:creationId xmlns:p14="http://schemas.microsoft.com/office/powerpoint/2010/main" val="3277689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960F-3E4D-A42A-D483-F0DBAA75FFB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228FD27-FDA0-0869-E451-73C9F6A87A5F}"/>
              </a:ext>
            </a:extLst>
          </p:cNvPr>
          <p:cNvSpPr txBox="1"/>
          <p:nvPr/>
        </p:nvSpPr>
        <p:spPr>
          <a:xfrm>
            <a:off x="317157" y="385718"/>
            <a:ext cx="4934364" cy="600164"/>
          </a:xfrm>
          <a:prstGeom prst="rect">
            <a:avLst/>
          </a:prstGeom>
          <a:noFill/>
        </p:spPr>
        <p:txBody>
          <a:bodyPr wrap="none" rtlCol="0">
            <a:spAutoFit/>
          </a:bodyPr>
          <a:lstStyle/>
          <a:p>
            <a:r>
              <a:rPr lang="fr-FR" sz="3300" b="1" dirty="0">
                <a:solidFill>
                  <a:schemeClr val="bg1"/>
                </a:solidFill>
              </a:rPr>
              <a:t>Les Bourses du District</a:t>
            </a:r>
            <a:endParaRPr lang="fr-BE" sz="3300" b="1" dirty="0">
              <a:solidFill>
                <a:schemeClr val="bg1"/>
              </a:solidFill>
            </a:endParaRPr>
          </a:p>
        </p:txBody>
      </p:sp>
      <p:sp>
        <p:nvSpPr>
          <p:cNvPr id="5" name="Espace réservé du contenu 4">
            <a:extLst>
              <a:ext uri="{FF2B5EF4-FFF2-40B4-BE49-F238E27FC236}">
                <a16:creationId xmlns:a16="http://schemas.microsoft.com/office/drawing/2014/main" id="{8F219C46-7692-0ACD-807A-5FC7EDC1F757}"/>
              </a:ext>
            </a:extLst>
          </p:cNvPr>
          <p:cNvSpPr txBox="1">
            <a:spLocks/>
          </p:cNvSpPr>
          <p:nvPr/>
        </p:nvSpPr>
        <p:spPr>
          <a:xfrm>
            <a:off x="0" y="985882"/>
            <a:ext cx="9033164" cy="371475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8700" lvl="3" indent="0">
              <a:buFont typeface="Arial" charset="0"/>
              <a:buNone/>
            </a:pPr>
            <a:endParaRPr lang="fr-BE" altLang="fr-FR" dirty="0">
              <a:solidFill>
                <a:srgbClr val="005DAA"/>
              </a:solidFill>
            </a:endParaRPr>
          </a:p>
          <a:p>
            <a:pPr lvl="2">
              <a:buFontTx/>
              <a:buChar char="-"/>
            </a:pPr>
            <a:r>
              <a:rPr lang="fr-BE" altLang="fr-FR" dirty="0" err="1">
                <a:solidFill>
                  <a:srgbClr val="005DAA"/>
                </a:solidFill>
              </a:rPr>
              <a:t>Candidat-es</a:t>
            </a:r>
            <a:r>
              <a:rPr lang="fr-BE" altLang="fr-FR" dirty="0">
                <a:solidFill>
                  <a:srgbClr val="005DAA"/>
                </a:solidFill>
              </a:rPr>
              <a:t> détenteur-</a:t>
            </a:r>
            <a:r>
              <a:rPr lang="fr-BE" altLang="fr-FR" dirty="0" err="1">
                <a:solidFill>
                  <a:srgbClr val="005DAA"/>
                </a:solidFill>
              </a:rPr>
              <a:t>trice</a:t>
            </a:r>
            <a:r>
              <a:rPr lang="fr-BE" altLang="fr-FR" dirty="0">
                <a:solidFill>
                  <a:srgbClr val="005DAA"/>
                </a:solidFill>
              </a:rPr>
              <a:t>-s d’un diplôme de 2éme cycle de l’enseignement supérieur au terme de l’année académique 2024-2025, qui habite et/ou réside et/ou étudie dans le D2160 depuis au moins 1 an et n’a jamais </a:t>
            </a:r>
            <a:r>
              <a:rPr lang="fr-BE" altLang="fr-FR" dirty="0" err="1">
                <a:solidFill>
                  <a:srgbClr val="005DAA"/>
                </a:solidFill>
              </a:rPr>
              <a:t>obtenu-e</a:t>
            </a:r>
            <a:r>
              <a:rPr lang="fr-BE" altLang="fr-FR" dirty="0">
                <a:solidFill>
                  <a:srgbClr val="005DAA"/>
                </a:solidFill>
              </a:rPr>
              <a:t> de bourse du Rotary.</a:t>
            </a:r>
          </a:p>
          <a:p>
            <a:pPr lvl="2">
              <a:buFontTx/>
              <a:buChar char="-"/>
            </a:pPr>
            <a:r>
              <a:rPr lang="fr-BE" altLang="fr-FR" dirty="0">
                <a:solidFill>
                  <a:srgbClr val="005DAA"/>
                </a:solidFill>
              </a:rPr>
              <a:t>Perfectionnement à l’étranger de minimum 4 mois (hors Belgique et GDL) qui n’est pas la continuation d’un programme déjà entamé et ne se passe pas dans une institution où Iel a déjà effectué une formation.</a:t>
            </a:r>
          </a:p>
          <a:p>
            <a:pPr lvl="2">
              <a:buFontTx/>
              <a:buChar char="-"/>
            </a:pPr>
            <a:r>
              <a:rPr lang="fr-BE" altLang="fr-FR" dirty="0">
                <a:solidFill>
                  <a:srgbClr val="005DAA"/>
                </a:solidFill>
              </a:rPr>
              <a:t>  S’Iel a déjà participé à la sélection pour les bourses de la Fondation au cours de la même année, Iel ne peut participer que s’Iel a été </a:t>
            </a:r>
            <a:r>
              <a:rPr lang="fr-BE" altLang="fr-FR" dirty="0" err="1">
                <a:solidFill>
                  <a:srgbClr val="005DAA"/>
                </a:solidFill>
              </a:rPr>
              <a:t>déclaré-e</a:t>
            </a:r>
            <a:r>
              <a:rPr lang="fr-BE" altLang="fr-FR" dirty="0">
                <a:solidFill>
                  <a:srgbClr val="005DAA"/>
                </a:solidFill>
              </a:rPr>
              <a:t> </a:t>
            </a:r>
            <a:r>
              <a:rPr lang="fr-BE" altLang="fr-FR" dirty="0" err="1">
                <a:solidFill>
                  <a:srgbClr val="005DAA"/>
                </a:solidFill>
              </a:rPr>
              <a:t>lauréat-e</a:t>
            </a:r>
            <a:r>
              <a:rPr lang="fr-BE" altLang="fr-FR" dirty="0">
                <a:solidFill>
                  <a:srgbClr val="005DAA"/>
                </a:solidFill>
              </a:rPr>
              <a:t> par le premier jury.</a:t>
            </a:r>
          </a:p>
          <a:p>
            <a:pPr lvl="2">
              <a:buFontTx/>
              <a:buChar char="-"/>
            </a:pPr>
            <a:r>
              <a:rPr lang="fr-BE" altLang="fr-FR" b="1" dirty="0">
                <a:solidFill>
                  <a:srgbClr val="005DAA"/>
                </a:solidFill>
              </a:rPr>
              <a:t>Dossiers</a:t>
            </a:r>
            <a:r>
              <a:rPr lang="fr-BE" altLang="fr-FR" dirty="0">
                <a:solidFill>
                  <a:srgbClr val="005DAA"/>
                </a:solidFill>
              </a:rPr>
              <a:t> à adresser au plus tard le </a:t>
            </a:r>
            <a:r>
              <a:rPr lang="fr-BE" altLang="fr-FR" b="1" dirty="0">
                <a:solidFill>
                  <a:srgbClr val="005DAA"/>
                </a:solidFill>
              </a:rPr>
              <a:t>4 mai 2025</a:t>
            </a:r>
            <a:r>
              <a:rPr lang="fr-BE" altLang="fr-FR" dirty="0">
                <a:solidFill>
                  <a:srgbClr val="005DAA"/>
                </a:solidFill>
              </a:rPr>
              <a:t>– </a:t>
            </a:r>
            <a:r>
              <a:rPr lang="fr-BE" altLang="fr-FR" b="1" dirty="0">
                <a:solidFill>
                  <a:srgbClr val="005DAA"/>
                </a:solidFill>
              </a:rPr>
              <a:t>Audition le 24 mai 2025                </a:t>
            </a:r>
          </a:p>
          <a:p>
            <a:pPr lvl="2">
              <a:buFontTx/>
              <a:buChar char="-"/>
            </a:pPr>
            <a:endParaRPr lang="fr-BE" altLang="fr-FR" dirty="0">
              <a:solidFill>
                <a:srgbClr val="005DAA"/>
              </a:solidFill>
            </a:endParaRPr>
          </a:p>
          <a:p>
            <a:pPr marL="1028700" lvl="3" indent="0">
              <a:buFont typeface="Arial" charset="0"/>
              <a:buNone/>
            </a:pPr>
            <a:endParaRPr lang="fr-BE" altLang="fr-FR" dirty="0"/>
          </a:p>
        </p:txBody>
      </p:sp>
    </p:spTree>
    <p:extLst>
      <p:ext uri="{BB962C8B-B14F-4D97-AF65-F5344CB8AC3E}">
        <p14:creationId xmlns:p14="http://schemas.microsoft.com/office/powerpoint/2010/main" val="379330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0371-C0E0-EE8B-63A7-C0FC93692A4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CB82D92-6323-0403-6F17-5441DB3A4262}"/>
              </a:ext>
            </a:extLst>
          </p:cNvPr>
          <p:cNvSpPr txBox="1"/>
          <p:nvPr/>
        </p:nvSpPr>
        <p:spPr>
          <a:xfrm>
            <a:off x="317157" y="385718"/>
            <a:ext cx="5965095" cy="600164"/>
          </a:xfrm>
          <a:prstGeom prst="rect">
            <a:avLst/>
          </a:prstGeom>
          <a:noFill/>
        </p:spPr>
        <p:txBody>
          <a:bodyPr wrap="none" rtlCol="0">
            <a:spAutoFit/>
          </a:bodyPr>
          <a:lstStyle/>
          <a:p>
            <a:r>
              <a:rPr lang="fr-FR" sz="3300" b="1" dirty="0">
                <a:solidFill>
                  <a:schemeClr val="bg1"/>
                </a:solidFill>
              </a:rPr>
              <a:t>Les Bourses de la Fondation</a:t>
            </a:r>
            <a:endParaRPr lang="fr-BE" sz="3300" b="1" dirty="0">
              <a:solidFill>
                <a:schemeClr val="bg1"/>
              </a:solidFill>
            </a:endParaRPr>
          </a:p>
        </p:txBody>
      </p:sp>
      <p:sp>
        <p:nvSpPr>
          <p:cNvPr id="2" name="Espace réservé du contenu 4">
            <a:extLst>
              <a:ext uri="{FF2B5EF4-FFF2-40B4-BE49-F238E27FC236}">
                <a16:creationId xmlns:a16="http://schemas.microsoft.com/office/drawing/2014/main" id="{BB18DCA8-2620-8B70-C7AA-2E0240E2AFCF}"/>
              </a:ext>
            </a:extLst>
          </p:cNvPr>
          <p:cNvSpPr txBox="1">
            <a:spLocks/>
          </p:cNvSpPr>
          <p:nvPr/>
        </p:nvSpPr>
        <p:spPr>
          <a:xfrm>
            <a:off x="-3464" y="533400"/>
            <a:ext cx="9067800" cy="371475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8700" lvl="3" indent="0">
              <a:buFont typeface="Arial" charset="0"/>
              <a:buNone/>
            </a:pPr>
            <a:endParaRPr lang="fr-BE" altLang="fr-FR" dirty="0">
              <a:solidFill>
                <a:srgbClr val="005DAA"/>
              </a:solidFill>
            </a:endParaRPr>
          </a:p>
          <a:p>
            <a:pPr marL="1028700" lvl="3" indent="0">
              <a:buFont typeface="Arial" charset="0"/>
              <a:buNone/>
            </a:pPr>
            <a:endParaRPr lang="fr-BE" altLang="fr-FR" dirty="0">
              <a:solidFill>
                <a:srgbClr val="005DAA"/>
              </a:solidFill>
            </a:endParaRPr>
          </a:p>
          <a:p>
            <a:pPr lvl="2">
              <a:buFontTx/>
              <a:buChar char="-"/>
            </a:pPr>
            <a:r>
              <a:rPr lang="fr-BE" altLang="fr-FR" dirty="0">
                <a:solidFill>
                  <a:srgbClr val="005DAA"/>
                </a:solidFill>
                <a:latin typeface="Arial" panose="020B0604020202020204" pitchFamily="34" charset="0"/>
                <a:cs typeface="Arial" panose="020B0604020202020204" pitchFamily="34" charset="0"/>
              </a:rPr>
              <a:t>Conditions identiques à celles pour les bourses de district</a:t>
            </a:r>
          </a:p>
          <a:p>
            <a:pPr marL="1371600" lvl="3" indent="0">
              <a:buNone/>
            </a:pPr>
            <a:r>
              <a:rPr lang="fr-BE" altLang="fr-FR" sz="1400" b="1" dirty="0">
                <a:solidFill>
                  <a:srgbClr val="005DAA"/>
                </a:solidFill>
                <a:latin typeface="Arial" panose="020B0604020202020204" pitchFamily="34" charset="0"/>
                <a:cs typeface="Arial" panose="020B0604020202020204" pitchFamily="34" charset="0"/>
              </a:rPr>
              <a:t>Une différence : notre district couvrant deux pays, possibilité de faire un séjour dans un des deux pays </a:t>
            </a:r>
            <a:r>
              <a:rPr lang="fr-FR" sz="1400" b="1" dirty="0">
                <a:solidFill>
                  <a:srgbClr val="005DAA"/>
                </a:solidFill>
                <a:effectLst/>
                <a:latin typeface="Arial" panose="020B0604020202020204" pitchFamily="34" charset="0"/>
                <a:ea typeface="Batang" panose="02030600000101010101" pitchFamily="18" charset="-127"/>
                <a:cs typeface="Arial" panose="020B0604020202020204" pitchFamily="34" charset="0"/>
              </a:rPr>
              <a:t>pour autant que celui-ci ne constitue pas son lieu d’habitation et/ou résidence et/ou d’étude.</a:t>
            </a:r>
            <a:r>
              <a:rPr lang="fr-BE" altLang="fr-FR" sz="1400" b="1" dirty="0">
                <a:solidFill>
                  <a:srgbClr val="005DAA"/>
                </a:solidFill>
                <a:latin typeface="Arial" panose="020B0604020202020204" pitchFamily="34" charset="0"/>
                <a:cs typeface="Arial" panose="020B0604020202020204" pitchFamily="34" charset="0"/>
              </a:rPr>
              <a:t>  </a:t>
            </a:r>
          </a:p>
          <a:p>
            <a:pPr lvl="2">
              <a:buFontTx/>
              <a:buChar char="-"/>
            </a:pPr>
            <a:r>
              <a:rPr lang="fr-BE" altLang="fr-FR" dirty="0">
                <a:solidFill>
                  <a:srgbClr val="005DAA"/>
                </a:solidFill>
                <a:latin typeface="Arial" panose="020B0604020202020204" pitchFamily="34" charset="0"/>
                <a:cs typeface="Arial" panose="020B0604020202020204" pitchFamily="34" charset="0"/>
              </a:rPr>
              <a:t>Conditions supplémentaires</a:t>
            </a:r>
          </a:p>
          <a:p>
            <a:pPr lvl="3">
              <a:buFontTx/>
              <a:buChar char="-"/>
            </a:pPr>
            <a:r>
              <a:rPr lang="fr-BE" altLang="fr-FR" dirty="0">
                <a:solidFill>
                  <a:srgbClr val="005DAA"/>
                </a:solidFill>
                <a:latin typeface="Arial" panose="020B0604020202020204" pitchFamily="34" charset="0"/>
                <a:cs typeface="Arial" panose="020B0604020202020204" pitchFamily="34" charset="0"/>
              </a:rPr>
              <a:t>Expérience et projet rentrent dans un des 7 axes stratégiques du RI</a:t>
            </a:r>
          </a:p>
          <a:p>
            <a:pPr lvl="3">
              <a:buFontTx/>
              <a:buChar char="-"/>
            </a:pPr>
            <a:r>
              <a:rPr lang="fr-BE" altLang="fr-FR" dirty="0">
                <a:solidFill>
                  <a:srgbClr val="005DAA"/>
                </a:solidFill>
                <a:latin typeface="Arial" panose="020B0604020202020204" pitchFamily="34" charset="0"/>
                <a:cs typeface="Arial" panose="020B0604020202020204" pitchFamily="34" charset="0"/>
              </a:rPr>
              <a:t>Pas de lien filial en ligne directe avec </a:t>
            </a:r>
            <a:r>
              <a:rPr lang="fr-BE" altLang="fr-FR" dirty="0" err="1">
                <a:solidFill>
                  <a:srgbClr val="005DAA"/>
                </a:solidFill>
                <a:latin typeface="Arial" panose="020B0604020202020204" pitchFamily="34" charset="0"/>
                <a:cs typeface="Arial" panose="020B0604020202020204" pitchFamily="34" charset="0"/>
              </a:rPr>
              <a:t>un-e</a:t>
            </a:r>
            <a:r>
              <a:rPr lang="fr-BE" altLang="fr-FR" dirty="0">
                <a:solidFill>
                  <a:srgbClr val="005DAA"/>
                </a:solidFill>
                <a:latin typeface="Arial" panose="020B0604020202020204" pitchFamily="34" charset="0"/>
                <a:cs typeface="Arial" panose="020B0604020202020204" pitchFamily="34" charset="0"/>
              </a:rPr>
              <a:t> </a:t>
            </a:r>
            <a:r>
              <a:rPr lang="fr-BE" altLang="fr-FR" dirty="0" err="1">
                <a:solidFill>
                  <a:srgbClr val="005DAA"/>
                </a:solidFill>
                <a:latin typeface="Arial" panose="020B0604020202020204" pitchFamily="34" charset="0"/>
                <a:cs typeface="Arial" panose="020B0604020202020204" pitchFamily="34" charset="0"/>
              </a:rPr>
              <a:t>Rotarien-ne</a:t>
            </a:r>
            <a:endParaRPr lang="fr-BE" altLang="fr-FR" dirty="0">
              <a:solidFill>
                <a:srgbClr val="005DAA"/>
              </a:solidFill>
              <a:latin typeface="Arial" panose="020B0604020202020204" pitchFamily="34" charset="0"/>
              <a:cs typeface="Arial" panose="020B0604020202020204" pitchFamily="34" charset="0"/>
            </a:endParaRPr>
          </a:p>
          <a:p>
            <a:pPr lvl="3">
              <a:buFontTx/>
              <a:buChar char="-"/>
            </a:pPr>
            <a:r>
              <a:rPr lang="fr-BE" altLang="fr-FR" dirty="0">
                <a:solidFill>
                  <a:srgbClr val="005DAA"/>
                </a:solidFill>
                <a:latin typeface="Arial" panose="020B0604020202020204" pitchFamily="34" charset="0"/>
                <a:cs typeface="Arial" panose="020B0604020202020204" pitchFamily="34" charset="0"/>
              </a:rPr>
              <a:t>Projet dans un pays éligible par le RI</a:t>
            </a:r>
          </a:p>
          <a:p>
            <a:pPr lvl="3">
              <a:buFontTx/>
              <a:buChar char="-"/>
            </a:pPr>
            <a:r>
              <a:rPr lang="fr-BE" altLang="fr-FR" dirty="0">
                <a:solidFill>
                  <a:srgbClr val="005DAA"/>
                </a:solidFill>
                <a:latin typeface="Arial" panose="020B0604020202020204" pitchFamily="34" charset="0"/>
                <a:cs typeface="Arial" panose="020B0604020202020204" pitchFamily="34" charset="0"/>
              </a:rPr>
              <a:t>Possibilité d’être </a:t>
            </a:r>
            <a:r>
              <a:rPr lang="fr-BE" altLang="fr-FR" dirty="0" err="1">
                <a:solidFill>
                  <a:srgbClr val="005DAA"/>
                </a:solidFill>
                <a:latin typeface="Arial" panose="020B0604020202020204" pitchFamily="34" charset="0"/>
                <a:cs typeface="Arial" panose="020B0604020202020204" pitchFamily="34" charset="0"/>
              </a:rPr>
              <a:t>désigné-e</a:t>
            </a:r>
            <a:r>
              <a:rPr lang="fr-BE" altLang="fr-FR" dirty="0">
                <a:solidFill>
                  <a:srgbClr val="005DAA"/>
                </a:solidFill>
                <a:latin typeface="Arial" panose="020B0604020202020204" pitchFamily="34" charset="0"/>
                <a:cs typeface="Arial" panose="020B0604020202020204" pitchFamily="34" charset="0"/>
              </a:rPr>
              <a:t> « lauréat » par le jury pour pouvoir postuler leur candidature à une bourse de district (session de mai 2025)</a:t>
            </a:r>
          </a:p>
          <a:p>
            <a:pPr lvl="2">
              <a:buFontTx/>
              <a:buChar char="-"/>
            </a:pPr>
            <a:r>
              <a:rPr lang="fr-BE" altLang="fr-FR" b="1" dirty="0">
                <a:solidFill>
                  <a:srgbClr val="005DAA"/>
                </a:solidFill>
                <a:latin typeface="Arial" panose="020B0604020202020204" pitchFamily="34" charset="0"/>
                <a:cs typeface="Arial" panose="020B0604020202020204" pitchFamily="34" charset="0"/>
              </a:rPr>
              <a:t>Dossiers</a:t>
            </a:r>
            <a:r>
              <a:rPr lang="fr-BE" altLang="fr-FR" dirty="0">
                <a:solidFill>
                  <a:srgbClr val="005DAA"/>
                </a:solidFill>
                <a:latin typeface="Arial" panose="020B0604020202020204" pitchFamily="34" charset="0"/>
                <a:cs typeface="Arial" panose="020B0604020202020204" pitchFamily="34" charset="0"/>
              </a:rPr>
              <a:t> à adresser au plus tard le </a:t>
            </a:r>
            <a:r>
              <a:rPr lang="fr-BE" altLang="fr-FR" b="1" dirty="0">
                <a:solidFill>
                  <a:srgbClr val="005DAA"/>
                </a:solidFill>
                <a:latin typeface="Arial" panose="020B0604020202020204" pitchFamily="34" charset="0"/>
                <a:cs typeface="Arial" panose="020B0604020202020204" pitchFamily="34" charset="0"/>
              </a:rPr>
              <a:t>31 janvier 2025 </a:t>
            </a:r>
            <a:r>
              <a:rPr lang="fr-BE" altLang="fr-FR" dirty="0">
                <a:solidFill>
                  <a:srgbClr val="005DAA"/>
                </a:solidFill>
                <a:latin typeface="Arial" panose="020B0604020202020204" pitchFamily="34" charset="0"/>
                <a:cs typeface="Arial" panose="020B0604020202020204" pitchFamily="34" charset="0"/>
              </a:rPr>
              <a:t>– </a:t>
            </a:r>
            <a:r>
              <a:rPr lang="fr-BE" altLang="fr-FR" b="1" dirty="0">
                <a:solidFill>
                  <a:srgbClr val="005DAA"/>
                </a:solidFill>
                <a:latin typeface="Arial" panose="020B0604020202020204" pitchFamily="34" charset="0"/>
                <a:cs typeface="Arial" panose="020B0604020202020204" pitchFamily="34" charset="0"/>
              </a:rPr>
              <a:t>Audition le 22 février </a:t>
            </a:r>
            <a:r>
              <a:rPr lang="fr-BE" altLang="fr-FR" b="1" dirty="0" err="1">
                <a:solidFill>
                  <a:srgbClr val="005DAA"/>
                </a:solidFill>
                <a:latin typeface="Arial" panose="020B0604020202020204" pitchFamily="34" charset="0"/>
                <a:cs typeface="Arial" panose="020B0604020202020204" pitchFamily="34" charset="0"/>
              </a:rPr>
              <a:t>svt</a:t>
            </a:r>
            <a:r>
              <a:rPr lang="fr-BE" altLang="fr-FR" b="1" dirty="0">
                <a:solidFill>
                  <a:srgbClr val="005DAA"/>
                </a:solidFill>
                <a:latin typeface="Arial" panose="020B0604020202020204" pitchFamily="34" charset="0"/>
                <a:cs typeface="Arial" panose="020B0604020202020204" pitchFamily="34" charset="0"/>
              </a:rPr>
              <a:t>               </a:t>
            </a:r>
          </a:p>
          <a:p>
            <a:pPr lvl="2">
              <a:buFontTx/>
              <a:buChar char="-"/>
            </a:pPr>
            <a:endParaRPr lang="fr-BE" altLang="fr-FR" dirty="0">
              <a:solidFill>
                <a:srgbClr val="005DAA"/>
              </a:solidFill>
            </a:endParaRPr>
          </a:p>
          <a:p>
            <a:pPr marL="1028700" lvl="3" indent="0">
              <a:buFont typeface="Arial" charset="0"/>
              <a:buNone/>
            </a:pPr>
            <a:endParaRPr lang="fr-BE" altLang="fr-FR" dirty="0"/>
          </a:p>
        </p:txBody>
      </p:sp>
    </p:spTree>
    <p:extLst>
      <p:ext uri="{BB962C8B-B14F-4D97-AF65-F5344CB8AC3E}">
        <p14:creationId xmlns:p14="http://schemas.microsoft.com/office/powerpoint/2010/main" val="88440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58719" y="857250"/>
            <a:ext cx="4068353" cy="5143500"/>
          </a:xfrm>
          <a:prstGeom prst="rect">
            <a:avLst/>
          </a:prstGeom>
          <a:noFill/>
        </p:spPr>
        <p:txBody>
          <a:bodyPr wrap="square" lIns="0" tIns="0" rIns="0" bIns="0" rtlCol="0" anchor="ctr">
            <a:noAutofit/>
          </a:bodyPr>
          <a:lstStyle/>
          <a:p>
            <a:pPr algn="l" rtl="0">
              <a:lnSpc>
                <a:spcPct val="150000"/>
              </a:lnSpc>
              <a:buSzPct val="115000"/>
            </a:pPr>
            <a:r>
              <a:rPr lang="fr-fr" sz="1500" b="1" dirty="0">
                <a:solidFill>
                  <a:srgbClr val="48595D"/>
                </a:solidFill>
                <a:ea typeface="Arial" charset="0"/>
                <a:cs typeface="Arial" panose="020B0604020202020204" pitchFamily="34" charset="0"/>
              </a:rPr>
              <a:t>Programme de master : </a:t>
            </a:r>
          </a:p>
          <a:p>
            <a:pPr marL="257175" indent="-257175">
              <a:lnSpc>
                <a:spcPct val="150000"/>
              </a:lnSpc>
              <a:buSzPct val="115000"/>
              <a:buFont typeface="Arial" panose="020B0604020202020204" pitchFamily="34" charset="0"/>
              <a:buChar char="•"/>
            </a:pPr>
            <a:r>
              <a:rPr lang="fr-fr" sz="1500" dirty="0">
                <a:solidFill>
                  <a:srgbClr val="48595D"/>
                </a:solidFill>
                <a:ea typeface="Arial" charset="0"/>
                <a:cs typeface="Arial" panose="020B0604020202020204" pitchFamily="34" charset="0"/>
              </a:rPr>
              <a:t>Pour celles et ceux qui débutent leur carrière</a:t>
            </a:r>
          </a:p>
          <a:p>
            <a:pPr marL="257175" indent="-257175">
              <a:lnSpc>
                <a:spcPct val="150000"/>
              </a:lnSpc>
              <a:buSzPct val="115000"/>
              <a:buFont typeface="Arial" panose="020B0604020202020204" pitchFamily="34" charset="0"/>
              <a:buChar char="•"/>
            </a:pPr>
            <a:r>
              <a:rPr lang="fr-FR" sz="1500" dirty="0">
                <a:solidFill>
                  <a:srgbClr val="48595D"/>
                </a:solidFill>
                <a:ea typeface="Arial" charset="0"/>
                <a:cs typeface="Arial" panose="020B0604020202020204" pitchFamily="34" charset="0"/>
              </a:rPr>
              <a:t>7 centres (USA-Thaïlande-GB-Japon-Australie-Ouganda-Turquie)</a:t>
            </a:r>
            <a:endParaRPr lang="fr-fr" sz="1500" dirty="0">
              <a:solidFill>
                <a:srgbClr val="48595D"/>
              </a:solidFill>
              <a:ea typeface="Arial" charset="0"/>
              <a:cs typeface="Arial" panose="020B0604020202020204" pitchFamily="34" charset="0"/>
            </a:endParaRPr>
          </a:p>
          <a:p>
            <a:pPr marL="257175" indent="-257175">
              <a:lnSpc>
                <a:spcPct val="150000"/>
              </a:lnSpc>
              <a:buSzPct val="115000"/>
              <a:buFont typeface="Arial" panose="020B0604020202020204" pitchFamily="34" charset="0"/>
              <a:buChar char="•"/>
            </a:pPr>
            <a:r>
              <a:rPr lang="fr-fr" sz="1500" dirty="0">
                <a:solidFill>
                  <a:srgbClr val="48595D"/>
                </a:solidFill>
                <a:ea typeface="Arial" charset="0"/>
                <a:cs typeface="Arial" panose="020B0604020202020204" pitchFamily="34" charset="0"/>
              </a:rPr>
              <a:t>50 boursiers par an au monde</a:t>
            </a:r>
          </a:p>
          <a:p>
            <a:pPr marL="257175" indent="-257175">
              <a:lnSpc>
                <a:spcPct val="150000"/>
              </a:lnSpc>
              <a:buSzPct val="115000"/>
              <a:buFont typeface="Arial" panose="020B0604020202020204" pitchFamily="34" charset="0"/>
              <a:buChar char="•"/>
            </a:pPr>
            <a:r>
              <a:rPr lang="fr-fr" sz="1500" dirty="0">
                <a:solidFill>
                  <a:srgbClr val="48595D"/>
                </a:solidFill>
                <a:ea typeface="Arial" charset="0"/>
                <a:cs typeface="Arial" panose="020B0604020202020204" pitchFamily="34" charset="0"/>
              </a:rPr>
              <a:t>15 à 24 mois de cours</a:t>
            </a:r>
          </a:p>
          <a:p>
            <a:pPr marL="257175" indent="-257175">
              <a:lnSpc>
                <a:spcPct val="150000"/>
              </a:lnSpc>
              <a:buSzPct val="115000"/>
              <a:buFont typeface="Arial" panose="020B0604020202020204" pitchFamily="34" charset="0"/>
              <a:buChar char="•"/>
            </a:pPr>
            <a:endParaRPr lang="fr-fr" sz="600" dirty="0">
              <a:solidFill>
                <a:srgbClr val="48595D"/>
              </a:solidFill>
              <a:ea typeface="Arial" charset="0"/>
              <a:cs typeface="Arial" panose="020B0604020202020204" pitchFamily="34" charset="0"/>
            </a:endParaRPr>
          </a:p>
          <a:p>
            <a:pPr algn="l" rtl="0">
              <a:lnSpc>
                <a:spcPct val="150000"/>
              </a:lnSpc>
              <a:buSzPct val="115000"/>
            </a:pPr>
            <a:r>
              <a:rPr lang="fr-fr" sz="1500" b="1" dirty="0">
                <a:solidFill>
                  <a:srgbClr val="48595D"/>
                </a:solidFill>
                <a:ea typeface="Arial" charset="0"/>
                <a:cs typeface="Arial" panose="020B0604020202020204" pitchFamily="34" charset="0"/>
              </a:rPr>
              <a:t>Programme de certificat : </a:t>
            </a:r>
          </a:p>
          <a:p>
            <a:pPr marL="257175" indent="-257175">
              <a:lnSpc>
                <a:spcPct val="150000"/>
              </a:lnSpc>
              <a:buSzPct val="115000"/>
              <a:buFont typeface="Arial" panose="020B0604020202020204" pitchFamily="34" charset="0"/>
              <a:buChar char="•"/>
            </a:pPr>
            <a:r>
              <a:rPr lang="fr-fr" sz="1500" dirty="0">
                <a:solidFill>
                  <a:srgbClr val="48595D"/>
                </a:solidFill>
                <a:ea typeface="Arial" charset="0"/>
                <a:cs typeface="Arial" panose="020B0604020202020204" pitchFamily="34" charset="0"/>
              </a:rPr>
              <a:t>Pour les professionnels expérimentés de la paix ayant 5 ans d’expérience</a:t>
            </a:r>
          </a:p>
          <a:p>
            <a:pPr marL="257175" indent="-257175">
              <a:lnSpc>
                <a:spcPct val="150000"/>
              </a:lnSpc>
              <a:buSzPct val="115000"/>
              <a:buFont typeface="Arial" panose="020B0604020202020204" pitchFamily="34" charset="0"/>
              <a:buChar char="•"/>
            </a:pPr>
            <a:r>
              <a:rPr lang="fr-fr" sz="1500" b="1" dirty="0">
                <a:solidFill>
                  <a:srgbClr val="48595D"/>
                </a:solidFill>
                <a:ea typeface="Arial" charset="0"/>
                <a:cs typeface="Arial" panose="020B0604020202020204" pitchFamily="34" charset="0"/>
              </a:rPr>
              <a:t>80</a:t>
            </a:r>
            <a:r>
              <a:rPr lang="fr-fr" sz="1500" dirty="0">
                <a:solidFill>
                  <a:srgbClr val="48595D"/>
                </a:solidFill>
                <a:ea typeface="Arial" charset="0"/>
                <a:cs typeface="Arial" panose="020B0604020202020204" pitchFamily="34" charset="0"/>
              </a:rPr>
              <a:t> </a:t>
            </a:r>
            <a:r>
              <a:rPr lang="fr-fr" sz="1500" b="1" dirty="0">
                <a:solidFill>
                  <a:srgbClr val="48595D"/>
                </a:solidFill>
                <a:ea typeface="Arial" charset="0"/>
                <a:cs typeface="Arial" panose="020B0604020202020204" pitchFamily="34" charset="0"/>
              </a:rPr>
              <a:t>boursiers cette année </a:t>
            </a:r>
            <a:r>
              <a:rPr lang="fr-fr" sz="1500" dirty="0">
                <a:solidFill>
                  <a:srgbClr val="48595D"/>
                </a:solidFill>
                <a:ea typeface="Arial" charset="0"/>
                <a:cs typeface="Arial" panose="020B0604020202020204" pitchFamily="34" charset="0"/>
              </a:rPr>
              <a:t>Programme pluridisciplinaire d'un an destiné aux professionnels en activité (11 semaines)</a:t>
            </a:r>
          </a:p>
        </p:txBody>
      </p:sp>
      <p:sp>
        <p:nvSpPr>
          <p:cNvPr id="16" name="Rectangle 15"/>
          <p:cNvSpPr/>
          <p:nvPr/>
        </p:nvSpPr>
        <p:spPr>
          <a:xfrm>
            <a:off x="457201" y="1862867"/>
            <a:ext cx="3440708" cy="923330"/>
          </a:xfrm>
          <a:prstGeom prst="rect">
            <a:avLst/>
          </a:prstGeom>
        </p:spPr>
        <p:txBody>
          <a:bodyPr wrap="square" lIns="0" rIns="0" anchor="b">
            <a:spAutoFit/>
          </a:bodyPr>
          <a:lstStyle/>
          <a:p>
            <a:pPr algn="ctr">
              <a:spcAft>
                <a:spcPts val="169"/>
              </a:spcAft>
              <a:defRPr/>
            </a:pPr>
            <a:r>
              <a:rPr lang="fr-fr" sz="2700" dirty="0">
                <a:solidFill>
                  <a:schemeClr val="bg1"/>
                </a:solidFill>
                <a:ea typeface="Arial" panose="020B0604020202020204" pitchFamily="34" charset="0"/>
                <a:cs typeface="Arial" panose="020B0604020202020204" pitchFamily="34" charset="0"/>
              </a:rPr>
              <a:t>Programmes de master et de certificat</a:t>
            </a:r>
            <a:endParaRPr lang="fr-fr" altLang="en-US" sz="2700" b="1" dirty="0">
              <a:solidFill>
                <a:schemeClr val="bg1"/>
              </a:solidFill>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911" y="3088975"/>
            <a:ext cx="3890866" cy="2593910"/>
          </a:xfrm>
          <a:prstGeom prst="rect">
            <a:avLst/>
          </a:prstGeom>
        </p:spPr>
      </p:pic>
      <p:sp>
        <p:nvSpPr>
          <p:cNvPr id="8" name="ZoneTexte 7">
            <a:extLst>
              <a:ext uri="{FF2B5EF4-FFF2-40B4-BE49-F238E27FC236}">
                <a16:creationId xmlns:a16="http://schemas.microsoft.com/office/drawing/2014/main" id="{10A6EACC-BB50-1F8C-9619-BFBCB659639F}"/>
              </a:ext>
            </a:extLst>
          </p:cNvPr>
          <p:cNvSpPr txBox="1"/>
          <p:nvPr/>
        </p:nvSpPr>
        <p:spPr>
          <a:xfrm>
            <a:off x="57150" y="1018981"/>
            <a:ext cx="4573544" cy="738664"/>
          </a:xfrm>
          <a:prstGeom prst="rect">
            <a:avLst/>
          </a:prstGeom>
          <a:noFill/>
        </p:spPr>
        <p:txBody>
          <a:bodyPr wrap="square">
            <a:spAutoFit/>
          </a:bodyPr>
          <a:lstStyle/>
          <a:p>
            <a:pPr defTabSz="685783" fontAlgn="auto">
              <a:spcAft>
                <a:spcPts val="0"/>
              </a:spcAft>
            </a:pPr>
            <a:r>
              <a:rPr lang="fr" sz="2100" b="1" spc="450" dirty="0">
                <a:solidFill>
                  <a:srgbClr val="FFFFFF"/>
                </a:solidFill>
                <a:ea typeface="Arial" charset="0"/>
                <a:cs typeface="Arial" panose="020B0604020202020204" pitchFamily="34" charset="0"/>
              </a:rPr>
              <a:t>Bourses des Centres du Rotary pour la paix</a:t>
            </a:r>
            <a:endParaRPr lang="fr" sz="2100" b="1" spc="225" dirty="0">
              <a:solidFill>
                <a:srgbClr val="48595D"/>
              </a:solidFill>
              <a:ea typeface="Arial" charset="0"/>
              <a:cs typeface="Arial" panose="020B0604020202020204" pitchFamily="34" charset="0"/>
            </a:endParaRPr>
          </a:p>
        </p:txBody>
      </p:sp>
      <p:pic>
        <p:nvPicPr>
          <p:cNvPr id="10" name="Picture 8">
            <a:extLst>
              <a:ext uri="{FF2B5EF4-FFF2-40B4-BE49-F238E27FC236}">
                <a16:creationId xmlns:a16="http://schemas.microsoft.com/office/drawing/2014/main" id="{BE1B932A-AA1A-0AA2-2B2A-4880C8D626B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50239" y="2514600"/>
            <a:ext cx="1085851" cy="84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FCD036D0-90D5-FDDE-EE51-8C311CFA68E7}"/>
              </a:ext>
            </a:extLst>
          </p:cNvPr>
          <p:cNvSpPr txBox="1"/>
          <p:nvPr/>
        </p:nvSpPr>
        <p:spPr>
          <a:xfrm>
            <a:off x="4212110" y="3086100"/>
            <a:ext cx="685800" cy="369332"/>
          </a:xfrm>
          <a:prstGeom prst="rect">
            <a:avLst/>
          </a:prstGeom>
          <a:noFill/>
        </p:spPr>
        <p:txBody>
          <a:bodyPr wrap="square" rtlCol="0">
            <a:spAutoFit/>
          </a:bodyPr>
          <a:lstStyle/>
          <a:p>
            <a:endParaRPr lang="fr-BE" sz="1800" dirty="0"/>
          </a:p>
        </p:txBody>
      </p:sp>
      <p:sp>
        <p:nvSpPr>
          <p:cNvPr id="12" name="ZoneTexte 11">
            <a:extLst>
              <a:ext uri="{FF2B5EF4-FFF2-40B4-BE49-F238E27FC236}">
                <a16:creationId xmlns:a16="http://schemas.microsoft.com/office/drawing/2014/main" id="{8A7DF9FD-E328-95B4-FBB4-504A538C9175}"/>
              </a:ext>
            </a:extLst>
          </p:cNvPr>
          <p:cNvSpPr txBox="1"/>
          <p:nvPr/>
        </p:nvSpPr>
        <p:spPr>
          <a:xfrm>
            <a:off x="5176578" y="5509760"/>
            <a:ext cx="3211135" cy="369332"/>
          </a:xfrm>
          <a:prstGeom prst="rect">
            <a:avLst/>
          </a:prstGeom>
          <a:noFill/>
        </p:spPr>
        <p:txBody>
          <a:bodyPr wrap="none" rtlCol="0">
            <a:spAutoFit/>
          </a:bodyPr>
          <a:lstStyle/>
          <a:p>
            <a:r>
              <a:rPr lang="fr-FR" sz="1800" dirty="0"/>
              <a:t>Prochain appel : Février 2025</a:t>
            </a:r>
            <a:endParaRPr lang="fr-BE" sz="1800" dirty="0"/>
          </a:p>
        </p:txBody>
      </p:sp>
    </p:spTree>
    <p:custDataLst>
      <p:tags r:id="rId1"/>
    </p:custDataLst>
    <p:extLst>
      <p:ext uri="{BB962C8B-B14F-4D97-AF65-F5344CB8AC3E}">
        <p14:creationId xmlns:p14="http://schemas.microsoft.com/office/powerpoint/2010/main" val="829411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0C17F2C-A754-BB8B-CFAB-E6A4EF90345B}"/>
              </a:ext>
            </a:extLst>
          </p:cNvPr>
          <p:cNvSpPr>
            <a:spLocks noGrp="1"/>
          </p:cNvSpPr>
          <p:nvPr>
            <p:ph type="body" sz="quarter" idx="12"/>
          </p:nvPr>
        </p:nvSpPr>
        <p:spPr/>
        <p:txBody>
          <a:bodyPr/>
          <a:lstStyle/>
          <a:p>
            <a:endParaRPr lang="fr-BE" dirty="0"/>
          </a:p>
        </p:txBody>
      </p:sp>
      <p:pic>
        <p:nvPicPr>
          <p:cNvPr id="1026" name="Picture 2" descr="日本のロータリー平和センター | Rotary International">
            <a:extLst>
              <a:ext uri="{FF2B5EF4-FFF2-40B4-BE49-F238E27FC236}">
                <a16:creationId xmlns:a16="http://schemas.microsoft.com/office/drawing/2014/main" id="{D573995C-5C3B-C362-E5FF-383E2773C5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0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 extérieur, joueur&#10;&#10;Description générée automatiquement">
            <a:extLst>
              <a:ext uri="{FF2B5EF4-FFF2-40B4-BE49-F238E27FC236}">
                <a16:creationId xmlns:a16="http://schemas.microsoft.com/office/drawing/2014/main" id="{8F132508-F0E0-B63F-73D7-A6BB772E20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95" y="1828800"/>
            <a:ext cx="4290197" cy="4679256"/>
          </a:xfrm>
          <a:prstGeom prst="rect">
            <a:avLst/>
          </a:prstGeom>
          <a:ln w="101600">
            <a:solidFill>
              <a:srgbClr val="00B0F0"/>
            </a:solidFill>
          </a:ln>
        </p:spPr>
      </p:pic>
      <p:sp>
        <p:nvSpPr>
          <p:cNvPr id="2" name="ZoneTexte 1">
            <a:extLst>
              <a:ext uri="{FF2B5EF4-FFF2-40B4-BE49-F238E27FC236}">
                <a16:creationId xmlns:a16="http://schemas.microsoft.com/office/drawing/2014/main" id="{4F279B23-9F40-4768-A902-F64DC842C940}"/>
              </a:ext>
            </a:extLst>
          </p:cNvPr>
          <p:cNvSpPr txBox="1"/>
          <p:nvPr/>
        </p:nvSpPr>
        <p:spPr>
          <a:xfrm>
            <a:off x="4397192" y="1494947"/>
            <a:ext cx="4750170" cy="2723823"/>
          </a:xfrm>
          <a:prstGeom prst="rect">
            <a:avLst/>
          </a:prstGeom>
          <a:solidFill>
            <a:srgbClr val="01B4E7"/>
          </a:solidFill>
        </p:spPr>
        <p:txBody>
          <a:bodyPr wrap="square" rtlCol="0">
            <a:spAutoFit/>
          </a:bodyPr>
          <a:lstStyle/>
          <a:p>
            <a:pPr marL="342900" indent="-342900">
              <a:buFont typeface="Wingdings" panose="05000000000000000000" pitchFamily="2" charset="2"/>
              <a:buChar char="v"/>
            </a:pPr>
            <a:r>
              <a:rPr lang="fr-BE" dirty="0"/>
              <a:t>Le district offre jusqu’à 2 bourses </a:t>
            </a:r>
            <a:r>
              <a:rPr lang="fr-BE" b="1" dirty="0"/>
              <a:t>de la Fondation </a:t>
            </a:r>
            <a:r>
              <a:rPr lang="fr-BE" dirty="0"/>
              <a:t>pour des études en relation avec un des axes stratégiques. </a:t>
            </a:r>
          </a:p>
          <a:p>
            <a:pPr algn="ctr"/>
            <a:r>
              <a:rPr lang="fr-BE" b="1" dirty="0"/>
              <a:t>Montant de 30.000 $.</a:t>
            </a:r>
          </a:p>
          <a:p>
            <a:pPr algn="ctr"/>
            <a:endParaRPr lang="fr-BE" sz="800" b="1" dirty="0"/>
          </a:p>
          <a:p>
            <a:r>
              <a:rPr lang="fr-BE" sz="2000" dirty="0"/>
              <a:t>Le club parrain fait la demande de subvention mondiale sur </a:t>
            </a:r>
            <a:r>
              <a:rPr lang="fr-BE" sz="2000" dirty="0" err="1"/>
              <a:t>My</a:t>
            </a:r>
            <a:r>
              <a:rPr lang="fr-BE" sz="2000" dirty="0"/>
              <a:t> Rotary.</a:t>
            </a:r>
          </a:p>
        </p:txBody>
      </p:sp>
      <p:sp>
        <p:nvSpPr>
          <p:cNvPr id="5" name="ZoneTexte 4">
            <a:extLst>
              <a:ext uri="{FF2B5EF4-FFF2-40B4-BE49-F238E27FC236}">
                <a16:creationId xmlns:a16="http://schemas.microsoft.com/office/drawing/2014/main" id="{57122A7F-5A88-48A5-9CBB-87C528273C56}"/>
              </a:ext>
            </a:extLst>
          </p:cNvPr>
          <p:cNvSpPr txBox="1"/>
          <p:nvPr/>
        </p:nvSpPr>
        <p:spPr>
          <a:xfrm>
            <a:off x="4397192" y="4500249"/>
            <a:ext cx="4750170" cy="2308324"/>
          </a:xfrm>
          <a:prstGeom prst="rect">
            <a:avLst/>
          </a:prstGeom>
          <a:solidFill>
            <a:srgbClr val="01B4E7"/>
          </a:solidFill>
        </p:spPr>
        <p:txBody>
          <a:bodyPr wrap="square" rtlCol="0">
            <a:spAutoFit/>
          </a:bodyPr>
          <a:lstStyle/>
          <a:p>
            <a:pPr marL="342900" indent="-342900" fontAlgn="auto">
              <a:spcAft>
                <a:spcPts val="0"/>
              </a:spcAft>
              <a:buFont typeface="Wingdings" panose="05000000000000000000" pitchFamily="2" charset="2"/>
              <a:buChar char="v"/>
              <a:defRPr/>
            </a:pPr>
            <a:r>
              <a:rPr lang="en-US" dirty="0">
                <a:solidFill>
                  <a:srgbClr val="DDE9EC">
                    <a:lumMod val="10000"/>
                  </a:srgbClr>
                </a:solidFill>
                <a:cs typeface="Cambria"/>
              </a:rPr>
              <a:t>Le district </a:t>
            </a:r>
            <a:r>
              <a:rPr lang="en-US" dirty="0" err="1">
                <a:solidFill>
                  <a:srgbClr val="DDE9EC">
                    <a:lumMod val="10000"/>
                  </a:srgbClr>
                </a:solidFill>
                <a:cs typeface="Cambria"/>
              </a:rPr>
              <a:t>réserve</a:t>
            </a:r>
            <a:r>
              <a:rPr lang="en-US" dirty="0">
                <a:solidFill>
                  <a:srgbClr val="DDE9EC">
                    <a:lumMod val="10000"/>
                  </a:srgbClr>
                </a:solidFill>
                <a:cs typeface="Cambria"/>
              </a:rPr>
              <a:t> un budget de 35.000 € pour des </a:t>
            </a:r>
            <a:r>
              <a:rPr lang="en-US" dirty="0" err="1">
                <a:solidFill>
                  <a:srgbClr val="DDE9EC">
                    <a:lumMod val="10000"/>
                  </a:srgbClr>
                </a:solidFill>
                <a:cs typeface="Cambria"/>
              </a:rPr>
              <a:t>jeunes</a:t>
            </a:r>
            <a:r>
              <a:rPr lang="en-US" dirty="0">
                <a:solidFill>
                  <a:srgbClr val="DDE9EC">
                    <a:lumMod val="10000"/>
                  </a:srgbClr>
                </a:solidFill>
                <a:cs typeface="Cambria"/>
              </a:rPr>
              <a:t> </a:t>
            </a:r>
            <a:r>
              <a:rPr lang="en-US" dirty="0" err="1">
                <a:solidFill>
                  <a:srgbClr val="DDE9EC">
                    <a:lumMod val="10000"/>
                  </a:srgbClr>
                </a:solidFill>
                <a:cs typeface="Cambria"/>
              </a:rPr>
              <a:t>désireux</a:t>
            </a:r>
            <a:r>
              <a:rPr lang="en-US" dirty="0">
                <a:solidFill>
                  <a:srgbClr val="DDE9EC">
                    <a:lumMod val="10000"/>
                  </a:srgbClr>
                </a:solidFill>
                <a:cs typeface="Cambria"/>
              </a:rPr>
              <a:t> de se </a:t>
            </a:r>
            <a:r>
              <a:rPr lang="en-US" dirty="0" err="1">
                <a:solidFill>
                  <a:srgbClr val="DDE9EC">
                    <a:lumMod val="10000"/>
                  </a:srgbClr>
                </a:solidFill>
                <a:cs typeface="Cambria"/>
              </a:rPr>
              <a:t>spécialiser</a:t>
            </a:r>
            <a:r>
              <a:rPr lang="en-US" dirty="0">
                <a:solidFill>
                  <a:srgbClr val="DDE9EC">
                    <a:lumMod val="10000"/>
                  </a:srgbClr>
                </a:solidFill>
                <a:cs typeface="Cambria"/>
              </a:rPr>
              <a:t> à </a:t>
            </a:r>
            <a:r>
              <a:rPr lang="en-US" dirty="0" err="1">
                <a:solidFill>
                  <a:srgbClr val="DDE9EC">
                    <a:lumMod val="10000"/>
                  </a:srgbClr>
                </a:solidFill>
                <a:cs typeface="Cambria"/>
              </a:rPr>
              <a:t>l’étranger</a:t>
            </a:r>
            <a:r>
              <a:rPr lang="en-US" dirty="0">
                <a:solidFill>
                  <a:srgbClr val="DDE9EC">
                    <a:lumMod val="10000"/>
                  </a:srgbClr>
                </a:solidFill>
                <a:cs typeface="Cambria"/>
              </a:rPr>
              <a:t>. Deadline pour les candidatures </a:t>
            </a:r>
            <a:r>
              <a:rPr lang="en-US" dirty="0" err="1">
                <a:solidFill>
                  <a:srgbClr val="DDE9EC">
                    <a:lumMod val="10000"/>
                  </a:srgbClr>
                </a:solidFill>
                <a:cs typeface="Cambria"/>
              </a:rPr>
              <a:t>parrainées</a:t>
            </a:r>
            <a:r>
              <a:rPr lang="en-US" dirty="0">
                <a:solidFill>
                  <a:srgbClr val="DDE9EC">
                    <a:lumMod val="10000"/>
                  </a:srgbClr>
                </a:solidFill>
                <a:cs typeface="Cambria"/>
              </a:rPr>
              <a:t> par un club:</a:t>
            </a:r>
            <a:endParaRPr lang="en-US" b="1" dirty="0">
              <a:solidFill>
                <a:srgbClr val="FF0000"/>
              </a:solidFill>
              <a:cs typeface="Cambria"/>
            </a:endParaRPr>
          </a:p>
        </p:txBody>
      </p:sp>
      <p:sp>
        <p:nvSpPr>
          <p:cNvPr id="7" name="Titre 6">
            <a:extLst>
              <a:ext uri="{FF2B5EF4-FFF2-40B4-BE49-F238E27FC236}">
                <a16:creationId xmlns:a16="http://schemas.microsoft.com/office/drawing/2014/main" id="{36F1082B-74BA-42C1-833D-25D5AB5ED8A2}"/>
              </a:ext>
            </a:extLst>
          </p:cNvPr>
          <p:cNvSpPr>
            <a:spLocks noGrp="1"/>
          </p:cNvSpPr>
          <p:nvPr>
            <p:ph type="ctrTitle" idx="4294967295"/>
          </p:nvPr>
        </p:nvSpPr>
        <p:spPr>
          <a:xfrm>
            <a:off x="-245975" y="49427"/>
            <a:ext cx="9296400" cy="9906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    </a:t>
            </a:r>
            <a:r>
              <a:rPr lang="fr-FR" sz="3300" b="1" dirty="0">
                <a:solidFill>
                  <a:schemeClr val="bg1"/>
                </a:solidFill>
                <a:latin typeface="Arial" panose="020B0604020202020204" pitchFamily="34" charset="0"/>
                <a:cs typeface="Arial" panose="020B0604020202020204" pitchFamily="34" charset="0"/>
              </a:rPr>
              <a:t>Bourses d’études</a:t>
            </a:r>
            <a:endParaRPr lang="fr-BE" sz="33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67027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DE4751D-0AD2-84E7-048B-F2005D6AE942}"/>
              </a:ext>
            </a:extLst>
          </p:cNvPr>
          <p:cNvSpPr txBox="1"/>
          <p:nvPr/>
        </p:nvSpPr>
        <p:spPr>
          <a:xfrm>
            <a:off x="304799" y="381000"/>
            <a:ext cx="8060220" cy="600164"/>
          </a:xfrm>
          <a:prstGeom prst="rect">
            <a:avLst/>
          </a:prstGeom>
          <a:noFill/>
        </p:spPr>
        <p:txBody>
          <a:bodyPr wrap="none" rtlCol="0">
            <a:spAutoFit/>
          </a:bodyPr>
          <a:lstStyle/>
          <a:p>
            <a:r>
              <a:rPr lang="fr-FR" sz="3300" b="1" dirty="0">
                <a:solidFill>
                  <a:schemeClr val="bg1"/>
                </a:solidFill>
              </a:rPr>
              <a:t>Les bourses de la Fondation 2023-2024</a:t>
            </a:r>
            <a:endParaRPr lang="fr-BE" sz="3300" b="1" dirty="0">
              <a:solidFill>
                <a:schemeClr val="bg1"/>
              </a:solidFill>
            </a:endParaRPr>
          </a:p>
        </p:txBody>
      </p:sp>
      <p:graphicFrame>
        <p:nvGraphicFramePr>
          <p:cNvPr id="3" name="Espace réservé du contenu 12">
            <a:extLst>
              <a:ext uri="{FF2B5EF4-FFF2-40B4-BE49-F238E27FC236}">
                <a16:creationId xmlns:a16="http://schemas.microsoft.com/office/drawing/2014/main" id="{D74C80BB-59E2-B738-2734-B725660DA5BD}"/>
              </a:ext>
            </a:extLst>
          </p:cNvPr>
          <p:cNvGraphicFramePr>
            <a:graphicFrameLocks/>
          </p:cNvGraphicFramePr>
          <p:nvPr>
            <p:extLst>
              <p:ext uri="{D42A27DB-BD31-4B8C-83A1-F6EECF244321}">
                <p14:modId xmlns:p14="http://schemas.microsoft.com/office/powerpoint/2010/main" val="564748429"/>
              </p:ext>
            </p:extLst>
          </p:nvPr>
        </p:nvGraphicFramePr>
        <p:xfrm>
          <a:off x="76200" y="2133600"/>
          <a:ext cx="8991600" cy="234696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301573725"/>
                    </a:ext>
                  </a:extLst>
                </a:gridCol>
                <a:gridCol w="1663700">
                  <a:extLst>
                    <a:ext uri="{9D8B030D-6E8A-4147-A177-3AD203B41FA5}">
                      <a16:colId xmlns:a16="http://schemas.microsoft.com/office/drawing/2014/main" val="39012973"/>
                    </a:ext>
                  </a:extLst>
                </a:gridCol>
                <a:gridCol w="2438400">
                  <a:extLst>
                    <a:ext uri="{9D8B030D-6E8A-4147-A177-3AD203B41FA5}">
                      <a16:colId xmlns:a16="http://schemas.microsoft.com/office/drawing/2014/main" val="1287740458"/>
                    </a:ext>
                  </a:extLst>
                </a:gridCol>
                <a:gridCol w="1676400">
                  <a:extLst>
                    <a:ext uri="{9D8B030D-6E8A-4147-A177-3AD203B41FA5}">
                      <a16:colId xmlns:a16="http://schemas.microsoft.com/office/drawing/2014/main" val="2311752196"/>
                    </a:ext>
                  </a:extLst>
                </a:gridCol>
                <a:gridCol w="1308100">
                  <a:extLst>
                    <a:ext uri="{9D8B030D-6E8A-4147-A177-3AD203B41FA5}">
                      <a16:colId xmlns:a16="http://schemas.microsoft.com/office/drawing/2014/main" val="2176304398"/>
                    </a:ext>
                  </a:extLst>
                </a:gridCol>
              </a:tblGrid>
              <a:tr h="0">
                <a:tc>
                  <a:txBody>
                    <a:bodyPr/>
                    <a:lstStyle/>
                    <a:p>
                      <a:pPr algn="ctr"/>
                      <a:r>
                        <a:rPr lang="fr-FR" sz="2400" dirty="0"/>
                        <a:t>LAUREAT</a:t>
                      </a:r>
                      <a:endParaRPr lang="fr-BE" sz="2400" dirty="0"/>
                    </a:p>
                  </a:txBody>
                  <a:tcPr/>
                </a:tc>
                <a:tc>
                  <a:txBody>
                    <a:bodyPr/>
                    <a:lstStyle/>
                    <a:p>
                      <a:pPr algn="ctr"/>
                      <a:r>
                        <a:rPr lang="fr-FR" sz="2400" dirty="0"/>
                        <a:t>PARRAIN</a:t>
                      </a:r>
                      <a:endParaRPr lang="fr-BE" sz="2400" dirty="0"/>
                    </a:p>
                  </a:txBody>
                  <a:tcPr/>
                </a:tc>
                <a:tc>
                  <a:txBody>
                    <a:bodyPr/>
                    <a:lstStyle/>
                    <a:p>
                      <a:pPr algn="ctr"/>
                      <a:r>
                        <a:rPr lang="fr-FR" sz="2400" dirty="0"/>
                        <a:t>LIEU</a:t>
                      </a:r>
                      <a:endParaRPr lang="fr-BE" sz="2400" dirty="0"/>
                    </a:p>
                  </a:txBody>
                  <a:tcPr/>
                </a:tc>
                <a:tc>
                  <a:txBody>
                    <a:bodyPr/>
                    <a:lstStyle/>
                    <a:p>
                      <a:pPr algn="ctr"/>
                      <a:r>
                        <a:rPr lang="fr-FR" sz="2400" dirty="0"/>
                        <a:t>MONTANT</a:t>
                      </a:r>
                      <a:endParaRPr lang="fr-BE" sz="2400" dirty="0"/>
                    </a:p>
                  </a:txBody>
                  <a:tcPr/>
                </a:tc>
                <a:tc>
                  <a:txBody>
                    <a:bodyPr/>
                    <a:lstStyle/>
                    <a:p>
                      <a:pPr algn="ctr"/>
                      <a:r>
                        <a:rPr lang="fr-FR" sz="2400" dirty="0"/>
                        <a:t>AXE</a:t>
                      </a:r>
                      <a:endParaRPr lang="fr-BE" sz="2400" dirty="0"/>
                    </a:p>
                  </a:txBody>
                  <a:tcPr/>
                </a:tc>
                <a:extLst>
                  <a:ext uri="{0D108BD9-81ED-4DB2-BD59-A6C34878D82A}">
                    <a16:rowId xmlns:a16="http://schemas.microsoft.com/office/drawing/2014/main" val="3617085004"/>
                  </a:ext>
                </a:extLst>
              </a:tr>
              <a:tr h="370840">
                <a:tc>
                  <a:txBody>
                    <a:bodyPr/>
                    <a:lstStyle/>
                    <a:p>
                      <a:r>
                        <a:rPr lang="fr-FR" sz="2800" dirty="0">
                          <a:solidFill>
                            <a:schemeClr val="accent1"/>
                          </a:solidFill>
                        </a:rPr>
                        <a:t>Camille CHATELAIN</a:t>
                      </a:r>
                      <a:endParaRPr lang="fr-BE" sz="2800" dirty="0">
                        <a:solidFill>
                          <a:schemeClr val="accent1"/>
                        </a:solidFill>
                      </a:endParaRPr>
                    </a:p>
                  </a:txBody>
                  <a:tcPr/>
                </a:tc>
                <a:tc>
                  <a:txBody>
                    <a:bodyPr/>
                    <a:lstStyle/>
                    <a:p>
                      <a:r>
                        <a:rPr lang="fr-FR" sz="2800" dirty="0">
                          <a:solidFill>
                            <a:schemeClr val="accent1"/>
                          </a:solidFill>
                        </a:rPr>
                        <a:t>RC Huy </a:t>
                      </a:r>
                      <a:endParaRPr lang="fr-BE" sz="2800" dirty="0">
                        <a:solidFill>
                          <a:schemeClr val="accent1"/>
                        </a:solidFill>
                      </a:endParaRPr>
                    </a:p>
                  </a:txBody>
                  <a:tcPr/>
                </a:tc>
                <a:tc>
                  <a:txBody>
                    <a:bodyPr/>
                    <a:lstStyle/>
                    <a:p>
                      <a:r>
                        <a:rPr lang="fr-FR" sz="2800" dirty="0">
                          <a:solidFill>
                            <a:schemeClr val="accent1"/>
                          </a:solidFill>
                        </a:rPr>
                        <a:t>VANCOUVER</a:t>
                      </a:r>
                      <a:endParaRPr lang="fr-BE" sz="2800" dirty="0">
                        <a:solidFill>
                          <a:schemeClr val="accent1"/>
                        </a:solidFill>
                      </a:endParaRPr>
                    </a:p>
                  </a:txBody>
                  <a:tcPr/>
                </a:tc>
                <a:tc>
                  <a:txBody>
                    <a:bodyPr/>
                    <a:lstStyle/>
                    <a:p>
                      <a:r>
                        <a:rPr lang="fr-FR" sz="2800" dirty="0">
                          <a:solidFill>
                            <a:schemeClr val="accent1"/>
                          </a:solidFill>
                        </a:rPr>
                        <a:t>30.000 $</a:t>
                      </a:r>
                      <a:endParaRPr lang="fr-BE" sz="2800" dirty="0">
                        <a:solidFill>
                          <a:schemeClr val="accent1"/>
                        </a:solidFill>
                      </a:endParaRPr>
                    </a:p>
                  </a:txBody>
                  <a:tcPr/>
                </a:tc>
                <a:tc>
                  <a:txBody>
                    <a:bodyPr/>
                    <a:lstStyle/>
                    <a:p>
                      <a:endParaRPr lang="fr-BE" sz="4800" dirty="0"/>
                    </a:p>
                  </a:txBody>
                  <a:tcPr/>
                </a:tc>
                <a:extLst>
                  <a:ext uri="{0D108BD9-81ED-4DB2-BD59-A6C34878D82A}">
                    <a16:rowId xmlns:a16="http://schemas.microsoft.com/office/drawing/2014/main" val="2798579290"/>
                  </a:ext>
                </a:extLst>
              </a:tr>
              <a:tr h="370840">
                <a:tc>
                  <a:txBody>
                    <a:bodyPr/>
                    <a:lstStyle/>
                    <a:p>
                      <a:r>
                        <a:rPr lang="fr-FR" sz="2800" dirty="0">
                          <a:solidFill>
                            <a:schemeClr val="accent1"/>
                          </a:solidFill>
                        </a:rPr>
                        <a:t>Xavier  RAICK</a:t>
                      </a:r>
                      <a:endParaRPr lang="fr-BE" sz="2800" dirty="0">
                        <a:solidFill>
                          <a:schemeClr val="accent1"/>
                        </a:solidFill>
                      </a:endParaRPr>
                    </a:p>
                  </a:txBody>
                  <a:tcPr/>
                </a:tc>
                <a:tc>
                  <a:txBody>
                    <a:bodyPr/>
                    <a:lstStyle/>
                    <a:p>
                      <a:r>
                        <a:rPr lang="fr-FR" sz="2800" dirty="0">
                          <a:solidFill>
                            <a:schemeClr val="accent1"/>
                          </a:solidFill>
                        </a:rPr>
                        <a:t>RC Huy </a:t>
                      </a:r>
                      <a:r>
                        <a:rPr lang="fr-FR" sz="2800" dirty="0" err="1">
                          <a:solidFill>
                            <a:schemeClr val="accent1"/>
                          </a:solidFill>
                        </a:rPr>
                        <a:t>Rondia</a:t>
                      </a:r>
                      <a:endParaRPr lang="fr-BE" sz="2800" dirty="0">
                        <a:solidFill>
                          <a:schemeClr val="accent1"/>
                        </a:solidFill>
                      </a:endParaRPr>
                    </a:p>
                  </a:txBody>
                  <a:tcPr/>
                </a:tc>
                <a:tc>
                  <a:txBody>
                    <a:bodyPr/>
                    <a:lstStyle/>
                    <a:p>
                      <a:r>
                        <a:rPr lang="fr-FR" sz="2800" dirty="0">
                          <a:solidFill>
                            <a:schemeClr val="accent1"/>
                          </a:solidFill>
                        </a:rPr>
                        <a:t>ITHACA </a:t>
                      </a:r>
                      <a:endParaRPr lang="fr-BE" sz="2800" dirty="0">
                        <a:solidFill>
                          <a:schemeClr val="accent1"/>
                        </a:solidFill>
                      </a:endParaRPr>
                    </a:p>
                  </a:txBody>
                  <a:tcPr/>
                </a:tc>
                <a:tc>
                  <a:txBody>
                    <a:bodyPr/>
                    <a:lstStyle/>
                    <a:p>
                      <a:r>
                        <a:rPr lang="fr-FR" sz="2800" dirty="0">
                          <a:solidFill>
                            <a:schemeClr val="accent1"/>
                          </a:solidFill>
                        </a:rPr>
                        <a:t>30.000 $</a:t>
                      </a:r>
                      <a:endParaRPr lang="fr-BE" sz="2800" dirty="0">
                        <a:solidFill>
                          <a:schemeClr val="accent1"/>
                        </a:solidFill>
                      </a:endParaRPr>
                    </a:p>
                  </a:txBody>
                  <a:tcPr/>
                </a:tc>
                <a:tc>
                  <a:txBody>
                    <a:bodyPr/>
                    <a:lstStyle/>
                    <a:p>
                      <a:endParaRPr lang="fr-BE" sz="4800" dirty="0"/>
                    </a:p>
                  </a:txBody>
                  <a:tcPr/>
                </a:tc>
                <a:extLst>
                  <a:ext uri="{0D108BD9-81ED-4DB2-BD59-A6C34878D82A}">
                    <a16:rowId xmlns:a16="http://schemas.microsoft.com/office/drawing/2014/main" val="71821145"/>
                  </a:ext>
                </a:extLst>
              </a:tr>
            </a:tbl>
          </a:graphicData>
        </a:graphic>
      </p:graphicFrame>
      <p:pic>
        <p:nvPicPr>
          <p:cNvPr id="5" name="Image 4" descr="Une image contenant cercle, Graphique, clipart, symbole&#10;&#10;Description générée automatiquement">
            <a:extLst>
              <a:ext uri="{FF2B5EF4-FFF2-40B4-BE49-F238E27FC236}">
                <a16:creationId xmlns:a16="http://schemas.microsoft.com/office/drawing/2014/main" id="{697379E0-E486-1ABA-E4AA-95EA4285A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2821" y="2667000"/>
            <a:ext cx="844395" cy="845516"/>
          </a:xfrm>
          <a:prstGeom prst="rect">
            <a:avLst/>
          </a:prstGeom>
        </p:spPr>
      </p:pic>
      <p:pic>
        <p:nvPicPr>
          <p:cNvPr id="6" name="Image 5" descr="Une image contenant logo, Graphique, sapin, cercle&#10;&#10;Description générée automatiquement">
            <a:extLst>
              <a:ext uri="{FF2B5EF4-FFF2-40B4-BE49-F238E27FC236}">
                <a16:creationId xmlns:a16="http://schemas.microsoft.com/office/drawing/2014/main" id="{57A90A6F-F1CE-9398-0ACD-46E5C11B1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6794" y="3568284"/>
            <a:ext cx="844395" cy="955264"/>
          </a:xfrm>
          <a:prstGeom prst="rect">
            <a:avLst/>
          </a:prstGeom>
        </p:spPr>
      </p:pic>
    </p:spTree>
    <p:extLst>
      <p:ext uri="{BB962C8B-B14F-4D97-AF65-F5344CB8AC3E}">
        <p14:creationId xmlns:p14="http://schemas.microsoft.com/office/powerpoint/2010/main" val="3689276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006432E1-A5D6-BD74-5BE8-FCF208A18FD3}"/>
              </a:ext>
            </a:extLst>
          </p:cNvPr>
          <p:cNvSpPr>
            <a:spLocks noGrp="1"/>
          </p:cNvSpPr>
          <p:nvPr>
            <p:ph type="ctrTitle" idx="4294967295"/>
          </p:nvPr>
        </p:nvSpPr>
        <p:spPr>
          <a:xfrm>
            <a:off x="533400" y="2362200"/>
            <a:ext cx="8077200" cy="2362200"/>
          </a:xfrm>
          <a:prstGeom prst="rect">
            <a:avLst/>
          </a:prstGeom>
          <a:solidFill>
            <a:srgbClr val="005DAA"/>
          </a:solidFill>
        </p:spPr>
        <p:txBody>
          <a:bodyPr/>
          <a:lstStyle/>
          <a:p>
            <a:r>
              <a:rPr lang="fr-BE" b="0" i="0" dirty="0">
                <a:solidFill>
                  <a:schemeClr val="bg1"/>
                </a:solidFill>
                <a:effectLst/>
                <a:latin typeface="Arial" panose="020B0604020202020204" pitchFamily="34" charset="0"/>
                <a:cs typeface="Arial" panose="020B0604020202020204" pitchFamily="34" charset="0"/>
              </a:rPr>
              <a:t>"Aucun homme ne peut devenir riche sans enrichir les autres". </a:t>
            </a:r>
            <a:br>
              <a:rPr lang="fr-BE" b="0" i="0" dirty="0">
                <a:solidFill>
                  <a:schemeClr val="bg1"/>
                </a:solidFill>
                <a:effectLst/>
                <a:latin typeface="Arial" panose="020B0604020202020204" pitchFamily="34" charset="0"/>
                <a:cs typeface="Arial" panose="020B0604020202020204" pitchFamily="34" charset="0"/>
              </a:rPr>
            </a:br>
            <a:r>
              <a:rPr lang="fr-BE" sz="1800" b="0" i="0" dirty="0">
                <a:solidFill>
                  <a:schemeClr val="bg1"/>
                </a:solidFill>
                <a:effectLst/>
                <a:latin typeface="Arial" panose="020B0604020202020204" pitchFamily="34" charset="0"/>
                <a:cs typeface="Arial" panose="020B0604020202020204" pitchFamily="34" charset="0"/>
              </a:rPr>
              <a:t>Andrew Carnegie</a:t>
            </a:r>
            <a:endParaRPr lang="fr-FR" sz="1800" dirty="0">
              <a:solidFill>
                <a:schemeClr val="bg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40892E8-CD10-4AA0-FF1C-DC217D43FCB7}"/>
              </a:ext>
            </a:extLst>
          </p:cNvPr>
          <p:cNvSpPr txBox="1"/>
          <p:nvPr/>
        </p:nvSpPr>
        <p:spPr>
          <a:xfrm>
            <a:off x="3139268" y="304800"/>
            <a:ext cx="2865464" cy="707886"/>
          </a:xfrm>
          <a:prstGeom prst="rect">
            <a:avLst/>
          </a:prstGeom>
          <a:noFill/>
        </p:spPr>
        <p:txBody>
          <a:bodyPr wrap="none" rtlCol="0">
            <a:spAutoFit/>
          </a:bodyPr>
          <a:lstStyle/>
          <a:p>
            <a:r>
              <a:rPr lang="fr-FR" sz="4000" dirty="0">
                <a:solidFill>
                  <a:schemeClr val="bg1"/>
                </a:solidFill>
              </a:rPr>
              <a:t>A méditer…</a:t>
            </a:r>
          </a:p>
        </p:txBody>
      </p:sp>
    </p:spTree>
    <p:extLst>
      <p:ext uri="{BB962C8B-B14F-4D97-AF65-F5344CB8AC3E}">
        <p14:creationId xmlns:p14="http://schemas.microsoft.com/office/powerpoint/2010/main" val="3634106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304800" y="228600"/>
            <a:ext cx="8839200" cy="865188"/>
          </a:xfrm>
          <a:prstGeom prst="rect">
            <a:avLst/>
          </a:prstGeom>
        </p:spPr>
        <p:txBody>
          <a:bodyPr/>
          <a:lstStyle/>
          <a:p>
            <a:r>
              <a:rPr lang="fr-FR" sz="3300" b="1" dirty="0">
                <a:solidFill>
                  <a:schemeClr val="bg1"/>
                </a:solidFill>
                <a:latin typeface="Arial" panose="020B0604020202020204" pitchFamily="34" charset="0"/>
                <a:cs typeface="Arial" panose="020B0604020202020204" pitchFamily="34" charset="0"/>
              </a:rPr>
              <a:t>Comment financer tout cela ? </a:t>
            </a:r>
            <a:br>
              <a:rPr lang="fr-FR" sz="3300" b="1" dirty="0">
                <a:solidFill>
                  <a:schemeClr val="bg1"/>
                </a:solidFill>
                <a:latin typeface="Arial" panose="020B0604020202020204" pitchFamily="34" charset="0"/>
                <a:cs typeface="Arial" panose="020B0604020202020204" pitchFamily="34" charset="0"/>
              </a:rPr>
            </a:br>
            <a:r>
              <a:rPr lang="fr-FR" sz="3300" b="1" dirty="0">
                <a:solidFill>
                  <a:schemeClr val="bg1"/>
                </a:solidFill>
                <a:latin typeface="Arial" panose="020B0604020202020204" pitchFamily="34" charset="0"/>
                <a:cs typeface="Arial" panose="020B0604020202020204" pitchFamily="34" charset="0"/>
              </a:rPr>
              <a:t>Nos dons à la fondation…</a:t>
            </a:r>
            <a:endParaRPr lang="fr-BE" sz="3300" b="1" dirty="0">
              <a:solidFill>
                <a:schemeClr val="bg1"/>
              </a:solidFill>
              <a:latin typeface="Arial" panose="020B0604020202020204" pitchFamily="34" charset="0"/>
              <a:cs typeface="Arial" panose="020B0604020202020204" pitchFamily="34" charset="0"/>
            </a:endParaRPr>
          </a:p>
        </p:txBody>
      </p:sp>
      <p:pic>
        <p:nvPicPr>
          <p:cNvPr id="2" name="Image 1" descr="Une image contenant texte, personne, très coloré, foule&#10;&#10;Description générée automatiquement">
            <a:extLst>
              <a:ext uri="{FF2B5EF4-FFF2-40B4-BE49-F238E27FC236}">
                <a16:creationId xmlns:a16="http://schemas.microsoft.com/office/drawing/2014/main" id="{FE849AE0-1415-AFDA-DA5B-1E2EDA40D799}"/>
              </a:ext>
            </a:extLst>
          </p:cNvPr>
          <p:cNvPicPr>
            <a:picLocks noChangeAspect="1"/>
          </p:cNvPicPr>
          <p:nvPr/>
        </p:nvPicPr>
        <p:blipFill>
          <a:blip r:embed="rId2"/>
          <a:stretch>
            <a:fillRect/>
          </a:stretch>
        </p:blipFill>
        <p:spPr>
          <a:xfrm>
            <a:off x="246580" y="1296684"/>
            <a:ext cx="8839200" cy="5524500"/>
          </a:xfrm>
          <a:prstGeom prst="rect">
            <a:avLst/>
          </a:prstGeom>
        </p:spPr>
      </p:pic>
      <p:sp>
        <p:nvSpPr>
          <p:cNvPr id="6" name="ZoneTexte 5">
            <a:extLst>
              <a:ext uri="{FF2B5EF4-FFF2-40B4-BE49-F238E27FC236}">
                <a16:creationId xmlns:a16="http://schemas.microsoft.com/office/drawing/2014/main" id="{DC872716-8A55-F893-98EC-146BD88F47B1}"/>
              </a:ext>
            </a:extLst>
          </p:cNvPr>
          <p:cNvSpPr txBox="1"/>
          <p:nvPr/>
        </p:nvSpPr>
        <p:spPr>
          <a:xfrm>
            <a:off x="5535478" y="4114800"/>
            <a:ext cx="3075122" cy="2308324"/>
          </a:xfrm>
          <a:prstGeom prst="rect">
            <a:avLst/>
          </a:prstGeom>
          <a:noFill/>
        </p:spPr>
        <p:txBody>
          <a:bodyPr wrap="square">
            <a:spAutoFit/>
          </a:bodyPr>
          <a:lstStyle/>
          <a:p>
            <a:r>
              <a:rPr kumimoji="0" lang="fr-FR" sz="2400" b="1" i="0" u="none" strike="noStrike" kern="1200" cap="none" spc="-60" normalizeH="0" baseline="0" noProof="0" dirty="0">
                <a:ln>
                  <a:noFill/>
                </a:ln>
                <a:solidFill>
                  <a:srgbClr val="FFFFFF"/>
                </a:solidFill>
                <a:effectLst/>
                <a:uLnTx/>
                <a:uFillTx/>
                <a:cs typeface="Arial" panose="020B0604020202020204" pitchFamily="34" charset="0"/>
              </a:rPr>
              <a:t>Les dons annuels </a:t>
            </a:r>
            <a:br>
              <a:rPr kumimoji="0" lang="fr-FR" sz="2400" b="1" i="0" u="none" strike="noStrike" kern="1200" cap="none" spc="-60" normalizeH="0" baseline="0" noProof="0" dirty="0">
                <a:ln>
                  <a:noFill/>
                </a:ln>
                <a:solidFill>
                  <a:srgbClr val="FFFFFF"/>
                </a:solidFill>
                <a:effectLst/>
                <a:uLnTx/>
                <a:uFillTx/>
                <a:cs typeface="Arial" panose="020B0604020202020204" pitchFamily="34" charset="0"/>
              </a:rPr>
            </a:br>
            <a:r>
              <a:rPr kumimoji="0" lang="fr-FR" sz="2400" b="1" i="0" u="none" strike="noStrike" kern="1200" cap="none" spc="-60" normalizeH="0" baseline="0" noProof="0" dirty="0">
                <a:ln>
                  <a:noFill/>
                </a:ln>
                <a:solidFill>
                  <a:srgbClr val="FFFFFF"/>
                </a:solidFill>
                <a:effectLst/>
                <a:uLnTx/>
                <a:uFillTx/>
                <a:cs typeface="Arial" panose="020B0604020202020204" pitchFamily="34" charset="0"/>
              </a:rPr>
              <a:t>à la Fondation Rotary permettent d’améliorer les conditions de vie dans le monde. </a:t>
            </a:r>
            <a:endParaRPr lang="fr-BE" sz="2400" b="1" dirty="0">
              <a:cs typeface="Arial" panose="020B0604020202020204" pitchFamily="34" charset="0"/>
            </a:endParaRPr>
          </a:p>
        </p:txBody>
      </p:sp>
    </p:spTree>
    <p:extLst>
      <p:ext uri="{BB962C8B-B14F-4D97-AF65-F5344CB8AC3E}">
        <p14:creationId xmlns:p14="http://schemas.microsoft.com/office/powerpoint/2010/main" val="90680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0919-ABD2-45F6-BEB2-B22CA929007F}"/>
            </a:ext>
          </a:extLst>
        </p:cNvPr>
        <p:cNvGrpSpPr/>
        <p:nvPr/>
      </p:nvGrpSpPr>
      <p:grpSpPr>
        <a:xfrm>
          <a:off x="0" y="0"/>
          <a:ext cx="0" cy="0"/>
          <a:chOff x="0" y="0"/>
          <a:chExt cx="0" cy="0"/>
        </a:xfrm>
      </p:grpSpPr>
      <p:sp>
        <p:nvSpPr>
          <p:cNvPr id="3" name="Text Placeholder 10">
            <a:extLst>
              <a:ext uri="{FF2B5EF4-FFF2-40B4-BE49-F238E27FC236}">
                <a16:creationId xmlns:a16="http://schemas.microsoft.com/office/drawing/2014/main" id="{616027AB-4519-2F89-D642-72258B114DE4}"/>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a:extLst>
              <a:ext uri="{FF2B5EF4-FFF2-40B4-BE49-F238E27FC236}">
                <a16:creationId xmlns:a16="http://schemas.microsoft.com/office/drawing/2014/main" id="{99CF9FCD-F56A-663E-5C73-8F591D6EC52E}"/>
              </a:ext>
            </a:extLst>
          </p:cNvPr>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718F3853-2E3F-FDD9-4980-9441F0457682}"/>
              </a:ext>
            </a:extLst>
          </p:cNvPr>
          <p:cNvSpPr txBox="1"/>
          <p:nvPr/>
        </p:nvSpPr>
        <p:spPr>
          <a:xfrm>
            <a:off x="293556" y="1362062"/>
            <a:ext cx="8534400" cy="4760278"/>
          </a:xfrm>
          <a:prstGeom prst="rect">
            <a:avLst/>
          </a:prstGeom>
          <a:noFill/>
        </p:spPr>
        <p:txBody>
          <a:bodyPr wrap="square">
            <a:spAutoFit/>
          </a:bodyPr>
          <a:lstStyle/>
          <a:p>
            <a:pPr marL="457200" indent="-457200" algn="just" defTabSz="685800">
              <a:spcBef>
                <a:spcPts val="450"/>
              </a:spcBef>
              <a:spcAft>
                <a:spcPts val="1350"/>
              </a:spcAft>
              <a:buFont typeface="Wingdings" pitchFamily="2" charset="2"/>
              <a:buChar char="Ø"/>
              <a:defRPr/>
            </a:pPr>
            <a:r>
              <a:rPr lang="fr-FR" dirty="0">
                <a:solidFill>
                  <a:schemeClr val="accent1"/>
                </a:solidFill>
              </a:rPr>
              <a:t>Le « Rotary International » et la « Fondation Rotary » du Rotary International sont deux entités juridiques distinctes.</a:t>
            </a:r>
            <a:endParaRPr lang="fr-BE" dirty="0">
              <a:solidFill>
                <a:schemeClr val="accent1"/>
              </a:solidFill>
            </a:endParaRPr>
          </a:p>
          <a:p>
            <a:pPr marL="457200" indent="-457200" defTabSz="685800">
              <a:spcBef>
                <a:spcPts val="450"/>
              </a:spcBef>
              <a:spcAft>
                <a:spcPts val="1350"/>
              </a:spcAft>
              <a:buFont typeface="Wingdings" pitchFamily="2" charset="2"/>
              <a:buChar char="Ø"/>
              <a:defRPr/>
            </a:pPr>
            <a:r>
              <a:rPr lang="fr-BE" dirty="0">
                <a:solidFill>
                  <a:schemeClr val="accent1"/>
                </a:solidFill>
              </a:rPr>
              <a:t>La Fondation Rotary a un statut d'organisation à but non lucratif et opérant exclusivement à des fins caritatives.  </a:t>
            </a:r>
          </a:p>
          <a:p>
            <a:pPr marL="457200" indent="-457200" defTabSz="685800">
              <a:spcBef>
                <a:spcPts val="450"/>
              </a:spcBef>
              <a:spcAft>
                <a:spcPts val="1350"/>
              </a:spcAft>
              <a:buFont typeface="Wingdings" pitchFamily="2" charset="2"/>
              <a:buChar char="Ø"/>
              <a:defRPr/>
            </a:pPr>
            <a:r>
              <a:rPr lang="fr-BE" dirty="0">
                <a:solidFill>
                  <a:schemeClr val="accent1"/>
                </a:solidFill>
              </a:rPr>
              <a:t>Elle est gérée par un conseil d’administration (Président: Mark </a:t>
            </a:r>
            <a:r>
              <a:rPr lang="fr-BE" dirty="0" err="1">
                <a:solidFill>
                  <a:schemeClr val="accent1"/>
                </a:solidFill>
              </a:rPr>
              <a:t>Maloney</a:t>
            </a:r>
            <a:r>
              <a:rPr lang="fr-BE" dirty="0">
                <a:solidFill>
                  <a:schemeClr val="accent1"/>
                </a:solidFill>
              </a:rPr>
              <a:t> Past-Président RI 2019-2020)</a:t>
            </a:r>
          </a:p>
          <a:p>
            <a:pPr marL="457200" indent="-457200" algn="just" defTabSz="685800">
              <a:spcBef>
                <a:spcPts val="450"/>
              </a:spcBef>
              <a:spcAft>
                <a:spcPts val="1350"/>
              </a:spcAft>
              <a:buFont typeface="Wingdings" pitchFamily="2" charset="2"/>
              <a:buChar char="Ø"/>
              <a:defRPr/>
            </a:pPr>
            <a:r>
              <a:rPr lang="fr-FR" dirty="0">
                <a:solidFill>
                  <a:schemeClr val="accent1"/>
                </a:solidFill>
              </a:rPr>
              <a:t>Son siège est à Evanston</a:t>
            </a:r>
          </a:p>
          <a:p>
            <a:pPr marL="457200" indent="-457200" algn="just" defTabSz="685800">
              <a:spcBef>
                <a:spcPts val="450"/>
              </a:spcBef>
              <a:spcAft>
                <a:spcPts val="1350"/>
              </a:spcAft>
              <a:buFont typeface="Wingdings" pitchFamily="2" charset="2"/>
              <a:buChar char="Ø"/>
              <a:defRPr/>
            </a:pPr>
            <a:r>
              <a:rPr lang="fr-BE" dirty="0">
                <a:solidFill>
                  <a:schemeClr val="accent1"/>
                </a:solidFill>
              </a:rPr>
              <a:t>Des fondations associées en Australie, au Brésil, au Canada, en Allemagne, en Inde, au Japon, en République de Corée et au Royaume-Uni.</a:t>
            </a:r>
            <a:endParaRPr lang="fr-FR" sz="2800" dirty="0">
              <a:solidFill>
                <a:schemeClr val="accent1"/>
              </a:solidFill>
            </a:endParaRPr>
          </a:p>
        </p:txBody>
      </p:sp>
      <p:sp>
        <p:nvSpPr>
          <p:cNvPr id="4" name="Titre 3">
            <a:extLst>
              <a:ext uri="{FF2B5EF4-FFF2-40B4-BE49-F238E27FC236}">
                <a16:creationId xmlns:a16="http://schemas.microsoft.com/office/drawing/2014/main" id="{495ACEC9-C1D6-F7C9-F111-FBAD8BA2E58D}"/>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Qu’est-ce</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que la “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 ”?  </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79287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53B121-FD88-908F-0CAA-0E50519F63E8}"/>
              </a:ext>
            </a:extLst>
          </p:cNvPr>
          <p:cNvSpPr txBox="1"/>
          <p:nvPr/>
        </p:nvSpPr>
        <p:spPr>
          <a:xfrm>
            <a:off x="2590800" y="421957"/>
            <a:ext cx="3560590" cy="646331"/>
          </a:xfrm>
          <a:prstGeom prst="rect">
            <a:avLst/>
          </a:prstGeom>
          <a:noFill/>
        </p:spPr>
        <p:txBody>
          <a:bodyPr wrap="none" rtlCol="0">
            <a:spAutoFit/>
          </a:bodyPr>
          <a:lstStyle/>
          <a:p>
            <a:r>
              <a:rPr lang="fr-FR" sz="3600" dirty="0">
                <a:solidFill>
                  <a:schemeClr val="bg1"/>
                </a:solidFill>
              </a:rPr>
              <a:t>Chaque</a:t>
            </a:r>
            <a:r>
              <a:rPr lang="fr-FR" dirty="0">
                <a:solidFill>
                  <a:schemeClr val="bg1"/>
                </a:solidFill>
              </a:rPr>
              <a:t> </a:t>
            </a:r>
            <a:r>
              <a:rPr lang="fr-FR" sz="3600" dirty="0">
                <a:solidFill>
                  <a:schemeClr val="bg1"/>
                </a:solidFill>
              </a:rPr>
              <a:t>année</a:t>
            </a:r>
            <a:r>
              <a:rPr lang="fr-FR" dirty="0">
                <a:solidFill>
                  <a:schemeClr val="bg1"/>
                </a:solidFill>
              </a:rPr>
              <a:t>… </a:t>
            </a:r>
          </a:p>
        </p:txBody>
      </p:sp>
      <p:pic>
        <p:nvPicPr>
          <p:cNvPr id="7" name="Image 6" descr="Une image contenant texte, disque compact, cercle, Appareil de stockage de données&#10;&#10;Description générée automatiquement">
            <a:extLst>
              <a:ext uri="{FF2B5EF4-FFF2-40B4-BE49-F238E27FC236}">
                <a16:creationId xmlns:a16="http://schemas.microsoft.com/office/drawing/2014/main" id="{D7FE4866-3368-3EF3-635B-8E4A3FD7CE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8250" y="1511300"/>
            <a:ext cx="6667500" cy="3835400"/>
          </a:xfrm>
          <a:prstGeom prst="rect">
            <a:avLst/>
          </a:prstGeom>
        </p:spPr>
      </p:pic>
      <p:sp>
        <p:nvSpPr>
          <p:cNvPr id="8" name="ZoneTexte 7">
            <a:extLst>
              <a:ext uri="{FF2B5EF4-FFF2-40B4-BE49-F238E27FC236}">
                <a16:creationId xmlns:a16="http://schemas.microsoft.com/office/drawing/2014/main" id="{2ECFDDAF-AF88-6945-E971-2F787B392831}"/>
              </a:ext>
            </a:extLst>
          </p:cNvPr>
          <p:cNvSpPr txBox="1"/>
          <p:nvPr/>
        </p:nvSpPr>
        <p:spPr>
          <a:xfrm>
            <a:off x="1828800" y="5451158"/>
            <a:ext cx="5713424" cy="338554"/>
          </a:xfrm>
          <a:prstGeom prst="rect">
            <a:avLst/>
          </a:prstGeom>
          <a:noFill/>
        </p:spPr>
        <p:txBody>
          <a:bodyPr wrap="none" rtlCol="0">
            <a:spAutoFit/>
          </a:bodyPr>
          <a:lstStyle/>
          <a:p>
            <a:r>
              <a:rPr lang="fr-FR" sz="1600" dirty="0"/>
              <a:t>Sans les dons et apport de la Fondation Bill &amp; Melinda Gates</a:t>
            </a:r>
          </a:p>
        </p:txBody>
      </p:sp>
    </p:spTree>
    <p:extLst>
      <p:ext uri="{BB962C8B-B14F-4D97-AF65-F5344CB8AC3E}">
        <p14:creationId xmlns:p14="http://schemas.microsoft.com/office/powerpoint/2010/main" val="2578138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53B121-FD88-908F-0CAA-0E50519F63E8}"/>
              </a:ext>
            </a:extLst>
          </p:cNvPr>
          <p:cNvSpPr txBox="1"/>
          <p:nvPr/>
        </p:nvSpPr>
        <p:spPr>
          <a:xfrm>
            <a:off x="2590800" y="381000"/>
            <a:ext cx="3560590" cy="646331"/>
          </a:xfrm>
          <a:prstGeom prst="rect">
            <a:avLst/>
          </a:prstGeom>
          <a:noFill/>
        </p:spPr>
        <p:txBody>
          <a:bodyPr wrap="none" rtlCol="0">
            <a:spAutoFit/>
          </a:bodyPr>
          <a:lstStyle/>
          <a:p>
            <a:r>
              <a:rPr lang="fr-FR" sz="3600" dirty="0">
                <a:solidFill>
                  <a:schemeClr val="bg1"/>
                </a:solidFill>
              </a:rPr>
              <a:t>Chaque</a:t>
            </a:r>
            <a:r>
              <a:rPr lang="fr-FR" dirty="0">
                <a:solidFill>
                  <a:schemeClr val="bg1"/>
                </a:solidFill>
              </a:rPr>
              <a:t> </a:t>
            </a:r>
            <a:r>
              <a:rPr lang="fr-FR" sz="3600" dirty="0">
                <a:solidFill>
                  <a:schemeClr val="bg1"/>
                </a:solidFill>
              </a:rPr>
              <a:t>année</a:t>
            </a:r>
            <a:r>
              <a:rPr lang="fr-FR" dirty="0">
                <a:solidFill>
                  <a:schemeClr val="bg1"/>
                </a:solidFill>
              </a:rPr>
              <a:t>… </a:t>
            </a:r>
          </a:p>
        </p:txBody>
      </p:sp>
      <p:pic>
        <p:nvPicPr>
          <p:cNvPr id="7" name="Image 6" descr="Une image contenant texte, capture d’écran, Police, ligne&#10;&#10;Description générée automatiquement">
            <a:extLst>
              <a:ext uri="{FF2B5EF4-FFF2-40B4-BE49-F238E27FC236}">
                <a16:creationId xmlns:a16="http://schemas.microsoft.com/office/drawing/2014/main" id="{D4E461F3-9101-B354-8BFE-6916E339B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676400"/>
            <a:ext cx="8592485" cy="3991947"/>
          </a:xfrm>
          <a:prstGeom prst="rect">
            <a:avLst/>
          </a:prstGeom>
        </p:spPr>
      </p:pic>
    </p:spTree>
    <p:extLst>
      <p:ext uri="{BB962C8B-B14F-4D97-AF65-F5344CB8AC3E}">
        <p14:creationId xmlns:p14="http://schemas.microsoft.com/office/powerpoint/2010/main" val="2516763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53B121-FD88-908F-0CAA-0E50519F63E8}"/>
              </a:ext>
            </a:extLst>
          </p:cNvPr>
          <p:cNvSpPr txBox="1"/>
          <p:nvPr/>
        </p:nvSpPr>
        <p:spPr>
          <a:xfrm>
            <a:off x="2590800" y="362930"/>
            <a:ext cx="3560590" cy="646331"/>
          </a:xfrm>
          <a:prstGeom prst="rect">
            <a:avLst/>
          </a:prstGeom>
          <a:noFill/>
        </p:spPr>
        <p:txBody>
          <a:bodyPr wrap="none" rtlCol="0">
            <a:spAutoFit/>
          </a:bodyPr>
          <a:lstStyle/>
          <a:p>
            <a:r>
              <a:rPr lang="fr-FR" sz="3600" dirty="0">
                <a:solidFill>
                  <a:schemeClr val="bg1"/>
                </a:solidFill>
              </a:rPr>
              <a:t>Chaque</a:t>
            </a:r>
            <a:r>
              <a:rPr lang="fr-FR" dirty="0">
                <a:solidFill>
                  <a:schemeClr val="bg1"/>
                </a:solidFill>
              </a:rPr>
              <a:t> </a:t>
            </a:r>
            <a:r>
              <a:rPr lang="fr-FR" sz="3600" dirty="0">
                <a:solidFill>
                  <a:schemeClr val="bg1"/>
                </a:solidFill>
              </a:rPr>
              <a:t>année</a:t>
            </a:r>
            <a:r>
              <a:rPr lang="fr-FR" dirty="0">
                <a:solidFill>
                  <a:schemeClr val="bg1"/>
                </a:solidFill>
              </a:rPr>
              <a:t>… </a:t>
            </a:r>
          </a:p>
        </p:txBody>
      </p:sp>
      <p:pic>
        <p:nvPicPr>
          <p:cNvPr id="7" name="Image 6" descr="Une image contenant texte, capture d’écran, Police, diagramme&#10;&#10;Description générée automatiquement">
            <a:extLst>
              <a:ext uri="{FF2B5EF4-FFF2-40B4-BE49-F238E27FC236}">
                <a16:creationId xmlns:a16="http://schemas.microsoft.com/office/drawing/2014/main" id="{8D77468A-6716-70F9-DC68-AD192DD81E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1676400"/>
            <a:ext cx="9327384" cy="3132072"/>
          </a:xfrm>
          <a:prstGeom prst="rect">
            <a:avLst/>
          </a:prstGeom>
        </p:spPr>
      </p:pic>
      <p:pic>
        <p:nvPicPr>
          <p:cNvPr id="8" name="Image 7" descr="Une image contenant texte, disque compact, cercle, Appareil de stockage de données&#10;&#10;Description générée automatiquement">
            <a:extLst>
              <a:ext uri="{FF2B5EF4-FFF2-40B4-BE49-F238E27FC236}">
                <a16:creationId xmlns:a16="http://schemas.microsoft.com/office/drawing/2014/main" id="{1E76E69E-1500-7961-B3E6-229622BC1F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9025" y="5410200"/>
            <a:ext cx="1885950" cy="1084870"/>
          </a:xfrm>
          <a:prstGeom prst="rect">
            <a:avLst/>
          </a:prstGeom>
        </p:spPr>
      </p:pic>
      <p:cxnSp>
        <p:nvCxnSpPr>
          <p:cNvPr id="12" name="Connecteur droit 11">
            <a:extLst>
              <a:ext uri="{FF2B5EF4-FFF2-40B4-BE49-F238E27FC236}">
                <a16:creationId xmlns:a16="http://schemas.microsoft.com/office/drawing/2014/main" id="{C8E89F26-3852-3169-1EBE-24803E5A24F1}"/>
              </a:ext>
            </a:extLst>
          </p:cNvPr>
          <p:cNvCxnSpPr>
            <a:cxnSpLocks/>
          </p:cNvCxnSpPr>
          <p:nvPr/>
        </p:nvCxnSpPr>
        <p:spPr>
          <a:xfrm flipH="1">
            <a:off x="4878914" y="4572000"/>
            <a:ext cx="531286" cy="106680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EFFF24FD-11A9-F767-2862-59AAED0B513B}"/>
              </a:ext>
            </a:extLst>
          </p:cNvPr>
          <p:cNvCxnSpPr>
            <a:cxnSpLocks/>
          </p:cNvCxnSpPr>
          <p:nvPr/>
        </p:nvCxnSpPr>
        <p:spPr>
          <a:xfrm>
            <a:off x="3581400" y="4572000"/>
            <a:ext cx="579581" cy="99060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89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63196F9B-8EF5-26B0-9720-67D95CDDC6BF}"/>
              </a:ext>
            </a:extLst>
          </p:cNvPr>
          <p:cNvSpPr>
            <a:spLocks noGrp="1"/>
          </p:cNvSpPr>
          <p:nvPr>
            <p:ph type="ctrTitle"/>
          </p:nvPr>
        </p:nvSpPr>
        <p:spPr>
          <a:xfrm>
            <a:off x="0" y="1981200"/>
            <a:ext cx="9144000" cy="3810000"/>
          </a:xfrm>
        </p:spPr>
        <p:txBody>
          <a:bodyPr>
            <a:normAutofit/>
          </a:bodyPr>
          <a:lstStyle/>
          <a:p>
            <a:pPr marL="1289050" rtl="0">
              <a:buFont typeface="Arial" panose="020B0604020202020204" pitchFamily="34" charset="0"/>
              <a:buChar char="•"/>
            </a:pPr>
            <a:r>
              <a:rPr lang="fr-BE" sz="3200" b="0" i="0" dirty="0">
                <a:effectLst/>
                <a:latin typeface="Arial" panose="020B0604020202020204" pitchFamily="34" charset="0"/>
                <a:cs typeface="Arial" panose="020B0604020202020204" pitchFamily="34" charset="0"/>
              </a:rPr>
              <a:t>Contributions : </a:t>
            </a:r>
            <a:br>
              <a:rPr lang="fr-BE" sz="3200" b="0" i="0" dirty="0">
                <a:effectLst/>
                <a:latin typeface="Arial" panose="020B0604020202020204" pitchFamily="34" charset="0"/>
                <a:cs typeface="Arial" panose="020B0604020202020204" pitchFamily="34" charset="0"/>
              </a:rPr>
            </a:br>
            <a:r>
              <a:rPr lang="fr-BE" sz="3200" b="0" i="0" dirty="0">
                <a:effectLst/>
                <a:latin typeface="Arial" panose="020B0604020202020204" pitchFamily="34" charset="0"/>
                <a:cs typeface="Arial" panose="020B0604020202020204" pitchFamily="34" charset="0"/>
              </a:rPr>
              <a:t>		370 900 000 $</a:t>
            </a:r>
          </a:p>
          <a:p>
            <a:pPr marL="1289050" rtl="0">
              <a:buFont typeface="Arial" panose="020B0604020202020204" pitchFamily="34" charset="0"/>
              <a:buChar char="•"/>
            </a:pPr>
            <a:r>
              <a:rPr lang="fr-BE" sz="3200" b="0" i="0" dirty="0">
                <a:effectLst/>
                <a:latin typeface="Arial" panose="020B0604020202020204" pitchFamily="34" charset="0"/>
                <a:cs typeface="Arial" panose="020B0604020202020204" pitchFamily="34" charset="0"/>
              </a:rPr>
              <a:t>Retours nets sur investissement : </a:t>
            </a:r>
            <a:br>
              <a:rPr lang="fr-BE" sz="3200" b="0" i="0" dirty="0">
                <a:effectLst/>
                <a:latin typeface="Arial" panose="020B0604020202020204" pitchFamily="34" charset="0"/>
                <a:cs typeface="Arial" panose="020B0604020202020204" pitchFamily="34" charset="0"/>
              </a:rPr>
            </a:br>
            <a:r>
              <a:rPr lang="fr-BE" sz="3200" b="0" i="0" dirty="0">
                <a:effectLst/>
                <a:latin typeface="Arial" panose="020B0604020202020204" pitchFamily="34" charset="0"/>
                <a:cs typeface="Arial" panose="020B0604020202020204" pitchFamily="34" charset="0"/>
              </a:rPr>
              <a:t>		59 925 000 $</a:t>
            </a:r>
          </a:p>
          <a:p>
            <a:pPr marL="1289050" rtl="0">
              <a:buFont typeface="Arial" panose="020B0604020202020204" pitchFamily="34" charset="0"/>
              <a:buChar char="•"/>
            </a:pPr>
            <a:r>
              <a:rPr lang="fr-BE" sz="3200" b="0" i="0" dirty="0">
                <a:effectLst/>
                <a:latin typeface="Arial" panose="020B0604020202020204" pitchFamily="34" charset="0"/>
                <a:cs typeface="Arial" panose="020B0604020202020204" pitchFamily="34" charset="0"/>
              </a:rPr>
              <a:t>Autres revenus : </a:t>
            </a:r>
            <a:br>
              <a:rPr lang="fr-BE" sz="3200" b="0" i="0" dirty="0">
                <a:effectLst/>
                <a:latin typeface="Arial" panose="020B0604020202020204" pitchFamily="34" charset="0"/>
                <a:cs typeface="Arial" panose="020B0604020202020204" pitchFamily="34" charset="0"/>
              </a:rPr>
            </a:br>
            <a:r>
              <a:rPr lang="fr-BE" sz="3200" b="0" i="0" dirty="0">
                <a:effectLst/>
                <a:latin typeface="Arial" panose="020B0604020202020204" pitchFamily="34" charset="0"/>
                <a:cs typeface="Arial" panose="020B0604020202020204" pitchFamily="34" charset="0"/>
              </a:rPr>
              <a:t>		3 694 000 $</a:t>
            </a:r>
          </a:p>
          <a:p>
            <a:endParaRPr lang="fr-FR" sz="3200" dirty="0"/>
          </a:p>
        </p:txBody>
      </p:sp>
      <p:sp>
        <p:nvSpPr>
          <p:cNvPr id="2" name="ZoneTexte 1">
            <a:extLst>
              <a:ext uri="{FF2B5EF4-FFF2-40B4-BE49-F238E27FC236}">
                <a16:creationId xmlns:a16="http://schemas.microsoft.com/office/drawing/2014/main" id="{5B53B121-FD88-908F-0CAA-0E50519F63E8}"/>
              </a:ext>
            </a:extLst>
          </p:cNvPr>
          <p:cNvSpPr txBox="1"/>
          <p:nvPr/>
        </p:nvSpPr>
        <p:spPr>
          <a:xfrm>
            <a:off x="2590800" y="420469"/>
            <a:ext cx="3560590" cy="646331"/>
          </a:xfrm>
          <a:prstGeom prst="rect">
            <a:avLst/>
          </a:prstGeom>
          <a:noFill/>
        </p:spPr>
        <p:txBody>
          <a:bodyPr wrap="none" rtlCol="0">
            <a:spAutoFit/>
          </a:bodyPr>
          <a:lstStyle/>
          <a:p>
            <a:r>
              <a:rPr lang="fr-FR" sz="3600" dirty="0">
                <a:solidFill>
                  <a:schemeClr val="bg1"/>
                </a:solidFill>
              </a:rPr>
              <a:t>Chaque</a:t>
            </a:r>
            <a:r>
              <a:rPr lang="fr-FR" dirty="0">
                <a:solidFill>
                  <a:schemeClr val="bg1"/>
                </a:solidFill>
              </a:rPr>
              <a:t> </a:t>
            </a:r>
            <a:r>
              <a:rPr lang="fr-FR" sz="3600" dirty="0">
                <a:solidFill>
                  <a:schemeClr val="bg1"/>
                </a:solidFill>
              </a:rPr>
              <a:t>année</a:t>
            </a:r>
            <a:r>
              <a:rPr lang="fr-FR" dirty="0">
                <a:solidFill>
                  <a:schemeClr val="bg1"/>
                </a:solidFill>
              </a:rPr>
              <a:t>… </a:t>
            </a:r>
          </a:p>
        </p:txBody>
      </p:sp>
    </p:spTree>
    <p:extLst>
      <p:ext uri="{BB962C8B-B14F-4D97-AF65-F5344CB8AC3E}">
        <p14:creationId xmlns:p14="http://schemas.microsoft.com/office/powerpoint/2010/main" val="1161957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304800" y="228600"/>
            <a:ext cx="8839200" cy="865188"/>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Comment financer tout cela ? – les clubs</a:t>
            </a:r>
            <a:endParaRPr lang="fr-BE" sz="3300" b="1" dirty="0">
              <a:solidFill>
                <a:schemeClr val="bg1"/>
              </a:solidFill>
              <a:latin typeface="Arial" panose="020B0604020202020204" pitchFamily="34" charset="0"/>
              <a:cs typeface="Arial" panose="020B0604020202020204" pitchFamily="34" charset="0"/>
            </a:endParaRPr>
          </a:p>
        </p:txBody>
      </p:sp>
      <p:pic>
        <p:nvPicPr>
          <p:cNvPr id="4" name="Image 3" descr="Une image contenant personne, intérieur, mangeant, jeune&#10;&#10;Description générée automatiquement">
            <a:extLst>
              <a:ext uri="{FF2B5EF4-FFF2-40B4-BE49-F238E27FC236}">
                <a16:creationId xmlns:a16="http://schemas.microsoft.com/office/drawing/2014/main" id="{18C7D31A-B463-FDA3-37B9-7BEEF19C1F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 y="1595064"/>
            <a:ext cx="9137562" cy="5257799"/>
          </a:xfrm>
          <a:prstGeom prst="rect">
            <a:avLst/>
          </a:prstGeom>
        </p:spPr>
      </p:pic>
      <p:sp>
        <p:nvSpPr>
          <p:cNvPr id="9" name="Espace réservé du contenu 4">
            <a:extLst>
              <a:ext uri="{FF2B5EF4-FFF2-40B4-BE49-F238E27FC236}">
                <a16:creationId xmlns:a16="http://schemas.microsoft.com/office/drawing/2014/main" id="{00D6590A-635C-5548-D8B0-5E77D9A5E0E8}"/>
              </a:ext>
            </a:extLst>
          </p:cNvPr>
          <p:cNvSpPr txBox="1">
            <a:spLocks/>
          </p:cNvSpPr>
          <p:nvPr/>
        </p:nvSpPr>
        <p:spPr>
          <a:xfrm>
            <a:off x="8022" y="2463799"/>
            <a:ext cx="8629649" cy="3026172"/>
          </a:xfrm>
          <a:ln>
            <a:solidFill>
              <a:schemeClr val="tx1"/>
            </a:solidFill>
          </a:ln>
        </p:spPr>
        <p:txBody>
          <a:bodyPr>
            <a:normAutofit fontScale="850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fr-BE" sz="4000" dirty="0">
                <a:solidFill>
                  <a:schemeClr val="bg1"/>
                </a:solidFill>
                <a:latin typeface="Arial" panose="020B0604020202020204" pitchFamily="34" charset="0"/>
                <a:cs typeface="Arial" panose="020B0604020202020204" pitchFamily="34" charset="0"/>
              </a:rPr>
              <a:t>OBJECTIFS</a:t>
            </a:r>
          </a:p>
          <a:p>
            <a:pPr marL="0" indent="0" algn="ctr">
              <a:buFont typeface="Arial" charset="0"/>
              <a:buNone/>
            </a:pPr>
            <a:endParaRPr lang="fr-BE" dirty="0">
              <a:solidFill>
                <a:schemeClr val="bg1"/>
              </a:solidFill>
              <a:latin typeface="Arial" panose="020B0604020202020204" pitchFamily="34" charset="0"/>
              <a:cs typeface="Arial" panose="020B0604020202020204" pitchFamily="34" charset="0"/>
            </a:endParaRPr>
          </a:p>
          <a:p>
            <a:pPr marL="0" indent="0" algn="ctr">
              <a:buFont typeface="Arial" charset="0"/>
              <a:buNone/>
            </a:pPr>
            <a:r>
              <a:rPr lang="fr-BE"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Don au Fonds Annuel</a:t>
            </a:r>
          </a:p>
          <a:p>
            <a:pPr marL="0" indent="0" algn="ctr">
              <a:buFont typeface="Arial" charset="0"/>
              <a:buNone/>
            </a:pPr>
            <a:r>
              <a:rPr lang="fr-BE" dirty="0">
                <a:solidFill>
                  <a:schemeClr val="bg1"/>
                </a:solidFill>
                <a:latin typeface="Arial" panose="020B0604020202020204" pitchFamily="34" charset="0"/>
                <a:cs typeface="Arial" panose="020B0604020202020204" pitchFamily="34" charset="0"/>
              </a:rPr>
              <a:t>100 €  par membre/an</a:t>
            </a:r>
          </a:p>
          <a:p>
            <a:pPr marL="0" indent="0" algn="ctr">
              <a:buFont typeface="Arial" charset="0"/>
              <a:buNone/>
            </a:pPr>
            <a:endParaRPr lang="fr-BE"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Font typeface="Arial" charset="0"/>
              <a:buNone/>
            </a:pPr>
            <a:r>
              <a:rPr lang="fr-BE"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Polio+</a:t>
            </a:r>
          </a:p>
          <a:p>
            <a:pPr marL="0" indent="0" algn="ctr">
              <a:buFont typeface="Arial" charset="0"/>
              <a:buNone/>
            </a:pPr>
            <a:r>
              <a:rPr lang="fr-BE" dirty="0">
                <a:solidFill>
                  <a:schemeClr val="bg1"/>
                </a:solidFill>
                <a:latin typeface="Arial" panose="020B0604020202020204" pitchFamily="34" charset="0"/>
                <a:cs typeface="Arial" panose="020B0604020202020204" pitchFamily="34" charset="0"/>
              </a:rPr>
              <a:t>35 € par membre/an</a:t>
            </a:r>
          </a:p>
        </p:txBody>
      </p:sp>
    </p:spTree>
    <p:extLst>
      <p:ext uri="{BB962C8B-B14F-4D97-AF65-F5344CB8AC3E}">
        <p14:creationId xmlns:p14="http://schemas.microsoft.com/office/powerpoint/2010/main" val="1030335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0" y="228600"/>
            <a:ext cx="9144000" cy="865188"/>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Comment financer tout cela ? – les rotariens</a:t>
            </a:r>
            <a:endParaRPr lang="fr-BE" sz="3300" b="1" dirty="0">
              <a:solidFill>
                <a:schemeClr val="bg1"/>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938EA0FB-68AF-68C5-5C31-92E9A44401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7801" y="4205134"/>
            <a:ext cx="526794" cy="526794"/>
          </a:xfrm>
          <a:prstGeom prst="rect">
            <a:avLst/>
          </a:prstGeom>
        </p:spPr>
      </p:pic>
      <p:pic>
        <p:nvPicPr>
          <p:cNvPr id="6" name="Image 5" descr="Une image contenant assiette, bleu, table, blanc&#10;&#10;Description générée automatiquement">
            <a:extLst>
              <a:ext uri="{FF2B5EF4-FFF2-40B4-BE49-F238E27FC236}">
                <a16:creationId xmlns:a16="http://schemas.microsoft.com/office/drawing/2014/main" id="{D1415566-1288-F046-581D-5D1FB5EA4C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1951" y="3197164"/>
            <a:ext cx="635042" cy="650531"/>
          </a:xfrm>
          <a:prstGeom prst="rect">
            <a:avLst/>
          </a:prstGeom>
        </p:spPr>
      </p:pic>
      <p:pic>
        <p:nvPicPr>
          <p:cNvPr id="7" name="Picture 2" descr="http://upload.wikimedia.org/wikipedia/commons/7/73/PaulHarrisFellowPinAndSocietyHanger.jpg">
            <a:extLst>
              <a:ext uri="{FF2B5EF4-FFF2-40B4-BE49-F238E27FC236}">
                <a16:creationId xmlns:a16="http://schemas.microsoft.com/office/drawing/2014/main" id="{1E982A33-7EA6-D348-598D-BB5F40DE0F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4167" y="2100616"/>
            <a:ext cx="380260" cy="802772"/>
          </a:xfrm>
          <a:prstGeom prst="rect">
            <a:avLst/>
          </a:prstGeom>
          <a:noFill/>
          <a:ln w="9525">
            <a:noFill/>
            <a:miter lim="800000"/>
            <a:headEnd/>
            <a:tailEnd/>
          </a:ln>
        </p:spPr>
      </p:pic>
      <p:sp>
        <p:nvSpPr>
          <p:cNvPr id="8" name="object 7">
            <a:extLst>
              <a:ext uri="{FF2B5EF4-FFF2-40B4-BE49-F238E27FC236}">
                <a16:creationId xmlns:a16="http://schemas.microsoft.com/office/drawing/2014/main" id="{3235C785-05DA-688C-3C4D-B8ACFE105E6F}"/>
              </a:ext>
            </a:extLst>
          </p:cNvPr>
          <p:cNvSpPr/>
          <p:nvPr/>
        </p:nvSpPr>
        <p:spPr>
          <a:xfrm>
            <a:off x="7207801" y="1309804"/>
            <a:ext cx="589192" cy="60077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800">
              <a:solidFill>
                <a:prstClr val="black"/>
              </a:solidFill>
            </a:endParaRPr>
          </a:p>
        </p:txBody>
      </p:sp>
      <p:pic>
        <p:nvPicPr>
          <p:cNvPr id="9" name="Image 8" descr="Une image contenant texte, personne&#10;&#10;Description générée automatiquement">
            <a:extLst>
              <a:ext uri="{FF2B5EF4-FFF2-40B4-BE49-F238E27FC236}">
                <a16:creationId xmlns:a16="http://schemas.microsoft.com/office/drawing/2014/main" id="{A557D25D-B46F-C17B-1C6F-8ED863F674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4865" y="1447800"/>
            <a:ext cx="1793208" cy="2789434"/>
          </a:xfrm>
          <a:prstGeom prst="rect">
            <a:avLst/>
          </a:prstGeom>
        </p:spPr>
      </p:pic>
      <p:sp>
        <p:nvSpPr>
          <p:cNvPr id="11" name="ZoneTexte 10">
            <a:extLst>
              <a:ext uri="{FF2B5EF4-FFF2-40B4-BE49-F238E27FC236}">
                <a16:creationId xmlns:a16="http://schemas.microsoft.com/office/drawing/2014/main" id="{D2211034-46DD-0B10-7378-9BBB3241E493}"/>
              </a:ext>
            </a:extLst>
          </p:cNvPr>
          <p:cNvSpPr txBox="1"/>
          <p:nvPr/>
        </p:nvSpPr>
        <p:spPr>
          <a:xfrm>
            <a:off x="2362201" y="1260503"/>
            <a:ext cx="4876799" cy="4524315"/>
          </a:xfrm>
          <a:prstGeom prst="rect">
            <a:avLst/>
          </a:prstGeom>
          <a:noFill/>
        </p:spPr>
        <p:txBody>
          <a:bodyPr wrap="square">
            <a:spAutoFit/>
          </a:bodyPr>
          <a:lstStyle/>
          <a:p>
            <a:pPr lvl="2"/>
            <a:r>
              <a:rPr lang="fr-BE" sz="2400" dirty="0">
                <a:solidFill>
                  <a:schemeClr val="accent1"/>
                </a:solidFill>
              </a:rPr>
              <a:t>Dons Majeurs (&gt; 10000 $)</a:t>
            </a:r>
          </a:p>
          <a:p>
            <a:pPr lvl="2"/>
            <a:endParaRPr lang="fr-BE" sz="2400" dirty="0">
              <a:solidFill>
                <a:schemeClr val="accent1"/>
              </a:solidFill>
            </a:endParaRPr>
          </a:p>
          <a:p>
            <a:pPr lvl="2"/>
            <a:r>
              <a:rPr lang="fr-BE" sz="2400" dirty="0">
                <a:solidFill>
                  <a:schemeClr val="accent1"/>
                </a:solidFill>
              </a:rPr>
              <a:t>Paul Harris Society </a:t>
            </a:r>
          </a:p>
          <a:p>
            <a:pPr lvl="2"/>
            <a:r>
              <a:rPr lang="fr-BE" sz="2400" dirty="0">
                <a:solidFill>
                  <a:schemeClr val="accent1"/>
                </a:solidFill>
              </a:rPr>
              <a:t>(min 1000 $/an) </a:t>
            </a:r>
          </a:p>
          <a:p>
            <a:pPr lvl="2"/>
            <a:endParaRPr lang="fr-BE" sz="2400" dirty="0">
              <a:solidFill>
                <a:schemeClr val="accent1"/>
              </a:solidFill>
            </a:endParaRPr>
          </a:p>
          <a:p>
            <a:pPr lvl="2"/>
            <a:r>
              <a:rPr lang="fr-BE" sz="2400" dirty="0">
                <a:solidFill>
                  <a:schemeClr val="accent1"/>
                </a:solidFill>
              </a:rPr>
              <a:t>Paul Harris </a:t>
            </a:r>
            <a:r>
              <a:rPr lang="fr-BE" sz="2400" dirty="0" err="1">
                <a:solidFill>
                  <a:schemeClr val="accent1"/>
                </a:solidFill>
              </a:rPr>
              <a:t>Fellows</a:t>
            </a:r>
            <a:r>
              <a:rPr lang="fr-BE" sz="2400" dirty="0">
                <a:solidFill>
                  <a:schemeClr val="accent1"/>
                </a:solidFill>
              </a:rPr>
              <a:t> *</a:t>
            </a:r>
          </a:p>
          <a:p>
            <a:pPr lvl="2"/>
            <a:r>
              <a:rPr lang="fr-BE" dirty="0">
                <a:solidFill>
                  <a:schemeClr val="accent1"/>
                </a:solidFill>
              </a:rPr>
              <a:t>(1000 $)</a:t>
            </a:r>
            <a:r>
              <a:rPr lang="fr-BE" sz="2400" dirty="0">
                <a:solidFill>
                  <a:schemeClr val="accent1"/>
                </a:solidFill>
              </a:rPr>
              <a:t> </a:t>
            </a:r>
          </a:p>
          <a:p>
            <a:pPr lvl="2"/>
            <a:endParaRPr lang="fr-BE" sz="2400" dirty="0">
              <a:solidFill>
                <a:schemeClr val="accent1"/>
              </a:solidFill>
            </a:endParaRPr>
          </a:p>
          <a:p>
            <a:pPr lvl="2"/>
            <a:r>
              <a:rPr lang="fr-BE" sz="2400" dirty="0">
                <a:solidFill>
                  <a:schemeClr val="accent1"/>
                </a:solidFill>
              </a:rPr>
              <a:t>Cercle Polio + (100€/an)</a:t>
            </a:r>
          </a:p>
          <a:p>
            <a:pPr lvl="2"/>
            <a:endParaRPr lang="fr-BE" dirty="0">
              <a:solidFill>
                <a:schemeClr val="accent1"/>
              </a:solidFill>
            </a:endParaRPr>
          </a:p>
          <a:p>
            <a:pPr lvl="2"/>
            <a:r>
              <a:rPr lang="fr-BE" sz="2400" dirty="0">
                <a:solidFill>
                  <a:schemeClr val="accent1"/>
                </a:solidFill>
              </a:rPr>
              <a:t>Dons et legs au Fonds de dotation</a:t>
            </a:r>
          </a:p>
        </p:txBody>
      </p:sp>
      <p:pic>
        <p:nvPicPr>
          <p:cNvPr id="10" name="Image 9" descr="Une image contenant Emblème, symbole, cravate, cravate texane&#10;&#10;Description générée automatiquement">
            <a:extLst>
              <a:ext uri="{FF2B5EF4-FFF2-40B4-BE49-F238E27FC236}">
                <a16:creationId xmlns:a16="http://schemas.microsoft.com/office/drawing/2014/main" id="{6AC67FD6-0F9D-5C14-6ED2-6C7E2B63BE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8724" y="5036635"/>
            <a:ext cx="415785" cy="723466"/>
          </a:xfrm>
          <a:prstGeom prst="rect">
            <a:avLst/>
          </a:prstGeom>
        </p:spPr>
      </p:pic>
      <p:sp>
        <p:nvSpPr>
          <p:cNvPr id="12" name="ZoneTexte 11">
            <a:extLst>
              <a:ext uri="{FF2B5EF4-FFF2-40B4-BE49-F238E27FC236}">
                <a16:creationId xmlns:a16="http://schemas.microsoft.com/office/drawing/2014/main" id="{F93EDBB4-AB86-FD15-B652-81147358B4A9}"/>
              </a:ext>
            </a:extLst>
          </p:cNvPr>
          <p:cNvSpPr txBox="1"/>
          <p:nvPr/>
        </p:nvSpPr>
        <p:spPr>
          <a:xfrm>
            <a:off x="3276600" y="6519446"/>
            <a:ext cx="5679760" cy="338554"/>
          </a:xfrm>
          <a:prstGeom prst="rect">
            <a:avLst/>
          </a:prstGeom>
          <a:noFill/>
        </p:spPr>
        <p:txBody>
          <a:bodyPr wrap="none" rtlCol="0">
            <a:spAutoFit/>
          </a:bodyPr>
          <a:lstStyle/>
          <a:p>
            <a:r>
              <a:rPr lang="fr-FR" sz="1600" dirty="0">
                <a:solidFill>
                  <a:srgbClr val="002060"/>
                </a:solidFill>
              </a:rPr>
              <a:t>* Les clubs reçoivent aussi des PHF avec leurs contributions</a:t>
            </a:r>
          </a:p>
        </p:txBody>
      </p:sp>
      <p:grpSp>
        <p:nvGrpSpPr>
          <p:cNvPr id="13" name="Group 40">
            <a:extLst>
              <a:ext uri="{FF2B5EF4-FFF2-40B4-BE49-F238E27FC236}">
                <a16:creationId xmlns:a16="http://schemas.microsoft.com/office/drawing/2014/main" id="{CC23E38E-2876-CC7D-4400-6BD363599586}"/>
              </a:ext>
            </a:extLst>
          </p:cNvPr>
          <p:cNvGrpSpPr/>
          <p:nvPr/>
        </p:nvGrpSpPr>
        <p:grpSpPr>
          <a:xfrm>
            <a:off x="4771490" y="5974556"/>
            <a:ext cx="1501040" cy="471670"/>
            <a:chOff x="1715801" y="1518655"/>
            <a:chExt cx="3342276" cy="1153695"/>
          </a:xfrm>
        </p:grpSpPr>
        <p:pic>
          <p:nvPicPr>
            <p:cNvPr id="14" name="Picture 16">
              <a:extLst>
                <a:ext uri="{FF2B5EF4-FFF2-40B4-BE49-F238E27FC236}">
                  <a16:creationId xmlns:a16="http://schemas.microsoft.com/office/drawing/2014/main" id="{D3B0E2A3-A209-AE2F-BFC1-B6D91147D6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4388" y="1518655"/>
              <a:ext cx="1243689" cy="1153695"/>
            </a:xfrm>
            <a:prstGeom prst="rect">
              <a:avLst/>
            </a:prstGeom>
          </p:spPr>
        </p:pic>
        <p:sp>
          <p:nvSpPr>
            <p:cNvPr id="15" name="TextBox 19">
              <a:extLst>
                <a:ext uri="{FF2B5EF4-FFF2-40B4-BE49-F238E27FC236}">
                  <a16:creationId xmlns:a16="http://schemas.microsoft.com/office/drawing/2014/main" id="{FF63AD62-1B61-273C-1F87-F916ED301DA9}"/>
                </a:ext>
              </a:extLst>
            </p:cNvPr>
            <p:cNvSpPr txBox="1"/>
            <p:nvPr/>
          </p:nvSpPr>
          <p:spPr>
            <a:xfrm>
              <a:off x="1715801" y="1688064"/>
              <a:ext cx="2024487" cy="738664"/>
            </a:xfrm>
            <a:prstGeom prst="rect">
              <a:avLst/>
            </a:prstGeom>
            <a:noFill/>
          </p:spPr>
          <p:txBody>
            <a:bodyPr wrap="none" rtlCol="0" anchor="b" anchorCtr="0">
              <a:spAutoFit/>
            </a:bodyPr>
            <a:lstStyle/>
            <a:p>
              <a:pPr algn="ctr"/>
              <a:r>
                <a:rPr lang="en-US" sz="1500" b="1" dirty="0">
                  <a:solidFill>
                    <a:schemeClr val="tx2"/>
                  </a:solidFill>
                  <a:latin typeface="Poppins" pitchFamily="2" charset="77"/>
                  <a:ea typeface="League Spartan" charset="0"/>
                  <a:cs typeface="Poppins" pitchFamily="2" charset="77"/>
                </a:rPr>
                <a:t>Arch </a:t>
              </a:r>
              <a:r>
                <a:rPr lang="en-US" sz="1500" b="1" dirty="0" err="1">
                  <a:solidFill>
                    <a:schemeClr val="tx2"/>
                  </a:solidFill>
                  <a:latin typeface="Poppins" pitchFamily="2" charset="77"/>
                  <a:ea typeface="League Spartan" charset="0"/>
                  <a:cs typeface="Poppins" pitchFamily="2" charset="77"/>
                </a:rPr>
                <a:t>Klumph</a:t>
              </a:r>
              <a:r>
                <a:rPr lang="en-US" sz="1500" b="1" dirty="0">
                  <a:solidFill>
                    <a:schemeClr val="tx2"/>
                  </a:solidFill>
                  <a:latin typeface="Poppins" pitchFamily="2" charset="77"/>
                  <a:ea typeface="League Spartan" charset="0"/>
                  <a:cs typeface="Poppins" pitchFamily="2" charset="77"/>
                </a:rPr>
                <a:t> </a:t>
              </a:r>
              <a:br>
                <a:rPr lang="en-US" sz="1500" b="1" dirty="0">
                  <a:solidFill>
                    <a:schemeClr val="tx2"/>
                  </a:solidFill>
                  <a:latin typeface="Poppins" pitchFamily="2" charset="77"/>
                  <a:ea typeface="League Spartan" charset="0"/>
                  <a:cs typeface="Poppins" pitchFamily="2" charset="77"/>
                </a:rPr>
              </a:br>
              <a:r>
                <a:rPr lang="en-US" sz="1500" b="1" dirty="0">
                  <a:solidFill>
                    <a:schemeClr val="tx2"/>
                  </a:solidFill>
                  <a:latin typeface="Poppins" pitchFamily="2" charset="77"/>
                  <a:ea typeface="League Spartan" charset="0"/>
                  <a:cs typeface="Poppins" pitchFamily="2" charset="77"/>
                </a:rPr>
                <a:t>Society</a:t>
              </a:r>
            </a:p>
          </p:txBody>
        </p:sp>
      </p:grpSp>
    </p:spTree>
    <p:extLst>
      <p:ext uri="{BB962C8B-B14F-4D97-AF65-F5344CB8AC3E}">
        <p14:creationId xmlns:p14="http://schemas.microsoft.com/office/powerpoint/2010/main" val="28509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7248377" y="6305618"/>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6" name="Group 35"/>
          <p:cNvGrpSpPr/>
          <p:nvPr/>
        </p:nvGrpSpPr>
        <p:grpSpPr>
          <a:xfrm>
            <a:off x="1098147" y="5074920"/>
            <a:ext cx="2375297" cy="939784"/>
            <a:chOff x="1464196" y="4840913"/>
            <a:chExt cx="3167062" cy="1253045"/>
          </a:xfrm>
        </p:grpSpPr>
        <p:pic>
          <p:nvPicPr>
            <p:cNvPr id="16" name="Picture 15"/>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3378213" y="4840913"/>
              <a:ext cx="1253045" cy="1253045"/>
            </a:xfrm>
            <a:prstGeom prst="rect">
              <a:avLst/>
            </a:prstGeom>
          </p:spPr>
        </p:pic>
        <p:sp>
          <p:nvSpPr>
            <p:cNvPr id="19" name="TextBox 18">
              <a:extLst>
                <a:ext uri="{FF2B5EF4-FFF2-40B4-BE49-F238E27FC236}">
                  <a16:creationId xmlns:a16="http://schemas.microsoft.com/office/drawing/2014/main" id="{2D674EE4-C57A-4245-8B3E-BF1AF9B2BB21}"/>
                </a:ext>
              </a:extLst>
            </p:cNvPr>
            <p:cNvSpPr txBox="1"/>
            <p:nvPr/>
          </p:nvSpPr>
          <p:spPr>
            <a:xfrm>
              <a:off x="1464196" y="5222986"/>
              <a:ext cx="1847088" cy="430887"/>
            </a:xfrm>
            <a:prstGeom prst="rect">
              <a:avLst/>
            </a:prstGeom>
            <a:noFill/>
          </p:spPr>
          <p:txBody>
            <a:bodyPr wrap="none" rtlCol="0" anchor="b" anchorCtr="0">
              <a:spAutoFit/>
            </a:bodyPr>
            <a:lstStyle/>
            <a:p>
              <a:pPr algn="r"/>
              <a:r>
                <a:rPr lang="en-US" sz="1500" b="1" dirty="0">
                  <a:solidFill>
                    <a:schemeClr val="tx2"/>
                  </a:solidFill>
                  <a:latin typeface="Poppins" pitchFamily="2" charset="77"/>
                  <a:ea typeface="League Spartan" charset="0"/>
                  <a:cs typeface="Poppins" pitchFamily="2" charset="77"/>
                </a:rPr>
                <a:t>Major Donor</a:t>
              </a:r>
            </a:p>
          </p:txBody>
        </p:sp>
      </p:grpSp>
      <p:grpSp>
        <p:nvGrpSpPr>
          <p:cNvPr id="39" name="Group 38"/>
          <p:cNvGrpSpPr/>
          <p:nvPr/>
        </p:nvGrpSpPr>
        <p:grpSpPr>
          <a:xfrm>
            <a:off x="6059521" y="3947571"/>
            <a:ext cx="2780030" cy="840786"/>
            <a:chOff x="8021676" y="3365354"/>
            <a:chExt cx="3706706" cy="1121048"/>
          </a:xfrm>
        </p:grpSpPr>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1676" y="3365354"/>
              <a:ext cx="1118783" cy="1121048"/>
            </a:xfrm>
            <a:prstGeom prst="rect">
              <a:avLst/>
            </a:prstGeom>
          </p:spPr>
        </p:pic>
        <p:sp>
          <p:nvSpPr>
            <p:cNvPr id="21" name="TextBox 20">
              <a:extLst>
                <a:ext uri="{FF2B5EF4-FFF2-40B4-BE49-F238E27FC236}">
                  <a16:creationId xmlns:a16="http://schemas.microsoft.com/office/drawing/2014/main" id="{EF05F031-FC38-5240-8D15-68A3F139C314}"/>
                </a:ext>
              </a:extLst>
            </p:cNvPr>
            <p:cNvSpPr txBox="1"/>
            <p:nvPr/>
          </p:nvSpPr>
          <p:spPr>
            <a:xfrm>
              <a:off x="9109717" y="3685651"/>
              <a:ext cx="2618665" cy="430887"/>
            </a:xfrm>
            <a:prstGeom prst="rect">
              <a:avLst/>
            </a:prstGeom>
            <a:noFill/>
          </p:spPr>
          <p:txBody>
            <a:bodyPr wrap="none" rtlCol="0" anchor="b" anchorCtr="0">
              <a:spAutoFit/>
            </a:bodyPr>
            <a:lstStyle/>
            <a:p>
              <a:pPr algn="r"/>
              <a:r>
                <a:rPr lang="en-US" sz="1500" b="1" dirty="0">
                  <a:solidFill>
                    <a:schemeClr val="tx2"/>
                  </a:solidFill>
                  <a:latin typeface="Poppins" pitchFamily="2" charset="77"/>
                  <a:ea typeface="League Spartan" charset="0"/>
                  <a:cs typeface="Poppins" pitchFamily="2" charset="77"/>
                </a:rPr>
                <a:t>Paul Harris Fellow </a:t>
              </a:r>
            </a:p>
          </p:txBody>
        </p:sp>
      </p:grpSp>
      <p:grpSp>
        <p:nvGrpSpPr>
          <p:cNvPr id="38" name="Group 37"/>
          <p:cNvGrpSpPr/>
          <p:nvPr/>
        </p:nvGrpSpPr>
        <p:grpSpPr>
          <a:xfrm>
            <a:off x="5580516" y="5074920"/>
            <a:ext cx="2583725" cy="1478280"/>
            <a:chOff x="7440688" y="4840913"/>
            <a:chExt cx="3444966" cy="1971040"/>
          </a:xfrm>
        </p:grpSpPr>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0688" y="4840913"/>
              <a:ext cx="998462" cy="1971040"/>
            </a:xfrm>
            <a:prstGeom prst="rect">
              <a:avLst/>
            </a:prstGeom>
          </p:spPr>
        </p:pic>
        <p:sp>
          <p:nvSpPr>
            <p:cNvPr id="22" name="TextBox 21">
              <a:extLst>
                <a:ext uri="{FF2B5EF4-FFF2-40B4-BE49-F238E27FC236}">
                  <a16:creationId xmlns:a16="http://schemas.microsoft.com/office/drawing/2014/main" id="{3B25DC07-3751-2948-BFD6-9684FF1152D5}"/>
                </a:ext>
              </a:extLst>
            </p:cNvPr>
            <p:cNvSpPr txBox="1"/>
            <p:nvPr/>
          </p:nvSpPr>
          <p:spPr>
            <a:xfrm>
              <a:off x="8177221" y="5503333"/>
              <a:ext cx="2708433" cy="430887"/>
            </a:xfrm>
            <a:prstGeom prst="rect">
              <a:avLst/>
            </a:prstGeom>
            <a:noFill/>
          </p:spPr>
          <p:txBody>
            <a:bodyPr wrap="none" rtlCol="0" anchor="b" anchorCtr="0">
              <a:spAutoFit/>
            </a:bodyPr>
            <a:lstStyle/>
            <a:p>
              <a:pPr algn="r"/>
              <a:r>
                <a:rPr lang="en-US" sz="1500" b="1" dirty="0">
                  <a:solidFill>
                    <a:schemeClr val="tx2"/>
                  </a:solidFill>
                  <a:latin typeface="Poppins" pitchFamily="2" charset="77"/>
                  <a:ea typeface="League Spartan" charset="0"/>
                  <a:cs typeface="Poppins" pitchFamily="2" charset="77"/>
                </a:rPr>
                <a:t>Paul Harris Society</a:t>
              </a:r>
            </a:p>
          </p:txBody>
        </p:sp>
      </p:grpSp>
      <p:grpSp>
        <p:nvGrpSpPr>
          <p:cNvPr id="37" name="Group 36"/>
          <p:cNvGrpSpPr/>
          <p:nvPr/>
        </p:nvGrpSpPr>
        <p:grpSpPr>
          <a:xfrm>
            <a:off x="3129691" y="5562521"/>
            <a:ext cx="1635658" cy="920942"/>
            <a:chOff x="4172921" y="5491047"/>
            <a:chExt cx="2180877" cy="1227923"/>
          </a:xfrm>
        </p:grpSpPr>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41948" y="5491047"/>
              <a:ext cx="711850" cy="1115763"/>
            </a:xfrm>
            <a:prstGeom prst="rect">
              <a:avLst/>
            </a:prstGeom>
          </p:spPr>
        </p:pic>
        <p:sp>
          <p:nvSpPr>
            <p:cNvPr id="24" name="TextBox 23">
              <a:extLst>
                <a:ext uri="{FF2B5EF4-FFF2-40B4-BE49-F238E27FC236}">
                  <a16:creationId xmlns:a16="http://schemas.microsoft.com/office/drawing/2014/main" id="{84E7A5F6-75A0-294A-9CE0-5BD8EB066B8D}"/>
                </a:ext>
              </a:extLst>
            </p:cNvPr>
            <p:cNvSpPr txBox="1"/>
            <p:nvPr/>
          </p:nvSpPr>
          <p:spPr>
            <a:xfrm>
              <a:off x="4172921" y="6288083"/>
              <a:ext cx="1701748" cy="430887"/>
            </a:xfrm>
            <a:prstGeom prst="rect">
              <a:avLst/>
            </a:prstGeom>
            <a:noFill/>
          </p:spPr>
          <p:txBody>
            <a:bodyPr wrap="none" rtlCol="0" anchor="b" anchorCtr="0">
              <a:spAutoFit/>
            </a:bodyPr>
            <a:lstStyle/>
            <a:p>
              <a:r>
                <a:rPr lang="en-US" sz="1500" b="1" dirty="0">
                  <a:solidFill>
                    <a:schemeClr val="tx2"/>
                  </a:solidFill>
                  <a:latin typeface="Poppins" pitchFamily="2" charset="77"/>
                  <a:ea typeface="League Spartan" charset="0"/>
                  <a:cs typeface="Poppins" pitchFamily="2" charset="77"/>
                </a:rPr>
                <a:t>Benefactor</a:t>
              </a:r>
            </a:p>
          </p:txBody>
        </p:sp>
      </p:grpSp>
      <p:grpSp>
        <p:nvGrpSpPr>
          <p:cNvPr id="41" name="Group 40"/>
          <p:cNvGrpSpPr/>
          <p:nvPr/>
        </p:nvGrpSpPr>
        <p:grpSpPr>
          <a:xfrm>
            <a:off x="303168" y="3871730"/>
            <a:ext cx="2506707" cy="865271"/>
            <a:chOff x="1715801" y="1518655"/>
            <a:chExt cx="3342276" cy="1153695"/>
          </a:xfrm>
        </p:grpSpPr>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4388" y="1518655"/>
              <a:ext cx="1243689" cy="1153695"/>
            </a:xfrm>
            <a:prstGeom prst="rect">
              <a:avLst/>
            </a:prstGeom>
          </p:spPr>
        </p:pic>
        <p:sp>
          <p:nvSpPr>
            <p:cNvPr id="20" name="TextBox 19">
              <a:extLst>
                <a:ext uri="{FF2B5EF4-FFF2-40B4-BE49-F238E27FC236}">
                  <a16:creationId xmlns:a16="http://schemas.microsoft.com/office/drawing/2014/main" id="{0CA31CBA-3780-2247-AA95-0B9911C16128}"/>
                </a:ext>
              </a:extLst>
            </p:cNvPr>
            <p:cNvSpPr txBox="1"/>
            <p:nvPr/>
          </p:nvSpPr>
          <p:spPr>
            <a:xfrm>
              <a:off x="1715801" y="1688064"/>
              <a:ext cx="2024487" cy="738664"/>
            </a:xfrm>
            <a:prstGeom prst="rect">
              <a:avLst/>
            </a:prstGeom>
            <a:noFill/>
          </p:spPr>
          <p:txBody>
            <a:bodyPr wrap="none" rtlCol="0" anchor="b" anchorCtr="0">
              <a:spAutoFit/>
            </a:bodyPr>
            <a:lstStyle/>
            <a:p>
              <a:pPr algn="ctr"/>
              <a:r>
                <a:rPr lang="en-US" sz="1500" b="1" dirty="0">
                  <a:solidFill>
                    <a:schemeClr val="tx2"/>
                  </a:solidFill>
                  <a:latin typeface="Poppins" pitchFamily="2" charset="77"/>
                  <a:ea typeface="League Spartan" charset="0"/>
                  <a:cs typeface="Poppins" pitchFamily="2" charset="77"/>
                </a:rPr>
                <a:t>Arch </a:t>
              </a:r>
              <a:r>
                <a:rPr lang="en-US" sz="1500" b="1" dirty="0" err="1">
                  <a:solidFill>
                    <a:schemeClr val="tx2"/>
                  </a:solidFill>
                  <a:latin typeface="Poppins" pitchFamily="2" charset="77"/>
                  <a:ea typeface="League Spartan" charset="0"/>
                  <a:cs typeface="Poppins" pitchFamily="2" charset="77"/>
                </a:rPr>
                <a:t>Klumph</a:t>
              </a:r>
              <a:r>
                <a:rPr lang="en-US" sz="1500" b="1" dirty="0">
                  <a:solidFill>
                    <a:schemeClr val="tx2"/>
                  </a:solidFill>
                  <a:latin typeface="Poppins" pitchFamily="2" charset="77"/>
                  <a:ea typeface="League Spartan" charset="0"/>
                  <a:cs typeface="Poppins" pitchFamily="2" charset="77"/>
                </a:rPr>
                <a:t> </a:t>
              </a:r>
              <a:br>
                <a:rPr lang="en-US" sz="1500" b="1" dirty="0">
                  <a:solidFill>
                    <a:schemeClr val="tx2"/>
                  </a:solidFill>
                  <a:latin typeface="Poppins" pitchFamily="2" charset="77"/>
                  <a:ea typeface="League Spartan" charset="0"/>
                  <a:cs typeface="Poppins" pitchFamily="2" charset="77"/>
                </a:rPr>
              </a:br>
              <a:r>
                <a:rPr lang="en-US" sz="1500" b="1" dirty="0">
                  <a:solidFill>
                    <a:schemeClr val="tx2"/>
                  </a:solidFill>
                  <a:latin typeface="Poppins" pitchFamily="2" charset="77"/>
                  <a:ea typeface="League Spartan" charset="0"/>
                  <a:cs typeface="Poppins" pitchFamily="2" charset="77"/>
                </a:rPr>
                <a:t>Society</a:t>
              </a:r>
            </a:p>
          </p:txBody>
        </p:sp>
      </p:grpSp>
      <p:grpSp>
        <p:nvGrpSpPr>
          <p:cNvPr id="40" name="Group 39"/>
          <p:cNvGrpSpPr/>
          <p:nvPr/>
        </p:nvGrpSpPr>
        <p:grpSpPr>
          <a:xfrm>
            <a:off x="4963730" y="2579495"/>
            <a:ext cx="3445266" cy="869003"/>
            <a:chOff x="6618306" y="1513680"/>
            <a:chExt cx="4593688" cy="1158670"/>
          </a:xfrm>
        </p:grpSpPr>
        <p:sp>
          <p:nvSpPr>
            <p:cNvPr id="23" name="TextBox 22">
              <a:extLst>
                <a:ext uri="{FF2B5EF4-FFF2-40B4-BE49-F238E27FC236}">
                  <a16:creationId xmlns:a16="http://schemas.microsoft.com/office/drawing/2014/main" id="{84E7A5F6-75A0-294A-9CE0-5BD8EB066B8D}"/>
                </a:ext>
              </a:extLst>
            </p:cNvPr>
            <p:cNvSpPr txBox="1"/>
            <p:nvPr/>
          </p:nvSpPr>
          <p:spPr>
            <a:xfrm>
              <a:off x="8990872" y="1878778"/>
              <a:ext cx="2221122" cy="430886"/>
            </a:xfrm>
            <a:prstGeom prst="rect">
              <a:avLst/>
            </a:prstGeom>
            <a:noFill/>
          </p:spPr>
          <p:txBody>
            <a:bodyPr wrap="none" rtlCol="0" anchor="b" anchorCtr="0">
              <a:spAutoFit/>
            </a:bodyPr>
            <a:lstStyle/>
            <a:p>
              <a:r>
                <a:rPr lang="en-US" sz="1500" b="1" dirty="0">
                  <a:solidFill>
                    <a:schemeClr val="tx2"/>
                  </a:solidFill>
                  <a:latin typeface="Poppins" pitchFamily="2" charset="77"/>
                  <a:ea typeface="League Spartan" charset="0"/>
                  <a:cs typeface="Poppins" pitchFamily="2" charset="77"/>
                </a:rPr>
                <a:t>Legacy Society</a:t>
              </a:r>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18306" y="1513680"/>
              <a:ext cx="2217353" cy="1158670"/>
            </a:xfrm>
            <a:prstGeom prst="rect">
              <a:avLst/>
            </a:prstGeom>
            <a:ln w="12700">
              <a:solidFill>
                <a:srgbClr val="00B0E3"/>
              </a:solidFill>
            </a:ln>
          </p:spPr>
        </p:pic>
      </p:grpSp>
      <p:grpSp>
        <p:nvGrpSpPr>
          <p:cNvPr id="35" name="Group 34"/>
          <p:cNvGrpSpPr/>
          <p:nvPr/>
        </p:nvGrpSpPr>
        <p:grpSpPr>
          <a:xfrm>
            <a:off x="1340661" y="2605252"/>
            <a:ext cx="2595548" cy="861464"/>
            <a:chOff x="589313" y="3349956"/>
            <a:chExt cx="3460730" cy="1148618"/>
          </a:xfrm>
        </p:grpSpPr>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6800" y="3349956"/>
              <a:ext cx="1193243" cy="1148618"/>
            </a:xfrm>
            <a:prstGeom prst="rect">
              <a:avLst/>
            </a:prstGeom>
          </p:spPr>
        </p:pic>
        <p:sp>
          <p:nvSpPr>
            <p:cNvPr id="27" name="TextBox 26">
              <a:extLst>
                <a:ext uri="{FF2B5EF4-FFF2-40B4-BE49-F238E27FC236}">
                  <a16:creationId xmlns:a16="http://schemas.microsoft.com/office/drawing/2014/main" id="{0CA31CBA-3780-2247-AA95-0B9911C16128}"/>
                </a:ext>
              </a:extLst>
            </p:cNvPr>
            <p:cNvSpPr txBox="1"/>
            <p:nvPr/>
          </p:nvSpPr>
          <p:spPr>
            <a:xfrm>
              <a:off x="589313" y="3353208"/>
              <a:ext cx="2355773" cy="738664"/>
            </a:xfrm>
            <a:prstGeom prst="rect">
              <a:avLst/>
            </a:prstGeom>
            <a:noFill/>
          </p:spPr>
          <p:txBody>
            <a:bodyPr wrap="none" rtlCol="0" anchor="b" anchorCtr="0">
              <a:spAutoFit/>
            </a:bodyPr>
            <a:lstStyle/>
            <a:p>
              <a:r>
                <a:rPr lang="en-US" sz="1500" b="1" dirty="0">
                  <a:solidFill>
                    <a:schemeClr val="tx2"/>
                  </a:solidFill>
                  <a:latin typeface="Poppins" pitchFamily="2" charset="77"/>
                  <a:ea typeface="League Spartan" charset="0"/>
                  <a:cs typeface="Poppins" pitchFamily="2" charset="77"/>
                </a:rPr>
                <a:t>Bequest Society</a:t>
              </a:r>
            </a:p>
            <a:p>
              <a:r>
                <a:rPr lang="en-US" sz="1500" b="1" dirty="0">
                  <a:solidFill>
                    <a:schemeClr val="tx2"/>
                  </a:solidFill>
                  <a:latin typeface="Poppins" pitchFamily="2" charset="77"/>
                  <a:ea typeface="League Spartan" charset="0"/>
                  <a:cs typeface="Poppins" pitchFamily="2" charset="77"/>
                </a:rPr>
                <a:t>Don &amp; Leg</a:t>
              </a:r>
            </a:p>
          </p:txBody>
        </p:sp>
      </p:grpSp>
      <p:grpSp>
        <p:nvGrpSpPr>
          <p:cNvPr id="42" name="Group 41"/>
          <p:cNvGrpSpPr/>
          <p:nvPr/>
        </p:nvGrpSpPr>
        <p:grpSpPr>
          <a:xfrm>
            <a:off x="3258722" y="3535712"/>
            <a:ext cx="2536515" cy="1834097"/>
            <a:chOff x="4344963" y="2788637"/>
            <a:chExt cx="3382020" cy="2445462"/>
          </a:xfrm>
        </p:grpSpPr>
        <p:grpSp>
          <p:nvGrpSpPr>
            <p:cNvPr id="3" name="Group 2"/>
            <p:cNvGrpSpPr/>
            <p:nvPr/>
          </p:nvGrpSpPr>
          <p:grpSpPr>
            <a:xfrm>
              <a:off x="4344963" y="2788637"/>
              <a:ext cx="3382020" cy="2445462"/>
              <a:chOff x="5135765" y="2792405"/>
              <a:chExt cx="2202796" cy="2132019"/>
            </a:xfrm>
            <a:solidFill>
              <a:srgbClr val="AABFE4"/>
            </a:solidFill>
          </p:grpSpPr>
          <p:sp>
            <p:nvSpPr>
              <p:cNvPr id="2" name="Oval 1"/>
              <p:cNvSpPr/>
              <p:nvPr/>
            </p:nvSpPr>
            <p:spPr>
              <a:xfrm>
                <a:off x="5135765" y="2792405"/>
                <a:ext cx="2202796" cy="213201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rgbClr val="2A6BA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sp>
            <p:nvSpPr>
              <p:cNvPr id="25" name="TextBox 24">
                <a:extLst>
                  <a:ext uri="{FF2B5EF4-FFF2-40B4-BE49-F238E27FC236}">
                    <a16:creationId xmlns:a16="http://schemas.microsoft.com/office/drawing/2014/main" id="{3B25DC07-3751-2948-BFD6-9684FF1152D5}"/>
                  </a:ext>
                </a:extLst>
              </p:cNvPr>
              <p:cNvSpPr txBox="1"/>
              <p:nvPr/>
            </p:nvSpPr>
            <p:spPr>
              <a:xfrm>
                <a:off x="5208687" y="3248728"/>
                <a:ext cx="2056951" cy="392728"/>
              </a:xfrm>
              <a:prstGeom prst="rect">
                <a:avLst/>
              </a:prstGeom>
              <a:noFill/>
            </p:spPr>
            <p:txBody>
              <a:bodyPr wrap="square" rtlCol="0" anchor="b" anchorCtr="0">
                <a:spAutoFit/>
              </a:bodyPr>
              <a:lstStyle/>
              <a:p>
                <a:pPr algn="ctr">
                  <a:lnSpc>
                    <a:spcPct val="90000"/>
                  </a:lnSpc>
                </a:pPr>
                <a:r>
                  <a:rPr lang="de-CH" sz="1725" b="1" dirty="0">
                    <a:solidFill>
                      <a:schemeClr val="accent5">
                        <a:lumMod val="50000"/>
                      </a:schemeClr>
                    </a:solidFill>
                    <a:latin typeface="Poppins" pitchFamily="2" charset="77"/>
                    <a:ea typeface="League Spartan" charset="0"/>
                    <a:cs typeface="Poppins" pitchFamily="2" charset="77"/>
                  </a:rPr>
                  <a:t>Donor Recognition </a:t>
                </a:r>
                <a:endParaRPr lang="en-US" sz="1725" b="1" dirty="0">
                  <a:solidFill>
                    <a:schemeClr val="accent5">
                      <a:lumMod val="50000"/>
                    </a:schemeClr>
                  </a:solidFill>
                  <a:latin typeface="Poppins" pitchFamily="2" charset="77"/>
                  <a:ea typeface="League Spartan" charset="0"/>
                  <a:cs typeface="Poppins" pitchFamily="2" charset="77"/>
                </a:endParaRPr>
              </a:p>
            </p:txBody>
          </p:sp>
        </p:grpSp>
        <p:pic>
          <p:nvPicPr>
            <p:cNvPr id="33" name="Picture 3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63121" y="3870800"/>
              <a:ext cx="2345701" cy="884059"/>
            </a:xfrm>
            <a:prstGeom prst="rect">
              <a:avLst/>
            </a:prstGeom>
          </p:spPr>
        </p:pic>
      </p:grpSp>
      <p:sp>
        <p:nvSpPr>
          <p:cNvPr id="5" name="Titre 4">
            <a:extLst>
              <a:ext uri="{FF2B5EF4-FFF2-40B4-BE49-F238E27FC236}">
                <a16:creationId xmlns:a16="http://schemas.microsoft.com/office/drawing/2014/main" id="{E2328457-4F28-13AE-9E2D-EF7DFAE67CCF}"/>
              </a:ext>
            </a:extLst>
          </p:cNvPr>
          <p:cNvSpPr txBox="1">
            <a:spLocks/>
          </p:cNvSpPr>
          <p:nvPr/>
        </p:nvSpPr>
        <p:spPr>
          <a:xfrm>
            <a:off x="0" y="228600"/>
            <a:ext cx="9144000" cy="865188"/>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3300" b="1">
                <a:solidFill>
                  <a:schemeClr val="bg1"/>
                </a:solidFill>
                <a:latin typeface="Arial" panose="020B0604020202020204" pitchFamily="34" charset="0"/>
                <a:cs typeface="Arial" panose="020B0604020202020204" pitchFamily="34" charset="0"/>
              </a:rPr>
              <a:t>Comment financer tout cela ? – les rotariens</a:t>
            </a:r>
            <a:endParaRPr lang="fr-BE" sz="3300" b="1" dirty="0">
              <a:solidFill>
                <a:schemeClr val="bg1"/>
              </a:solidFill>
              <a:latin typeface="Arial" panose="020B0604020202020204" pitchFamily="34" charset="0"/>
              <a:cs typeface="Arial" panose="020B0604020202020204" pitchFamily="34" charset="0"/>
            </a:endParaRPr>
          </a:p>
        </p:txBody>
      </p:sp>
      <p:pic>
        <p:nvPicPr>
          <p:cNvPr id="6" name="Image 5" descr="Une image contenant texte, personne&#10;&#10;Description générée automatiquement">
            <a:extLst>
              <a:ext uri="{FF2B5EF4-FFF2-40B4-BE49-F238E27FC236}">
                <a16:creationId xmlns:a16="http://schemas.microsoft.com/office/drawing/2014/main" id="{51AC34D5-2567-A018-B7D9-61757EABD17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050" y="1363682"/>
            <a:ext cx="1168611" cy="1817839"/>
          </a:xfrm>
          <a:prstGeom prst="rect">
            <a:avLst/>
          </a:prstGeom>
        </p:spPr>
      </p:pic>
    </p:spTree>
    <p:extLst>
      <p:ext uri="{BB962C8B-B14F-4D97-AF65-F5344CB8AC3E}">
        <p14:creationId xmlns:p14="http://schemas.microsoft.com/office/powerpoint/2010/main" val="4907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0" y="228600"/>
            <a:ext cx="9144000" cy="865188"/>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Comment financer tout cela ? – les rotariens</a:t>
            </a:r>
            <a:endParaRPr lang="fr-BE" sz="3300" b="1" dirty="0">
              <a:solidFill>
                <a:schemeClr val="bg1"/>
              </a:solidFill>
              <a:latin typeface="Arial" panose="020B0604020202020204" pitchFamily="34" charset="0"/>
              <a:cs typeface="Arial" panose="020B0604020202020204" pitchFamily="34" charset="0"/>
            </a:endParaRPr>
          </a:p>
        </p:txBody>
      </p:sp>
      <p:pic>
        <p:nvPicPr>
          <p:cNvPr id="9" name="Image 8" descr="Une image contenant texte, personne&#10;&#10;Description générée automatiquement">
            <a:extLst>
              <a:ext uri="{FF2B5EF4-FFF2-40B4-BE49-F238E27FC236}">
                <a16:creationId xmlns:a16="http://schemas.microsoft.com/office/drawing/2014/main" id="{A557D25D-B46F-C17B-1C6F-8ED863F674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865" y="1447800"/>
            <a:ext cx="1793208" cy="2789434"/>
          </a:xfrm>
          <a:prstGeom prst="rect">
            <a:avLst/>
          </a:prstGeom>
        </p:spPr>
      </p:pic>
      <p:sp>
        <p:nvSpPr>
          <p:cNvPr id="3" name="ZoneTexte 2">
            <a:extLst>
              <a:ext uri="{FF2B5EF4-FFF2-40B4-BE49-F238E27FC236}">
                <a16:creationId xmlns:a16="http://schemas.microsoft.com/office/drawing/2014/main" id="{5AD67A0F-2E49-C6F8-8199-F32EE7D38DD6}"/>
              </a:ext>
            </a:extLst>
          </p:cNvPr>
          <p:cNvSpPr txBox="1"/>
          <p:nvPr/>
        </p:nvSpPr>
        <p:spPr>
          <a:xfrm>
            <a:off x="4267200" y="2088429"/>
            <a:ext cx="1846980" cy="461665"/>
          </a:xfrm>
          <a:prstGeom prst="rect">
            <a:avLst/>
          </a:prstGeom>
          <a:noFill/>
        </p:spPr>
        <p:txBody>
          <a:bodyPr wrap="none" rtlCol="0">
            <a:spAutoFit/>
          </a:bodyPr>
          <a:lstStyle/>
          <a:p>
            <a:r>
              <a:rPr lang="fr-FR" dirty="0"/>
              <a:t>En Belgique</a:t>
            </a:r>
          </a:p>
        </p:txBody>
      </p:sp>
      <p:sp>
        <p:nvSpPr>
          <p:cNvPr id="4" name="ZoneTexte 3">
            <a:extLst>
              <a:ext uri="{FF2B5EF4-FFF2-40B4-BE49-F238E27FC236}">
                <a16:creationId xmlns:a16="http://schemas.microsoft.com/office/drawing/2014/main" id="{679AD75A-2C2A-447B-4C66-5D9FDA34BC06}"/>
              </a:ext>
            </a:extLst>
          </p:cNvPr>
          <p:cNvSpPr txBox="1"/>
          <p:nvPr/>
        </p:nvSpPr>
        <p:spPr>
          <a:xfrm>
            <a:off x="4267200" y="4791316"/>
            <a:ext cx="2359941" cy="461665"/>
          </a:xfrm>
          <a:prstGeom prst="rect">
            <a:avLst/>
          </a:prstGeom>
          <a:noFill/>
        </p:spPr>
        <p:txBody>
          <a:bodyPr wrap="none" rtlCol="0">
            <a:spAutoFit/>
          </a:bodyPr>
          <a:lstStyle/>
          <a:p>
            <a:r>
              <a:rPr lang="fr-FR" dirty="0"/>
              <a:t>Au Luxembourg</a:t>
            </a:r>
          </a:p>
        </p:txBody>
      </p:sp>
      <p:pic>
        <p:nvPicPr>
          <p:cNvPr id="1028" name="Picture 4" descr="Drapeau de la Belgique — Wikipédia">
            <a:extLst>
              <a:ext uri="{FF2B5EF4-FFF2-40B4-BE49-F238E27FC236}">
                <a16:creationId xmlns:a16="http://schemas.microsoft.com/office/drawing/2014/main" id="{0083A97B-61F0-DB7D-3F5D-262DB93292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0471" y="1868411"/>
            <a:ext cx="1352550" cy="865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apeau du Luxembourg — Wikipédia">
            <a:extLst>
              <a:ext uri="{FF2B5EF4-FFF2-40B4-BE49-F238E27FC236}">
                <a16:creationId xmlns:a16="http://schemas.microsoft.com/office/drawing/2014/main" id="{4EBEF418-B8F7-9959-062B-2E54F79F79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30471" y="4522470"/>
            <a:ext cx="1352550" cy="81153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texte, Police, blanc, logo&#10;&#10;Description générée automatiquement">
            <a:extLst>
              <a:ext uri="{FF2B5EF4-FFF2-40B4-BE49-F238E27FC236}">
                <a16:creationId xmlns:a16="http://schemas.microsoft.com/office/drawing/2014/main" id="{D3C57844-343F-CB98-F5AE-CE65324005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6492" y="2775647"/>
            <a:ext cx="2359941" cy="1118726"/>
          </a:xfrm>
          <a:prstGeom prst="rect">
            <a:avLst/>
          </a:prstGeom>
        </p:spPr>
      </p:pic>
      <p:pic>
        <p:nvPicPr>
          <p:cNvPr id="14" name="Picture 6">
            <a:extLst>
              <a:ext uri="{FF2B5EF4-FFF2-40B4-BE49-F238E27FC236}">
                <a16:creationId xmlns:a16="http://schemas.microsoft.com/office/drawing/2014/main" id="{A99DC86B-B662-457F-D1DA-77EFC5141C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53616" y="5352836"/>
            <a:ext cx="4547050" cy="656083"/>
          </a:xfrm>
          <a:prstGeom prst="rect">
            <a:avLst/>
          </a:prstGeom>
        </p:spPr>
      </p:pic>
    </p:spTree>
    <p:extLst>
      <p:ext uri="{BB962C8B-B14F-4D97-AF65-F5344CB8AC3E}">
        <p14:creationId xmlns:p14="http://schemas.microsoft.com/office/powerpoint/2010/main" val="666747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6C3C2-6B9A-4003-343B-1D8E0F714892}"/>
              </a:ext>
            </a:extLst>
          </p:cNvPr>
          <p:cNvSpPr>
            <a:spLocks noGrp="1"/>
          </p:cNvSpPr>
          <p:nvPr>
            <p:ph type="ctrTitle" idx="4294967295"/>
          </p:nvPr>
        </p:nvSpPr>
        <p:spPr>
          <a:xfrm>
            <a:off x="0" y="231775"/>
            <a:ext cx="9296400" cy="990600"/>
          </a:xfrm>
          <a:prstGeom prst="rect">
            <a:avLst/>
          </a:prstGeom>
        </p:spPr>
        <p:txBody>
          <a:bodyPr anchor="ctr"/>
          <a:lstStyle/>
          <a:p>
            <a:pPr algn="ctr"/>
            <a:br>
              <a:rPr lang="fr-FR" sz="2400" cap="none" dirty="0"/>
            </a:br>
            <a:br>
              <a:rPr lang="fr-BE" sz="2400" cap="none" dirty="0"/>
            </a:br>
            <a:br>
              <a:rPr lang="fr-BE" sz="2400" cap="none" dirty="0"/>
            </a:br>
            <a:endParaRPr lang="fr-BE" sz="2400" cap="none" dirty="0"/>
          </a:p>
        </p:txBody>
      </p:sp>
      <p:pic>
        <p:nvPicPr>
          <p:cNvPr id="8" name="Image 7">
            <a:extLst>
              <a:ext uri="{FF2B5EF4-FFF2-40B4-BE49-F238E27FC236}">
                <a16:creationId xmlns:a16="http://schemas.microsoft.com/office/drawing/2014/main" id="{BD53FC3A-B7F9-9CEC-8A56-252687BA1F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6141" y="193832"/>
            <a:ext cx="4783189" cy="1127858"/>
          </a:xfrm>
          <a:prstGeom prst="rect">
            <a:avLst/>
          </a:prstGeom>
        </p:spPr>
      </p:pic>
      <p:sp>
        <p:nvSpPr>
          <p:cNvPr id="3" name="ZoneTexte 2">
            <a:extLst>
              <a:ext uri="{FF2B5EF4-FFF2-40B4-BE49-F238E27FC236}">
                <a16:creationId xmlns:a16="http://schemas.microsoft.com/office/drawing/2014/main" id="{D3BD67D2-0D50-C3BA-F3A9-7EEF15B91E08}"/>
              </a:ext>
            </a:extLst>
          </p:cNvPr>
          <p:cNvSpPr txBox="1"/>
          <p:nvPr/>
        </p:nvSpPr>
        <p:spPr>
          <a:xfrm>
            <a:off x="2144668" y="1421005"/>
            <a:ext cx="4854662" cy="1107996"/>
          </a:xfrm>
          <a:prstGeom prst="rect">
            <a:avLst/>
          </a:prstGeom>
          <a:solidFill>
            <a:srgbClr val="005DAA"/>
          </a:solidFill>
        </p:spPr>
        <p:txBody>
          <a:bodyPr wrap="none" rtlCol="0">
            <a:spAutoFit/>
          </a:bodyPr>
          <a:lstStyle/>
          <a:p>
            <a:pPr algn="ctr"/>
            <a:r>
              <a:rPr lang="fr-FR"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Votre Virement est le bienvenu sur le compte</a:t>
            </a:r>
            <a:r>
              <a:rPr lang="fr-FR" dirty="0">
                <a:solidFill>
                  <a:schemeClr val="bg1"/>
                </a:solidFill>
              </a:rPr>
              <a:t> </a:t>
            </a:r>
          </a:p>
          <a:p>
            <a:pPr algn="ctr"/>
            <a:r>
              <a:rPr lang="fr-FR" b="1" dirty="0">
                <a:solidFill>
                  <a:schemeClr val="bg1"/>
                </a:solidFill>
              </a:rPr>
              <a:t>BE10 0000 0000 0404 </a:t>
            </a:r>
            <a:r>
              <a:rPr lang="fr-FR" sz="1400" dirty="0">
                <a:solidFill>
                  <a:schemeClr val="bg1"/>
                </a:solidFill>
              </a:rPr>
              <a:t>(BIC BPOTBEB)</a:t>
            </a:r>
            <a:endParaRPr lang="fr-FR" b="1" dirty="0">
              <a:solidFill>
                <a:schemeClr val="bg1"/>
              </a:solidFill>
            </a:endParaRPr>
          </a:p>
          <a:p>
            <a:pPr algn="ctr"/>
            <a:r>
              <a:rPr lang="fr-FR" sz="1800" dirty="0">
                <a:solidFill>
                  <a:schemeClr val="bg1"/>
                </a:solidFill>
              </a:rPr>
              <a:t>De la Fondation ROI Baudouin</a:t>
            </a:r>
          </a:p>
        </p:txBody>
      </p:sp>
      <p:sp>
        <p:nvSpPr>
          <p:cNvPr id="7" name="ZoneTexte 6">
            <a:extLst>
              <a:ext uri="{FF2B5EF4-FFF2-40B4-BE49-F238E27FC236}">
                <a16:creationId xmlns:a16="http://schemas.microsoft.com/office/drawing/2014/main" id="{85FA5122-725F-EAA0-7EAC-563053270169}"/>
              </a:ext>
            </a:extLst>
          </p:cNvPr>
          <p:cNvSpPr txBox="1"/>
          <p:nvPr/>
        </p:nvSpPr>
        <p:spPr>
          <a:xfrm>
            <a:off x="773070" y="2928616"/>
            <a:ext cx="6465930" cy="2800767"/>
          </a:xfrm>
          <a:prstGeom prst="rect">
            <a:avLst/>
          </a:prstGeom>
          <a:noFill/>
        </p:spPr>
        <p:txBody>
          <a:bodyPr wrap="square" rtlCol="0">
            <a:spAutoFit/>
          </a:bodyPr>
          <a:lstStyle/>
          <a:p>
            <a:r>
              <a:rPr lang="fr-FR" sz="1600" dirty="0">
                <a:solidFill>
                  <a:srgbClr val="002060"/>
                </a:solidFill>
              </a:rPr>
              <a:t>Vous pouvez soutenir les programmes de la Fondation Rotary en faisant un don au ‘Fonds Rotary </a:t>
            </a:r>
            <a:r>
              <a:rPr lang="fr-FR" sz="1600" dirty="0" err="1">
                <a:solidFill>
                  <a:srgbClr val="002060"/>
                </a:solidFill>
              </a:rPr>
              <a:t>Belgium</a:t>
            </a:r>
            <a:r>
              <a:rPr lang="fr-FR" sz="1600" dirty="0">
                <a:solidFill>
                  <a:srgbClr val="002060"/>
                </a:solidFill>
              </a:rPr>
              <a:t>’ de la Fondation Roi Baudouin. </a:t>
            </a:r>
          </a:p>
          <a:p>
            <a:r>
              <a:rPr lang="fr-FR" sz="1600" dirty="0">
                <a:solidFill>
                  <a:srgbClr val="002060"/>
                </a:solidFill>
              </a:rPr>
              <a:t>Pour tout don annuel de 40€ … ou plus… vous bénéficiez d’une </a:t>
            </a:r>
            <a:r>
              <a:rPr lang="fr-FR" sz="1600" dirty="0">
                <a:solidFill>
                  <a:srgbClr val="FF0000"/>
                </a:solidFill>
              </a:rPr>
              <a:t>réduction d’impôt de 45%. </a:t>
            </a:r>
          </a:p>
          <a:p>
            <a:r>
              <a:rPr lang="fr-FR" sz="1600" dirty="0">
                <a:solidFill>
                  <a:srgbClr val="002060"/>
                </a:solidFill>
              </a:rPr>
              <a:t>Un don de 100€ ne vous coûte finalement « que » , après déduction fiscale, 55€ et permet de participer à un projet d’une valeur moyenne de plus de 200€.</a:t>
            </a:r>
          </a:p>
          <a:p>
            <a:endParaRPr lang="fr-FR" sz="1600" dirty="0">
              <a:solidFill>
                <a:srgbClr val="002060"/>
              </a:solidFill>
            </a:endParaRPr>
          </a:p>
          <a:p>
            <a:r>
              <a:rPr lang="fr-FR" sz="1600" dirty="0">
                <a:solidFill>
                  <a:srgbClr val="FF0000"/>
                </a:solidFill>
              </a:rPr>
              <a:t>Profitez en avant le 31/12 … de chaque année… </a:t>
            </a:r>
          </a:p>
          <a:p>
            <a:endParaRPr lang="fr-FR" sz="1600" dirty="0">
              <a:solidFill>
                <a:srgbClr val="002060"/>
              </a:solidFill>
            </a:endParaRPr>
          </a:p>
        </p:txBody>
      </p:sp>
      <p:pic>
        <p:nvPicPr>
          <p:cNvPr id="5" name="Image 4" descr="Une image contenant motif, conception&#10;&#10;Description générée automatiquement">
            <a:extLst>
              <a:ext uri="{FF2B5EF4-FFF2-40B4-BE49-F238E27FC236}">
                <a16:creationId xmlns:a16="http://schemas.microsoft.com/office/drawing/2014/main" id="{776AEAA9-81E7-D327-262F-5F73A6E2E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1448816"/>
            <a:ext cx="1778000" cy="1803400"/>
          </a:xfrm>
          <a:prstGeom prst="rect">
            <a:avLst/>
          </a:prstGeom>
        </p:spPr>
      </p:pic>
      <p:pic>
        <p:nvPicPr>
          <p:cNvPr id="11" name="Image 10" descr="Une image contenant texte, Police, blanc, logo&#10;&#10;Description générée automatiquement">
            <a:extLst>
              <a:ext uri="{FF2B5EF4-FFF2-40B4-BE49-F238E27FC236}">
                <a16:creationId xmlns:a16="http://schemas.microsoft.com/office/drawing/2014/main" id="{54348D50-572C-0EE4-70C4-52A84EBF97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4912669"/>
            <a:ext cx="3670300" cy="1739900"/>
          </a:xfrm>
          <a:prstGeom prst="rect">
            <a:avLst/>
          </a:prstGeom>
        </p:spPr>
      </p:pic>
    </p:spTree>
    <p:extLst>
      <p:ext uri="{BB962C8B-B14F-4D97-AF65-F5344CB8AC3E}">
        <p14:creationId xmlns:p14="http://schemas.microsoft.com/office/powerpoint/2010/main" val="296211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6C3C2-6B9A-4003-343B-1D8E0F714892}"/>
              </a:ext>
            </a:extLst>
          </p:cNvPr>
          <p:cNvSpPr>
            <a:spLocks noGrp="1"/>
          </p:cNvSpPr>
          <p:nvPr>
            <p:ph type="ctrTitle" idx="4294967295"/>
          </p:nvPr>
        </p:nvSpPr>
        <p:spPr>
          <a:xfrm>
            <a:off x="0" y="231775"/>
            <a:ext cx="9296400" cy="990600"/>
          </a:xfrm>
          <a:prstGeom prst="rect">
            <a:avLst/>
          </a:prstGeom>
        </p:spPr>
        <p:txBody>
          <a:bodyPr anchor="ctr"/>
          <a:lstStyle/>
          <a:p>
            <a:pPr algn="ctr"/>
            <a:br>
              <a:rPr lang="fr-FR" sz="2400" cap="none" dirty="0"/>
            </a:br>
            <a:br>
              <a:rPr lang="fr-BE" sz="2400" cap="none" dirty="0"/>
            </a:br>
            <a:br>
              <a:rPr lang="fr-BE" sz="2400" cap="none" dirty="0"/>
            </a:br>
            <a:endParaRPr lang="fr-BE" sz="2400" cap="none" dirty="0"/>
          </a:p>
        </p:txBody>
      </p:sp>
      <p:pic>
        <p:nvPicPr>
          <p:cNvPr id="8" name="Image 7">
            <a:extLst>
              <a:ext uri="{FF2B5EF4-FFF2-40B4-BE49-F238E27FC236}">
                <a16:creationId xmlns:a16="http://schemas.microsoft.com/office/drawing/2014/main" id="{BD53FC3A-B7F9-9CEC-8A56-252687BA1F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6141" y="193832"/>
            <a:ext cx="4783189" cy="1127858"/>
          </a:xfrm>
          <a:prstGeom prst="rect">
            <a:avLst/>
          </a:prstGeom>
        </p:spPr>
      </p:pic>
      <p:sp>
        <p:nvSpPr>
          <p:cNvPr id="3" name="ZoneTexte 2">
            <a:extLst>
              <a:ext uri="{FF2B5EF4-FFF2-40B4-BE49-F238E27FC236}">
                <a16:creationId xmlns:a16="http://schemas.microsoft.com/office/drawing/2014/main" id="{D3BD67D2-0D50-C3BA-F3A9-7EEF15B91E08}"/>
              </a:ext>
            </a:extLst>
          </p:cNvPr>
          <p:cNvSpPr txBox="1"/>
          <p:nvPr/>
        </p:nvSpPr>
        <p:spPr>
          <a:xfrm>
            <a:off x="2144668" y="1421005"/>
            <a:ext cx="4854662" cy="1107996"/>
          </a:xfrm>
          <a:prstGeom prst="rect">
            <a:avLst/>
          </a:prstGeom>
          <a:solidFill>
            <a:srgbClr val="005DAA"/>
          </a:solidFill>
        </p:spPr>
        <p:txBody>
          <a:bodyPr wrap="none" rtlCol="0">
            <a:spAutoFit/>
          </a:bodyPr>
          <a:lstStyle/>
          <a:p>
            <a:pPr algn="ctr"/>
            <a:r>
              <a:rPr lang="fr-FR"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Votre Virement est le bienvenu sur le compte</a:t>
            </a:r>
            <a:r>
              <a:rPr lang="fr-FR" dirty="0">
                <a:solidFill>
                  <a:schemeClr val="bg1"/>
                </a:solidFill>
              </a:rPr>
              <a:t> </a:t>
            </a:r>
          </a:p>
          <a:p>
            <a:pPr algn="ctr"/>
            <a:r>
              <a:rPr lang="fr-FR" b="1" dirty="0">
                <a:solidFill>
                  <a:schemeClr val="bg1"/>
                </a:solidFill>
              </a:rPr>
              <a:t>BE10 0000 0000 0404 </a:t>
            </a:r>
            <a:r>
              <a:rPr lang="fr-FR" sz="1400" dirty="0">
                <a:solidFill>
                  <a:schemeClr val="bg1"/>
                </a:solidFill>
              </a:rPr>
              <a:t>(BIC BPOTBEB)</a:t>
            </a:r>
            <a:endParaRPr lang="fr-FR" b="1" dirty="0">
              <a:solidFill>
                <a:schemeClr val="bg1"/>
              </a:solidFill>
            </a:endParaRPr>
          </a:p>
          <a:p>
            <a:pPr algn="ctr"/>
            <a:r>
              <a:rPr lang="fr-FR" sz="1800" dirty="0">
                <a:solidFill>
                  <a:schemeClr val="bg1"/>
                </a:solidFill>
              </a:rPr>
              <a:t>De la Fondation ROI Baudouin</a:t>
            </a:r>
          </a:p>
        </p:txBody>
      </p:sp>
      <p:sp>
        <p:nvSpPr>
          <p:cNvPr id="7" name="ZoneTexte 6">
            <a:extLst>
              <a:ext uri="{FF2B5EF4-FFF2-40B4-BE49-F238E27FC236}">
                <a16:creationId xmlns:a16="http://schemas.microsoft.com/office/drawing/2014/main" id="{85FA5122-725F-EAA0-7EAC-563053270169}"/>
              </a:ext>
            </a:extLst>
          </p:cNvPr>
          <p:cNvSpPr txBox="1"/>
          <p:nvPr/>
        </p:nvSpPr>
        <p:spPr>
          <a:xfrm>
            <a:off x="2634435" y="3477928"/>
            <a:ext cx="4027530" cy="1323439"/>
          </a:xfrm>
          <a:prstGeom prst="rect">
            <a:avLst/>
          </a:prstGeom>
          <a:noFill/>
        </p:spPr>
        <p:txBody>
          <a:bodyPr wrap="square" rtlCol="0">
            <a:spAutoFit/>
          </a:bodyPr>
          <a:lstStyle/>
          <a:p>
            <a:r>
              <a:rPr lang="fr-FR" sz="4000" dirty="0">
                <a:solidFill>
                  <a:schemeClr val="accent1"/>
                </a:solidFill>
              </a:rPr>
              <a:t>COMMENT ?</a:t>
            </a:r>
          </a:p>
          <a:p>
            <a:endParaRPr lang="fr-FR" sz="4000" dirty="0">
              <a:solidFill>
                <a:srgbClr val="002060"/>
              </a:solidFill>
            </a:endParaRPr>
          </a:p>
        </p:txBody>
      </p:sp>
      <p:pic>
        <p:nvPicPr>
          <p:cNvPr id="5" name="Image 4" descr="Une image contenant motif, conception&#10;&#10;Description générée automatiquement">
            <a:extLst>
              <a:ext uri="{FF2B5EF4-FFF2-40B4-BE49-F238E27FC236}">
                <a16:creationId xmlns:a16="http://schemas.microsoft.com/office/drawing/2014/main" id="{776AEAA9-81E7-D327-262F-5F73A6E2E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1448816"/>
            <a:ext cx="1778000" cy="1803400"/>
          </a:xfrm>
          <a:prstGeom prst="rect">
            <a:avLst/>
          </a:prstGeom>
        </p:spPr>
      </p:pic>
      <p:pic>
        <p:nvPicPr>
          <p:cNvPr id="11" name="Image 10" descr="Une image contenant texte, Police, blanc, logo&#10;&#10;Description générée automatiquement">
            <a:extLst>
              <a:ext uri="{FF2B5EF4-FFF2-40B4-BE49-F238E27FC236}">
                <a16:creationId xmlns:a16="http://schemas.microsoft.com/office/drawing/2014/main" id="{54348D50-572C-0EE4-70C4-52A84EBF97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4912669"/>
            <a:ext cx="3670300" cy="1739900"/>
          </a:xfrm>
          <a:prstGeom prst="rect">
            <a:avLst/>
          </a:prstGeom>
        </p:spPr>
      </p:pic>
    </p:spTree>
    <p:extLst>
      <p:ext uri="{BB962C8B-B14F-4D97-AF65-F5344CB8AC3E}">
        <p14:creationId xmlns:p14="http://schemas.microsoft.com/office/powerpoint/2010/main" val="237493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BD16-9C1A-1804-3E8B-6A31145CC041}"/>
            </a:ext>
          </a:extLst>
        </p:cNvPr>
        <p:cNvGrpSpPr/>
        <p:nvPr/>
      </p:nvGrpSpPr>
      <p:grpSpPr>
        <a:xfrm>
          <a:off x="0" y="0"/>
          <a:ext cx="0" cy="0"/>
          <a:chOff x="0" y="0"/>
          <a:chExt cx="0" cy="0"/>
        </a:xfrm>
      </p:grpSpPr>
      <p:sp>
        <p:nvSpPr>
          <p:cNvPr id="3" name="Text Placeholder 10">
            <a:extLst>
              <a:ext uri="{FF2B5EF4-FFF2-40B4-BE49-F238E27FC236}">
                <a16:creationId xmlns:a16="http://schemas.microsoft.com/office/drawing/2014/main" id="{BFC8E4CC-5766-DF13-5565-7080BAC30BC3}"/>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a:extLst>
              <a:ext uri="{FF2B5EF4-FFF2-40B4-BE49-F238E27FC236}">
                <a16:creationId xmlns:a16="http://schemas.microsoft.com/office/drawing/2014/main" id="{F8BA6D8B-C17C-2D04-9FB0-A9472FB3125C}"/>
              </a:ext>
            </a:extLst>
          </p:cNvPr>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294FF2D6-3F9B-EB6B-F080-F3906D15121F}"/>
              </a:ext>
            </a:extLst>
          </p:cNvPr>
          <p:cNvSpPr txBox="1"/>
          <p:nvPr/>
        </p:nvSpPr>
        <p:spPr>
          <a:xfrm>
            <a:off x="457200" y="1607789"/>
            <a:ext cx="8174038" cy="2246769"/>
          </a:xfrm>
          <a:prstGeom prst="rect">
            <a:avLst/>
          </a:prstGeom>
          <a:noFill/>
        </p:spPr>
        <p:txBody>
          <a:bodyPr wrap="square">
            <a:spAutoFit/>
          </a:bodyPr>
          <a:lstStyle/>
          <a:p>
            <a:pPr algn="just" defTabSz="685800">
              <a:spcBef>
                <a:spcPts val="450"/>
              </a:spcBef>
              <a:spcAft>
                <a:spcPts val="1350"/>
              </a:spcAft>
              <a:defRPr/>
            </a:pPr>
            <a:r>
              <a:rPr lang="fr-FR" sz="2800" dirty="0">
                <a:solidFill>
                  <a:srgbClr val="0070C0"/>
                </a:solidFill>
              </a:rPr>
              <a:t>La Fondation Rotary aide les membres du Rotary à faire progresser l'entente mondiale, la bonne volonté et la paix en œuvrant dans les domaines de la santé, de l'éducation, de la protection de l'environnement et de la lutte contre la pauvreté. </a:t>
            </a:r>
          </a:p>
        </p:txBody>
      </p:sp>
      <p:sp>
        <p:nvSpPr>
          <p:cNvPr id="4" name="Titre 3">
            <a:extLst>
              <a:ext uri="{FF2B5EF4-FFF2-40B4-BE49-F238E27FC236}">
                <a16:creationId xmlns:a16="http://schemas.microsoft.com/office/drawing/2014/main" id="{B20E9A4E-7494-1A2A-01B1-C0D74E1B1185}"/>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 </a:t>
            </a:r>
            <a:r>
              <a:rPr kumimoji="0" lang="en-US" sz="370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37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pitchFamily="34" charset="-128"/>
                <a:cs typeface="Arial" panose="020B0604020202020204" pitchFamily="34" charset="0"/>
              </a:rPr>
              <a:t>Mission</a:t>
            </a:r>
            <a:br>
              <a:rPr kumimoji="0" lang="en-US" sz="3600" b="1"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sz="3600" b="1" dirty="0">
              <a:latin typeface="Arial Narrow" panose="020B0606020202030204" pitchFamily="34" charset="0"/>
            </a:endParaRPr>
          </a:p>
        </p:txBody>
      </p:sp>
      <p:pic>
        <p:nvPicPr>
          <p:cNvPr id="6" name="Image 5" descr="Une image contenant intérieur, mur, maison, sol&#10;&#10;Description générée automatiquement">
            <a:extLst>
              <a:ext uri="{FF2B5EF4-FFF2-40B4-BE49-F238E27FC236}">
                <a16:creationId xmlns:a16="http://schemas.microsoft.com/office/drawing/2014/main" id="{8827CAF2-51D4-84DA-CAAB-25F706B8E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4436" y="4310519"/>
            <a:ext cx="4114800" cy="2314575"/>
          </a:xfrm>
          <a:prstGeom prst="rect">
            <a:avLst/>
          </a:prstGeom>
        </p:spPr>
      </p:pic>
    </p:spTree>
    <p:extLst>
      <p:ext uri="{BB962C8B-B14F-4D97-AF65-F5344CB8AC3E}">
        <p14:creationId xmlns:p14="http://schemas.microsoft.com/office/powerpoint/2010/main" val="4345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6C3C2-6B9A-4003-343B-1D8E0F714892}"/>
              </a:ext>
            </a:extLst>
          </p:cNvPr>
          <p:cNvSpPr>
            <a:spLocks noGrp="1"/>
          </p:cNvSpPr>
          <p:nvPr>
            <p:ph type="ctrTitle" idx="4294967295"/>
          </p:nvPr>
        </p:nvSpPr>
        <p:spPr>
          <a:xfrm>
            <a:off x="0" y="231775"/>
            <a:ext cx="9296400" cy="990600"/>
          </a:xfrm>
          <a:prstGeom prst="rect">
            <a:avLst/>
          </a:prstGeom>
        </p:spPr>
        <p:txBody>
          <a:bodyPr anchor="ctr"/>
          <a:lstStyle/>
          <a:p>
            <a:pPr algn="ctr"/>
            <a:br>
              <a:rPr lang="fr-FR" sz="2400" cap="none" dirty="0"/>
            </a:br>
            <a:br>
              <a:rPr lang="fr-BE" sz="2400" cap="none" dirty="0"/>
            </a:br>
            <a:br>
              <a:rPr lang="fr-BE" sz="2400" cap="none" dirty="0"/>
            </a:br>
            <a:endParaRPr lang="fr-BE" sz="2400" cap="none" dirty="0"/>
          </a:p>
        </p:txBody>
      </p:sp>
      <p:pic>
        <p:nvPicPr>
          <p:cNvPr id="8" name="Image 7">
            <a:extLst>
              <a:ext uri="{FF2B5EF4-FFF2-40B4-BE49-F238E27FC236}">
                <a16:creationId xmlns:a16="http://schemas.microsoft.com/office/drawing/2014/main" id="{BD53FC3A-B7F9-9CEC-8A56-252687BA1F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6141" y="193832"/>
            <a:ext cx="4783189" cy="1127858"/>
          </a:xfrm>
          <a:prstGeom prst="rect">
            <a:avLst/>
          </a:prstGeom>
        </p:spPr>
      </p:pic>
      <p:sp>
        <p:nvSpPr>
          <p:cNvPr id="3" name="ZoneTexte 2">
            <a:extLst>
              <a:ext uri="{FF2B5EF4-FFF2-40B4-BE49-F238E27FC236}">
                <a16:creationId xmlns:a16="http://schemas.microsoft.com/office/drawing/2014/main" id="{D3BD67D2-0D50-C3BA-F3A9-7EEF15B91E08}"/>
              </a:ext>
            </a:extLst>
          </p:cNvPr>
          <p:cNvSpPr txBox="1"/>
          <p:nvPr/>
        </p:nvSpPr>
        <p:spPr>
          <a:xfrm>
            <a:off x="2144668" y="1421005"/>
            <a:ext cx="4854662" cy="1107996"/>
          </a:xfrm>
          <a:prstGeom prst="rect">
            <a:avLst/>
          </a:prstGeom>
          <a:solidFill>
            <a:srgbClr val="005DAA"/>
          </a:solidFill>
        </p:spPr>
        <p:txBody>
          <a:bodyPr wrap="none" rtlCol="0">
            <a:spAutoFit/>
          </a:bodyPr>
          <a:lstStyle/>
          <a:p>
            <a:pPr algn="ctr"/>
            <a:r>
              <a:rPr lang="fr-FR"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Votre Virement est le bienvenu sur le compte</a:t>
            </a:r>
            <a:r>
              <a:rPr lang="fr-FR" dirty="0">
                <a:solidFill>
                  <a:schemeClr val="bg1"/>
                </a:solidFill>
              </a:rPr>
              <a:t> </a:t>
            </a:r>
          </a:p>
          <a:p>
            <a:pPr algn="ctr"/>
            <a:r>
              <a:rPr lang="fr-FR" b="1" dirty="0">
                <a:solidFill>
                  <a:schemeClr val="bg1"/>
                </a:solidFill>
              </a:rPr>
              <a:t>BE10 0000 0000 0404 </a:t>
            </a:r>
            <a:r>
              <a:rPr lang="fr-FR" sz="1400" dirty="0">
                <a:solidFill>
                  <a:schemeClr val="bg1"/>
                </a:solidFill>
              </a:rPr>
              <a:t>(BIC BPOTBEB)</a:t>
            </a:r>
            <a:endParaRPr lang="fr-FR" b="1" dirty="0">
              <a:solidFill>
                <a:schemeClr val="bg1"/>
              </a:solidFill>
            </a:endParaRPr>
          </a:p>
          <a:p>
            <a:pPr algn="ctr"/>
            <a:r>
              <a:rPr lang="fr-FR" sz="1800" dirty="0">
                <a:solidFill>
                  <a:schemeClr val="bg1"/>
                </a:solidFill>
              </a:rPr>
              <a:t>De la Fondation ROI Baudouin</a:t>
            </a:r>
          </a:p>
        </p:txBody>
      </p:sp>
      <p:pic>
        <p:nvPicPr>
          <p:cNvPr id="5" name="Image 4" descr="Une image contenant motif, conception&#10;&#10;Description générée automatiquement">
            <a:extLst>
              <a:ext uri="{FF2B5EF4-FFF2-40B4-BE49-F238E27FC236}">
                <a16:creationId xmlns:a16="http://schemas.microsoft.com/office/drawing/2014/main" id="{776AEAA9-81E7-D327-262F-5F73A6E2E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1448816"/>
            <a:ext cx="1778000" cy="1803400"/>
          </a:xfrm>
          <a:prstGeom prst="rect">
            <a:avLst/>
          </a:prstGeom>
        </p:spPr>
      </p:pic>
      <p:pic>
        <p:nvPicPr>
          <p:cNvPr id="11" name="Image 10" descr="Une image contenant texte, Police, blanc, logo&#10;&#10;Description générée automatiquement">
            <a:extLst>
              <a:ext uri="{FF2B5EF4-FFF2-40B4-BE49-F238E27FC236}">
                <a16:creationId xmlns:a16="http://schemas.microsoft.com/office/drawing/2014/main" id="{54348D50-572C-0EE4-70C4-52A84EBF97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5105400"/>
            <a:ext cx="3670300" cy="1739900"/>
          </a:xfrm>
          <a:prstGeom prst="rect">
            <a:avLst/>
          </a:prstGeom>
        </p:spPr>
      </p:pic>
      <p:sp>
        <p:nvSpPr>
          <p:cNvPr id="4" name="ZoneTexte 3">
            <a:extLst>
              <a:ext uri="{FF2B5EF4-FFF2-40B4-BE49-F238E27FC236}">
                <a16:creationId xmlns:a16="http://schemas.microsoft.com/office/drawing/2014/main" id="{B72489F1-1ACE-C44B-36BD-891C1305E1A7}"/>
              </a:ext>
            </a:extLst>
          </p:cNvPr>
          <p:cNvSpPr txBox="1"/>
          <p:nvPr/>
        </p:nvSpPr>
        <p:spPr>
          <a:xfrm>
            <a:off x="393700" y="2755442"/>
            <a:ext cx="8382000" cy="2800767"/>
          </a:xfrm>
          <a:prstGeom prst="rect">
            <a:avLst/>
          </a:prstGeom>
          <a:noFill/>
        </p:spPr>
        <p:txBody>
          <a:bodyPr wrap="square" rtlCol="0">
            <a:spAutoFit/>
          </a:bodyPr>
          <a:lstStyle/>
          <a:p>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Exemples de communication :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50800">
              <a:spcAft>
                <a:spcPts val="0"/>
              </a:spcAft>
            </a:pPr>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Fond Annuel de Rotary </a:t>
            </a:r>
            <a:r>
              <a:rPr lang="fr-FR" sz="16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Foundation</a:t>
            </a:r>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 : *019/1240/00139*- [votre NOM]- [votre Rotary ID]</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End Polio programme : 	</a:t>
            </a:r>
            <a:r>
              <a:rPr lang="fr-BE"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*019/1240/00240*- [votre NOM]- [votre Rotary ID]</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50800"/>
            <a:r>
              <a:rPr lang="fr-FR" sz="16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Disaster</a:t>
            </a:r>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r>
              <a:rPr lang="fr-FR" sz="16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Response</a:t>
            </a:r>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programme : </a:t>
            </a:r>
            <a:r>
              <a:rPr lang="fr-BE"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*019/1240/00341*- [votre NOM]- [votre Rotary ID]</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50800">
              <a:spcAft>
                <a:spcPts val="0"/>
              </a:spcAft>
            </a:pPr>
            <a:r>
              <a:rPr lang="fr-FR" sz="16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Endowment</a:t>
            </a:r>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programme : </a:t>
            </a:r>
            <a:r>
              <a:rPr lang="fr-BE"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*019/1240/00442*- [votre NOM]- [votre Rotary ID]</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r>
              <a:rPr lang="fr-BE"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Autres projets :</a:t>
            </a:r>
            <a:r>
              <a:rPr lang="fr-BE"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r>
              <a:rPr lang="fr-FR" sz="16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le Fond annuel finance les District Grants et les Global Grants en Belgique et dans le monde.</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600" dirty="0"/>
          </a:p>
        </p:txBody>
      </p:sp>
    </p:spTree>
    <p:extLst>
      <p:ext uri="{BB962C8B-B14F-4D97-AF65-F5344CB8AC3E}">
        <p14:creationId xmlns:p14="http://schemas.microsoft.com/office/powerpoint/2010/main" val="456609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6C3C2-6B9A-4003-343B-1D8E0F714892}"/>
              </a:ext>
            </a:extLst>
          </p:cNvPr>
          <p:cNvSpPr>
            <a:spLocks noGrp="1"/>
          </p:cNvSpPr>
          <p:nvPr>
            <p:ph type="ctrTitle" idx="4294967295"/>
          </p:nvPr>
        </p:nvSpPr>
        <p:spPr>
          <a:xfrm>
            <a:off x="0" y="231775"/>
            <a:ext cx="9296400" cy="990600"/>
          </a:xfrm>
          <a:prstGeom prst="rect">
            <a:avLst/>
          </a:prstGeom>
        </p:spPr>
        <p:txBody>
          <a:bodyPr anchor="ctr"/>
          <a:lstStyle/>
          <a:p>
            <a:pPr algn="ctr"/>
            <a:br>
              <a:rPr lang="fr-FR" sz="2400" cap="none" dirty="0"/>
            </a:br>
            <a:br>
              <a:rPr lang="fr-BE" sz="2400" cap="none" dirty="0"/>
            </a:br>
            <a:br>
              <a:rPr lang="fr-BE" sz="2400" cap="none" dirty="0"/>
            </a:br>
            <a:endParaRPr lang="fr-BE" sz="2400" cap="none" dirty="0"/>
          </a:p>
        </p:txBody>
      </p:sp>
      <p:sp>
        <p:nvSpPr>
          <p:cNvPr id="6" name="Rectangle 5">
            <a:extLst>
              <a:ext uri="{FF2B5EF4-FFF2-40B4-BE49-F238E27FC236}">
                <a16:creationId xmlns:a16="http://schemas.microsoft.com/office/drawing/2014/main" id="{9BCCC5BF-A974-AAA2-D7D6-1D7EF52F5A68}"/>
              </a:ext>
            </a:extLst>
          </p:cNvPr>
          <p:cNvSpPr/>
          <p:nvPr/>
        </p:nvSpPr>
        <p:spPr>
          <a:xfrm>
            <a:off x="304803" y="3281444"/>
            <a:ext cx="534622" cy="2509756"/>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6142BD1-FB8E-E3EF-51B8-7A0A781EABAB}"/>
              </a:ext>
            </a:extLst>
          </p:cNvPr>
          <p:cNvSpPr/>
          <p:nvPr/>
        </p:nvSpPr>
        <p:spPr>
          <a:xfrm>
            <a:off x="304803" y="2595644"/>
            <a:ext cx="534622" cy="531466"/>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6A31777-4C2C-1E80-4DD4-BBFD93EA7A45}"/>
              </a:ext>
            </a:extLst>
          </p:cNvPr>
          <p:cNvSpPr/>
          <p:nvPr/>
        </p:nvSpPr>
        <p:spPr>
          <a:xfrm>
            <a:off x="304803" y="2089040"/>
            <a:ext cx="534622" cy="363635"/>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C5446A0-C714-867D-5A33-B03E33D5F888}"/>
              </a:ext>
            </a:extLst>
          </p:cNvPr>
          <p:cNvSpPr/>
          <p:nvPr/>
        </p:nvSpPr>
        <p:spPr>
          <a:xfrm>
            <a:off x="304803" y="1454578"/>
            <a:ext cx="534622" cy="531466"/>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9BE3C79-A726-D3D0-7C9C-CD6FF381282C}"/>
              </a:ext>
            </a:extLst>
          </p:cNvPr>
          <p:cNvSpPr/>
          <p:nvPr/>
        </p:nvSpPr>
        <p:spPr>
          <a:xfrm>
            <a:off x="945119" y="1454578"/>
            <a:ext cx="1143547" cy="531466"/>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a:solidFill>
                  <a:schemeClr val="tx1"/>
                </a:solidFill>
                <a:latin typeface="Arial" panose="020B0604020202020204" pitchFamily="34" charset="0"/>
                <a:cs typeface="Arial" panose="020B0604020202020204" pitchFamily="34" charset="0"/>
              </a:rPr>
              <a:t>Création</a:t>
            </a:r>
            <a:endParaRPr lang="fr-FR" sz="120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6F4FC06-CB96-38D5-4DF2-5DA83ED255AF}"/>
              </a:ext>
            </a:extLst>
          </p:cNvPr>
          <p:cNvSpPr/>
          <p:nvPr/>
        </p:nvSpPr>
        <p:spPr>
          <a:xfrm>
            <a:off x="945120" y="2089040"/>
            <a:ext cx="1143548" cy="363635"/>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err="1">
                <a:solidFill>
                  <a:schemeClr val="tx1"/>
                </a:solidFill>
                <a:latin typeface="Arial" panose="020B0604020202020204" pitchFamily="34" charset="0"/>
                <a:cs typeface="Arial" panose="020B0604020202020204" pitchFamily="34" charset="0"/>
              </a:rPr>
              <a:t>Objet</a:t>
            </a:r>
            <a:r>
              <a:rPr lang="en-CH" sz="1200" dirty="0">
                <a:solidFill>
                  <a:schemeClr val="tx1"/>
                </a:solidFill>
                <a:latin typeface="Arial" panose="020B0604020202020204" pitchFamily="34" charset="0"/>
                <a:cs typeface="Arial" panose="020B0604020202020204" pitchFamily="34" charset="0"/>
              </a:rPr>
              <a:t> </a:t>
            </a:r>
            <a:endParaRPr lang="fr-FR" sz="12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22D32CB-847D-37CB-D5F7-A31C789E8329}"/>
              </a:ext>
            </a:extLst>
          </p:cNvPr>
          <p:cNvSpPr/>
          <p:nvPr/>
        </p:nvSpPr>
        <p:spPr>
          <a:xfrm>
            <a:off x="945120" y="2595644"/>
            <a:ext cx="1143548" cy="531466"/>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a:solidFill>
                  <a:schemeClr val="tx1"/>
                </a:solidFill>
                <a:latin typeface="Arial" panose="020B0604020202020204" pitchFamily="34" charset="0"/>
                <a:cs typeface="Arial" panose="020B0604020202020204" pitchFamily="34" charset="0"/>
              </a:rPr>
              <a:t>Le conseil </a:t>
            </a:r>
            <a:r>
              <a:rPr lang="fr-FR" sz="1200" b="1" dirty="0">
                <a:solidFill>
                  <a:schemeClr val="tx1"/>
                </a:solidFill>
                <a:latin typeface="Arial" panose="020B0604020202020204" pitchFamily="34" charset="0"/>
                <a:cs typeface="Arial" panose="020B0604020202020204" pitchFamily="34" charset="0"/>
              </a:rPr>
              <a:t>d’administration</a:t>
            </a:r>
          </a:p>
        </p:txBody>
      </p:sp>
      <p:sp>
        <p:nvSpPr>
          <p:cNvPr id="15" name="Rectangle 14">
            <a:extLst>
              <a:ext uri="{FF2B5EF4-FFF2-40B4-BE49-F238E27FC236}">
                <a16:creationId xmlns:a16="http://schemas.microsoft.com/office/drawing/2014/main" id="{BE52B0AE-3250-D030-FF77-AC05AD500AA1}"/>
              </a:ext>
            </a:extLst>
          </p:cNvPr>
          <p:cNvSpPr/>
          <p:nvPr/>
        </p:nvSpPr>
        <p:spPr>
          <a:xfrm>
            <a:off x="945120" y="3281444"/>
            <a:ext cx="1143548" cy="2509756"/>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a:solidFill>
                  <a:schemeClr val="tx1"/>
                </a:solidFill>
                <a:latin typeface="Arial" panose="020B0604020202020204" pitchFamily="34" charset="0"/>
                <a:cs typeface="Arial" panose="020B0604020202020204" pitchFamily="34" charset="0"/>
              </a:rPr>
              <a:t>Mé</a:t>
            </a:r>
            <a:r>
              <a:rPr lang="en-GB" sz="1200" b="1">
                <a:solidFill>
                  <a:schemeClr val="tx1"/>
                </a:solidFill>
                <a:latin typeface="Arial" panose="020B0604020202020204" pitchFamily="34" charset="0"/>
                <a:cs typeface="Arial" panose="020B0604020202020204" pitchFamily="34" charset="0"/>
              </a:rPr>
              <a:t>cansime</a:t>
            </a:r>
            <a:r>
              <a:rPr lang="en-CH" sz="1200" b="1">
                <a:solidFill>
                  <a:schemeClr val="tx1"/>
                </a:solidFill>
                <a:latin typeface="Arial" panose="020B0604020202020204" pitchFamily="34" charset="0"/>
                <a:cs typeface="Arial" panose="020B0604020202020204" pitchFamily="34" charset="0"/>
              </a:rPr>
              <a:t> </a:t>
            </a:r>
            <a:r>
              <a:rPr lang="en-CH" sz="1200" b="1" dirty="0">
                <a:solidFill>
                  <a:schemeClr val="tx1"/>
                </a:solidFill>
                <a:latin typeface="Arial" panose="020B0604020202020204" pitchFamily="34" charset="0"/>
                <a:cs typeface="Arial" panose="020B0604020202020204" pitchFamily="34" charset="0"/>
              </a:rPr>
              <a:t>des dons</a:t>
            </a:r>
            <a:endParaRPr lang="fr-FR" sz="1200" b="1"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D18E283-D5FA-9C8F-6882-03D5915909C8}"/>
              </a:ext>
            </a:extLst>
          </p:cNvPr>
          <p:cNvSpPr/>
          <p:nvPr/>
        </p:nvSpPr>
        <p:spPr>
          <a:xfrm>
            <a:off x="2265227" y="1454578"/>
            <a:ext cx="6726373" cy="53146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spcAft>
                <a:spcPts val="300"/>
              </a:spcAft>
              <a:buFont typeface="Arial" panose="020B0604020202020204" pitchFamily="34" charset="0"/>
              <a:buChar char="•"/>
            </a:pPr>
            <a:r>
              <a:rPr lang="fr-LU" sz="1000" kern="100" dirty="0">
                <a:solidFill>
                  <a:schemeClr val="tx1"/>
                </a:solidFill>
                <a:latin typeface="Arial" panose="020B0604020202020204" pitchFamily="34" charset="0"/>
                <a:cs typeface="Arial" panose="020B0604020202020204" pitchFamily="34" charset="0"/>
              </a:rPr>
              <a:t>L’Association</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Luxembourgeoise des </a:t>
            </a:r>
            <a:r>
              <a:rPr lang="fr-LU" sz="100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Oeuvres</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du Rotary (</a:t>
            </a:r>
            <a:r>
              <a:rPr lang="fr-LU" sz="10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ALOR</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créé le 13 octobre 2008.</a:t>
            </a:r>
          </a:p>
          <a:p>
            <a:pPr marL="342900" indent="-342900">
              <a:spcAft>
                <a:spcPts val="300"/>
              </a:spcAft>
              <a:buFont typeface="Arial" panose="020B0604020202020204" pitchFamily="34" charset="0"/>
              <a:buChar char="•"/>
            </a:pP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Depuis le 28 août 2009 ALOR a le statut </a:t>
            </a:r>
            <a:r>
              <a:rPr lang="fr-LU" sz="1000" b="1" i="1" u="sng"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d’utilité publique</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H"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(RCS </a:t>
            </a:r>
            <a:r>
              <a:rPr lang="en-CH" sz="1000" kern="100">
                <a:solidFill>
                  <a:schemeClr val="tx1"/>
                </a:solidFill>
                <a:effectLst/>
                <a:latin typeface="Arial" panose="020B0604020202020204" pitchFamily="34" charset="0"/>
                <a:ea typeface="Aptos" panose="020B0004020202020204" pitchFamily="34" charset="0"/>
                <a:cs typeface="Arial" panose="020B0604020202020204" pitchFamily="34" charset="0"/>
              </a:rPr>
              <a:t>F7898) </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suivant arrêté grand-ducal. </a:t>
            </a:r>
          </a:p>
        </p:txBody>
      </p:sp>
      <p:sp>
        <p:nvSpPr>
          <p:cNvPr id="17" name="Rectangle 16">
            <a:extLst>
              <a:ext uri="{FF2B5EF4-FFF2-40B4-BE49-F238E27FC236}">
                <a16:creationId xmlns:a16="http://schemas.microsoft.com/office/drawing/2014/main" id="{9AC67A05-EF39-2BC5-5EC7-5E32ABA3C989}"/>
              </a:ext>
            </a:extLst>
          </p:cNvPr>
          <p:cNvSpPr/>
          <p:nvPr/>
        </p:nvSpPr>
        <p:spPr>
          <a:xfrm>
            <a:off x="2265227" y="2089040"/>
            <a:ext cx="6726373" cy="36363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Arial" panose="020B0604020202020204" pitchFamily="34" charset="0"/>
              <a:buChar char="•"/>
            </a:pPr>
            <a:r>
              <a:rPr lang="fr-LU" sz="10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0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gérer des projets à finalité humanitaire, scientifique, pédagogique, sociale </a:t>
            </a:r>
            <a:r>
              <a:rPr lang="fr-LU" sz="1000" i="1" kern="100">
                <a:solidFill>
                  <a:schemeClr val="tx1"/>
                </a:solidFill>
                <a:effectLst/>
                <a:latin typeface="Arial" panose="020B0604020202020204" pitchFamily="34" charset="0"/>
                <a:ea typeface="Aptos" panose="020B0004020202020204" pitchFamily="34" charset="0"/>
                <a:cs typeface="Arial" panose="020B0604020202020204" pitchFamily="34" charset="0"/>
              </a:rPr>
              <a:t>ou artistique, </a:t>
            </a:r>
            <a:r>
              <a:rPr lang="fr-LU" sz="10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qui sont en accord avec les buts du Rotary International et qui sont initiés ou promus par le Rotary ou un groupe de ses membres. </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fr-LU" sz="10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85E4C0B1-346B-8F51-F413-2537B54C15D8}"/>
              </a:ext>
            </a:extLst>
          </p:cNvPr>
          <p:cNvSpPr/>
          <p:nvPr/>
        </p:nvSpPr>
        <p:spPr>
          <a:xfrm>
            <a:off x="2265227" y="2595644"/>
            <a:ext cx="6726373" cy="53146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Arial" panose="020B0604020202020204" pitchFamily="34" charset="0"/>
              <a:buChar char="•"/>
            </a:pPr>
            <a:r>
              <a:rPr lang="fr-LU" sz="1000" kern="100" dirty="0">
                <a:solidFill>
                  <a:schemeClr val="tx1"/>
                </a:solidFill>
                <a:latin typeface="Arial" panose="020B0604020202020204" pitchFamily="34" charset="0"/>
                <a:cs typeface="Arial" panose="020B0604020202020204" pitchFamily="34" charset="0"/>
              </a:rPr>
              <a:t>Conseil d’Administration composé de 15 membres / un membre représentant chacun </a:t>
            </a:r>
            <a:r>
              <a:rPr lang="fr-LU" sz="1000" kern="100">
                <a:solidFill>
                  <a:schemeClr val="tx1"/>
                </a:solidFill>
                <a:latin typeface="Arial" panose="020B0604020202020204" pitchFamily="34" charset="0"/>
                <a:cs typeface="Arial" panose="020B0604020202020204" pitchFamily="34" charset="0"/>
              </a:rPr>
              <a:t>leur club.</a:t>
            </a:r>
          </a:p>
          <a:p>
            <a:pPr marL="285750" indent="-285750">
              <a:spcAft>
                <a:spcPts val="300"/>
              </a:spcAft>
              <a:buFont typeface="Arial" panose="020B0604020202020204" pitchFamily="34" charset="0"/>
              <a:buChar char="•"/>
            </a:pPr>
            <a:r>
              <a:rPr lang="fr-LU" sz="1000" kern="100">
                <a:solidFill>
                  <a:schemeClr val="tx1"/>
                </a:solidFill>
                <a:latin typeface="Arial" panose="020B0604020202020204" pitchFamily="34" charset="0"/>
                <a:cs typeface="Arial" panose="020B0604020202020204" pitchFamily="34" charset="0"/>
              </a:rPr>
              <a:t>5 </a:t>
            </a:r>
            <a:r>
              <a:rPr lang="fr-LU" sz="1000" kern="100" dirty="0">
                <a:solidFill>
                  <a:schemeClr val="tx1"/>
                </a:solidFill>
                <a:latin typeface="Arial" panose="020B0604020202020204" pitchFamily="34" charset="0"/>
                <a:cs typeface="Arial" panose="020B0604020202020204" pitchFamily="34" charset="0"/>
              </a:rPr>
              <a:t>membres constituent le comité central</a:t>
            </a:r>
            <a:r>
              <a:rPr lang="en-CH" sz="1000" kern="100">
                <a:solidFill>
                  <a:schemeClr val="tx1"/>
                </a:solidFill>
                <a:latin typeface="Arial" panose="020B0604020202020204" pitchFamily="34" charset="0"/>
                <a:cs typeface="Arial" panose="020B0604020202020204" pitchFamily="34" charset="0"/>
              </a:rPr>
              <a:t>. </a:t>
            </a:r>
            <a:endParaRPr lang="en-GB" sz="1000" kern="10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CH" sz="1000" kern="100">
                <a:solidFill>
                  <a:schemeClr val="tx1"/>
                </a:solidFill>
                <a:latin typeface="Arial" panose="020B0604020202020204" pitchFamily="34" charset="0"/>
                <a:cs typeface="Arial" panose="020B0604020202020204" pitchFamily="34" charset="0"/>
              </a:rPr>
              <a:t>A</a:t>
            </a:r>
            <a:r>
              <a:rPr lang="fr-LU" sz="1000" kern="100" dirty="0">
                <a:solidFill>
                  <a:schemeClr val="tx1"/>
                </a:solidFill>
                <a:latin typeface="Arial" panose="020B0604020202020204" pitchFamily="34" charset="0"/>
                <a:cs typeface="Arial" panose="020B0604020202020204" pitchFamily="34" charset="0"/>
              </a:rPr>
              <a:t>ctuellement 15 </a:t>
            </a:r>
            <a:r>
              <a:rPr lang="fr-LU" sz="1000" kern="100">
                <a:solidFill>
                  <a:schemeClr val="tx1"/>
                </a:solidFill>
                <a:latin typeface="Arial" panose="020B0604020202020204" pitchFamily="34" charset="0"/>
                <a:cs typeface="Arial" panose="020B0604020202020204" pitchFamily="34" charset="0"/>
              </a:rPr>
              <a:t>clubs membres</a:t>
            </a:r>
            <a:r>
              <a:rPr lang="en-CH" sz="1000" kern="100">
                <a:solidFill>
                  <a:schemeClr val="tx1"/>
                </a:solidFill>
                <a:latin typeface="Arial" panose="020B0604020202020204" pitchFamily="34" charset="0"/>
                <a:cs typeface="Arial" panose="020B0604020202020204" pitchFamily="34" charset="0"/>
              </a:rPr>
              <a:t>. </a:t>
            </a:r>
            <a:endParaRPr lang="fr-LU" sz="1000" kern="1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80C7A50-F1BA-2F02-2C26-1A1E59196C7F}"/>
              </a:ext>
            </a:extLst>
          </p:cNvPr>
          <p:cNvSpPr/>
          <p:nvPr/>
        </p:nvSpPr>
        <p:spPr>
          <a:xfrm>
            <a:off x="2265227" y="3281444"/>
            <a:ext cx="6726373" cy="250975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spcAft>
                <a:spcPts val="300"/>
              </a:spcAft>
              <a:buFont typeface="Arial" panose="020B0604020202020204" pitchFamily="34" charset="0"/>
              <a:buChar char="•"/>
            </a:pPr>
            <a:r>
              <a:rPr lang="fr-LU" sz="1000" b="1" kern="100" dirty="0">
                <a:solidFill>
                  <a:schemeClr val="tx1"/>
                </a:solidFill>
                <a:latin typeface="Arial" panose="020B0604020202020204" pitchFamily="34" charset="0"/>
                <a:cs typeface="Arial" panose="020B0604020202020204" pitchFamily="34" charset="0"/>
              </a:rPr>
              <a:t>Pour l’administration fiscale</a:t>
            </a:r>
            <a:r>
              <a:rPr lang="fr-LU" sz="1000" kern="100" dirty="0">
                <a:solidFill>
                  <a:schemeClr val="tx1"/>
                </a:solidFill>
                <a:latin typeface="Arial" panose="020B0604020202020204" pitchFamily="34" charset="0"/>
                <a:cs typeface="Arial" panose="020B0604020202020204" pitchFamily="34" charset="0"/>
              </a:rPr>
              <a:t>: Emission d’un certificat de déductibilité à raison de 100% du don reçu.  </a:t>
            </a:r>
          </a:p>
          <a:p>
            <a:pPr marL="171450" indent="-171450">
              <a:spcAft>
                <a:spcPts val="300"/>
              </a:spcAft>
              <a:buFont typeface="Arial" panose="020B0604020202020204" pitchFamily="34" charset="0"/>
              <a:buChar char="•"/>
            </a:pPr>
            <a:r>
              <a:rPr lang="en-CH" sz="1000" kern="100">
                <a:solidFill>
                  <a:schemeClr val="tx1"/>
                </a:solidFill>
                <a:latin typeface="Arial" panose="020B0604020202020204" pitchFamily="34" charset="0"/>
                <a:ea typeface="Aptos" panose="020B0004020202020204" pitchFamily="34" charset="0"/>
                <a:cs typeface="Arial" panose="020B0604020202020204" pitchFamily="34" charset="0"/>
              </a:rPr>
              <a:t>L</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es prestations délivrées dans le cadre de projets communs des clubs rotariens luxembourgeois ne sont pas facturées (p.ex. Espoir en Tête, Espoir 2005). </a:t>
            </a:r>
          </a:p>
          <a:p>
            <a:pPr marL="171450" indent="-171450">
              <a:spcAft>
                <a:spcPts val="300"/>
              </a:spcAft>
              <a:buFont typeface="Arial" panose="020B0604020202020204" pitchFamily="34" charset="0"/>
              <a:buChar char="•"/>
            </a:pPr>
            <a:r>
              <a:rPr lang="en-CH" sz="1000" kern="100">
                <a:solidFill>
                  <a:schemeClr val="tx1"/>
                </a:solidFill>
                <a:effectLst/>
                <a:latin typeface="Arial" panose="020B0604020202020204" pitchFamily="34" charset="0"/>
                <a:ea typeface="Aptos" panose="020B0004020202020204" pitchFamily="34" charset="0"/>
                <a:cs typeface="Arial" panose="020B0604020202020204" pitchFamily="34" charset="0"/>
              </a:rPr>
              <a:t>Les </a:t>
            </a:r>
            <a:r>
              <a:rPr lang="fr-LU" sz="1000" kern="100" dirty="0">
                <a:solidFill>
                  <a:schemeClr val="tx1"/>
                </a:solidFill>
                <a:latin typeface="Arial" panose="020B0604020202020204" pitchFamily="34" charset="0"/>
                <a:ea typeface="Aptos" panose="020B0004020202020204" pitchFamily="34" charset="0"/>
                <a:cs typeface="Arial" panose="020B0604020202020204" pitchFamily="34" charset="0"/>
              </a:rPr>
              <a:t>dons à travers l’ALOR à la </a:t>
            </a:r>
            <a:r>
              <a:rPr lang="fr-LU" sz="1000" b="1" kern="100" dirty="0">
                <a:solidFill>
                  <a:schemeClr val="tx1"/>
                </a:solidFill>
                <a:latin typeface="Arial" panose="020B0604020202020204" pitchFamily="34" charset="0"/>
                <a:ea typeface="Aptos" panose="020B0004020202020204" pitchFamily="34" charset="0"/>
                <a:cs typeface="Arial" panose="020B0604020202020204" pitchFamily="34" charset="0"/>
              </a:rPr>
              <a:t>Fondation Rotary</a:t>
            </a:r>
            <a:r>
              <a:rPr lang="fr-LU" sz="1000" kern="100" dirty="0">
                <a:solidFill>
                  <a:schemeClr val="tx1"/>
                </a:solidFill>
                <a:latin typeface="Arial" panose="020B0604020202020204" pitchFamily="34" charset="0"/>
                <a:ea typeface="Aptos" panose="020B0004020202020204" pitchFamily="34" charset="0"/>
                <a:cs typeface="Arial" panose="020B0604020202020204" pitchFamily="34" charset="0"/>
              </a:rPr>
              <a:t> et «</a:t>
            </a:r>
            <a:r>
              <a:rPr lang="en-CH" sz="10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000" b="1" kern="100" dirty="0">
                <a:solidFill>
                  <a:schemeClr val="tx1"/>
                </a:solidFill>
                <a:latin typeface="Arial" panose="020B0604020202020204" pitchFamily="34" charset="0"/>
                <a:ea typeface="Aptos" panose="020B0004020202020204" pitchFamily="34" charset="0"/>
                <a:cs typeface="Arial" panose="020B0604020202020204" pitchFamily="34" charset="0"/>
              </a:rPr>
              <a:t>End polio </a:t>
            </a:r>
            <a:r>
              <a:rPr lang="fr-LU" sz="1000" b="1" kern="100" dirty="0" err="1">
                <a:solidFill>
                  <a:schemeClr val="tx1"/>
                </a:solidFill>
                <a:latin typeface="Arial" panose="020B0604020202020204" pitchFamily="34" charset="0"/>
                <a:ea typeface="Aptos" panose="020B0004020202020204" pitchFamily="34" charset="0"/>
                <a:cs typeface="Arial" panose="020B0604020202020204" pitchFamily="34" charset="0"/>
              </a:rPr>
              <a:t>now</a:t>
            </a:r>
            <a:r>
              <a:rPr lang="en-CH" sz="1000" b="1"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H"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fr-LU" sz="1000" kern="100" dirty="0">
                <a:solidFill>
                  <a:schemeClr val="tx1"/>
                </a:solidFill>
                <a:latin typeface="Arial" panose="020B0604020202020204" pitchFamily="34" charset="0"/>
                <a:ea typeface="Aptos" panose="020B0004020202020204" pitchFamily="34" charset="0"/>
                <a:cs typeface="Arial" panose="020B0604020202020204" pitchFamily="34" charset="0"/>
              </a:rPr>
              <a:t>sont possibles et ne sont pas facturés.</a:t>
            </a:r>
            <a:endParaRPr lang="en-CH" sz="1000" kern="100" dirty="0">
              <a:solidFill>
                <a:schemeClr val="tx1"/>
              </a:solidFill>
              <a:latin typeface="Arial" panose="020B0604020202020204" pitchFamily="34" charset="0"/>
              <a:ea typeface="Aptos" panose="020B0004020202020204" pitchFamily="34" charset="0"/>
              <a:cs typeface="Arial" panose="020B0604020202020204" pitchFamily="34" charset="0"/>
            </a:endParaRPr>
          </a:p>
          <a:p>
            <a:pPr marL="171450" indent="-171450">
              <a:spcAft>
                <a:spcPts val="300"/>
              </a:spcAft>
              <a:buFont typeface="Arial" panose="020B0604020202020204" pitchFamily="34" charset="0"/>
              <a:buChar char="•"/>
            </a:pPr>
            <a:r>
              <a:rPr lang="en-CH"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a:t>
            </a:r>
            <a:r>
              <a:rPr lang="fr-CH" sz="1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our</a:t>
            </a:r>
            <a:r>
              <a:rPr lang="fr-CH"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les autres dons individuels ALOR </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retient actuellement à charge des dons reçus une commission qui se présente comme suit</a:t>
            </a:r>
            <a:r>
              <a:rPr lang="en-CH"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endParaRPr lang="en-CH" sz="1000" kern="100" dirty="0">
              <a:solidFill>
                <a:schemeClr val="tx1"/>
              </a:solidFill>
              <a:latin typeface="Arial" panose="020B0604020202020204" pitchFamily="34" charset="0"/>
              <a:ea typeface="Aptos" panose="020B0004020202020204" pitchFamily="34" charset="0"/>
              <a:cs typeface="Arial" panose="020B0604020202020204" pitchFamily="34" charset="0"/>
            </a:endParaRPr>
          </a:p>
          <a:p>
            <a:pPr marL="360000" indent="-171450">
              <a:spcAft>
                <a:spcPts val="300"/>
              </a:spcAft>
              <a:buFont typeface="Arial" panose="020B0604020202020204" pitchFamily="34" charset="0"/>
              <a:buChar char="-"/>
            </a:pP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a:t>
            </a:r>
            <a:r>
              <a:rPr lang="fr-LU"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sur la première tranche allant jusqu’</a:t>
            </a: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à 5.000 EUR</a:t>
            </a:r>
            <a:r>
              <a:rPr lang="en-CH" sz="1000" kern="1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CH"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60000" indent="-171450">
              <a:spcAft>
                <a:spcPts val="300"/>
              </a:spcAft>
              <a:buFont typeface="Arial" panose="020B0604020202020204" pitchFamily="34" charset="0"/>
              <a:buChar char="-"/>
            </a:pP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r>
              <a:rPr lang="fr-LU"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sur la tranche supplémentaire allant de </a:t>
            </a: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5.001 à 20.000 EUR</a:t>
            </a:r>
            <a:r>
              <a:rPr lang="en-CH"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CH"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60000" indent="-171450">
              <a:spcAft>
                <a:spcPts val="300"/>
              </a:spcAft>
              <a:buFont typeface="Arial" panose="020B0604020202020204" pitchFamily="34" charset="0"/>
              <a:buChar char="-"/>
            </a:pP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r>
              <a:rPr lang="fr-LU"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sur la tranche supérieure </a:t>
            </a:r>
            <a:r>
              <a:rPr lang="fr-LU"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à 20.000 EUR</a:t>
            </a:r>
            <a:r>
              <a:rPr lang="en-CH" sz="1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CH" sz="10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CH" sz="1000" b="1" kern="1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60000" indent="-171450">
              <a:spcAft>
                <a:spcPts val="300"/>
              </a:spcAft>
              <a:buFont typeface="Arial" panose="020B0604020202020204" pitchFamily="34" charset="0"/>
              <a:buChar char="-"/>
            </a:pPr>
            <a:r>
              <a:rPr lang="en-CH"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C</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ependant un maximum de prélèvement de la commission pour un don individuel est fixé </a:t>
            </a:r>
            <a:r>
              <a:rPr lang="fr-LU" sz="10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à 100 EUR</a:t>
            </a:r>
            <a:r>
              <a:rPr lang="fr-LU"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endParaRPr lang="en-CH"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lvl="0" indent="-171450" algn="just">
              <a:spcAft>
                <a:spcPts val="300"/>
              </a:spcAft>
              <a:buFont typeface="Arial" panose="020B0604020202020204" pitchFamily="34" charset="0"/>
              <a:buChar char="•"/>
            </a:pPr>
            <a:r>
              <a:rPr lang="en-GB"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Relation </a:t>
            </a:r>
            <a:r>
              <a:rPr lang="en-GB" sz="100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bancaire</a:t>
            </a:r>
            <a:r>
              <a:rPr lang="en-GB" sz="1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H" sz="1000" kern="10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GB" sz="10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p>
          <a:p>
            <a:pPr marL="360000" lvl="0" indent="-171450">
              <a:spcAft>
                <a:spcPts val="300"/>
              </a:spcAft>
              <a:buFont typeface="Arial" panose="020B0604020202020204" pitchFamily="34" charset="0"/>
              <a:buChar char="-"/>
            </a:pPr>
            <a:r>
              <a:rPr lang="en-GB" sz="1000" b="1" kern="100" dirty="0">
                <a:solidFill>
                  <a:schemeClr val="tx1"/>
                </a:solidFill>
                <a:latin typeface="Arial" panose="020B0604020202020204" pitchFamily="34" charset="0"/>
                <a:ea typeface="Aptos" panose="020B0004020202020204" pitchFamily="34" charset="0"/>
                <a:cs typeface="Arial" panose="020B0604020202020204" pitchFamily="34" charset="0"/>
              </a:rPr>
              <a:t>B</a:t>
            </a:r>
            <a:r>
              <a:rPr lang="en-CH" sz="1000" b="1" kern="100">
                <a:solidFill>
                  <a:schemeClr val="tx1"/>
                </a:solidFill>
                <a:effectLst/>
                <a:latin typeface="Arial" panose="020B0604020202020204" pitchFamily="34" charset="0"/>
                <a:ea typeface="Aptos" panose="020B0004020202020204" pitchFamily="34" charset="0"/>
                <a:cs typeface="Arial" panose="020B0604020202020204" pitchFamily="34" charset="0"/>
              </a:rPr>
              <a:t>anque de Luxembourg</a:t>
            </a:r>
            <a:endParaRPr lang="en-CH" sz="10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360000" lvl="4" indent="-171450">
              <a:spcAft>
                <a:spcPts val="300"/>
              </a:spcAft>
              <a:buFont typeface="Arial" panose="020B0604020202020204" pitchFamily="34" charset="0"/>
              <a:buChar char="-"/>
            </a:pPr>
            <a:r>
              <a:rPr lang="fr-CH" sz="1000" b="1" kern="100" dirty="0">
                <a:solidFill>
                  <a:schemeClr val="tx1"/>
                </a:solidFill>
                <a:latin typeface="Arial" panose="020B0604020202020204" pitchFamily="34" charset="0"/>
                <a:cs typeface="Arial" panose="020B0604020202020204" pitchFamily="34" charset="0"/>
              </a:rPr>
              <a:t>IBAN</a:t>
            </a:r>
            <a:r>
              <a:rPr lang="en-CH" sz="1000" kern="100" dirty="0">
                <a:solidFill>
                  <a:schemeClr val="tx1"/>
                </a:solidFill>
                <a:latin typeface="Arial" panose="020B0604020202020204" pitchFamily="34" charset="0"/>
                <a:cs typeface="Arial" panose="020B0604020202020204" pitchFamily="34" charset="0"/>
              </a:rPr>
              <a:t>:</a:t>
            </a:r>
            <a:r>
              <a:rPr lang="fr-CH" sz="1000" kern="100" dirty="0">
                <a:solidFill>
                  <a:schemeClr val="tx1"/>
                </a:solidFill>
                <a:latin typeface="Arial" panose="020B0604020202020204" pitchFamily="34" charset="0"/>
                <a:cs typeface="Arial" panose="020B0604020202020204" pitchFamily="34" charset="0"/>
              </a:rPr>
              <a:t> LU94 0081 7737 4700 1003</a:t>
            </a:r>
            <a:endParaRPr lang="en-CH" sz="1000" kern="100" dirty="0">
              <a:solidFill>
                <a:schemeClr val="tx1"/>
              </a:solidFill>
              <a:latin typeface="Arial" panose="020B0604020202020204" pitchFamily="34" charset="0"/>
              <a:cs typeface="Arial" panose="020B0604020202020204" pitchFamily="34" charset="0"/>
            </a:endParaRPr>
          </a:p>
          <a:p>
            <a:pPr marL="360000" lvl="4" indent="-171450">
              <a:spcAft>
                <a:spcPts val="300"/>
              </a:spcAft>
              <a:buFont typeface="Arial" panose="020B0604020202020204" pitchFamily="34" charset="0"/>
              <a:buChar char="-"/>
            </a:pPr>
            <a:r>
              <a:rPr lang="fr-CH" sz="1000" b="1" kern="100" dirty="0">
                <a:solidFill>
                  <a:schemeClr val="tx1"/>
                </a:solidFill>
                <a:latin typeface="Arial" panose="020B0604020202020204" pitchFamily="34" charset="0"/>
                <a:cs typeface="Arial" panose="020B0604020202020204" pitchFamily="34" charset="0"/>
              </a:rPr>
              <a:t>BIC</a:t>
            </a:r>
            <a:r>
              <a:rPr lang="en-CH" sz="1000" kern="100">
                <a:solidFill>
                  <a:schemeClr val="tx1"/>
                </a:solidFill>
                <a:latin typeface="Arial" panose="020B0604020202020204" pitchFamily="34" charset="0"/>
                <a:cs typeface="Arial" panose="020B0604020202020204" pitchFamily="34" charset="0"/>
              </a:rPr>
              <a:t>:</a:t>
            </a:r>
            <a:r>
              <a:rPr lang="fr-CH" sz="1000" kern="100" dirty="0">
                <a:solidFill>
                  <a:schemeClr val="tx1"/>
                </a:solidFill>
                <a:latin typeface="Arial" panose="020B0604020202020204" pitchFamily="34" charset="0"/>
                <a:cs typeface="Arial" panose="020B0604020202020204" pitchFamily="34" charset="0"/>
              </a:rPr>
              <a:t> BLUXLULL</a:t>
            </a:r>
            <a:endParaRPr lang="fr-LU"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Graphic 15" descr="Treasure Map outline">
            <a:extLst>
              <a:ext uri="{FF2B5EF4-FFF2-40B4-BE49-F238E27FC236}">
                <a16:creationId xmlns:a16="http://schemas.microsoft.com/office/drawing/2014/main" id="{CF9FA0E2-E61F-7135-F2B0-A1EEB1A77F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428" y="1962358"/>
            <a:ext cx="407330" cy="518173"/>
          </a:xfrm>
          <a:prstGeom prst="rect">
            <a:avLst/>
          </a:prstGeom>
        </p:spPr>
      </p:pic>
      <p:pic>
        <p:nvPicPr>
          <p:cNvPr id="21" name="Graphic 17" descr="Books on shelf outline">
            <a:extLst>
              <a:ext uri="{FF2B5EF4-FFF2-40B4-BE49-F238E27FC236}">
                <a16:creationId xmlns:a16="http://schemas.microsoft.com/office/drawing/2014/main" id="{804E4B13-F32D-1452-0F97-FB6F42B7B9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403" y="1338075"/>
            <a:ext cx="488795" cy="621807"/>
          </a:xfrm>
          <a:prstGeom prst="rect">
            <a:avLst/>
          </a:prstGeom>
        </p:spPr>
      </p:pic>
      <p:pic>
        <p:nvPicPr>
          <p:cNvPr id="22" name="Graphic 19" descr="Hierarchy with solid fill">
            <a:extLst>
              <a:ext uri="{FF2B5EF4-FFF2-40B4-BE49-F238E27FC236}">
                <a16:creationId xmlns:a16="http://schemas.microsoft.com/office/drawing/2014/main" id="{67B8E3E9-8CFB-D71C-5998-C2939E9640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079" y="2537800"/>
            <a:ext cx="534625" cy="621807"/>
          </a:xfrm>
          <a:prstGeom prst="rect">
            <a:avLst/>
          </a:prstGeom>
        </p:spPr>
      </p:pic>
      <p:pic>
        <p:nvPicPr>
          <p:cNvPr id="23" name="Graphic 26" descr="Questions outline">
            <a:extLst>
              <a:ext uri="{FF2B5EF4-FFF2-40B4-BE49-F238E27FC236}">
                <a16:creationId xmlns:a16="http://schemas.microsoft.com/office/drawing/2014/main" id="{951609C5-C5FC-56E6-5AAA-A2E7BD98B6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800" y="3735138"/>
            <a:ext cx="534623" cy="621807"/>
          </a:xfrm>
          <a:prstGeom prst="rect">
            <a:avLst/>
          </a:prstGeom>
        </p:spPr>
      </p:pic>
      <p:pic>
        <p:nvPicPr>
          <p:cNvPr id="25" name="Picture 6">
            <a:extLst>
              <a:ext uri="{FF2B5EF4-FFF2-40B4-BE49-F238E27FC236}">
                <a16:creationId xmlns:a16="http://schemas.microsoft.com/office/drawing/2014/main" id="{1AB383EC-7041-F6C1-4048-3956063D02F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98475" y="271199"/>
            <a:ext cx="4547050" cy="656083"/>
          </a:xfrm>
          <a:prstGeom prst="rect">
            <a:avLst/>
          </a:prstGeom>
        </p:spPr>
      </p:pic>
    </p:spTree>
    <p:extLst>
      <p:ext uri="{BB962C8B-B14F-4D97-AF65-F5344CB8AC3E}">
        <p14:creationId xmlns:p14="http://schemas.microsoft.com/office/powerpoint/2010/main" val="119173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B40892E8-CD10-4AA0-FF1C-DC217D43FCB7}"/>
              </a:ext>
            </a:extLst>
          </p:cNvPr>
          <p:cNvSpPr txBox="1"/>
          <p:nvPr/>
        </p:nvSpPr>
        <p:spPr>
          <a:xfrm>
            <a:off x="2682700" y="401110"/>
            <a:ext cx="3778599" cy="707886"/>
          </a:xfrm>
          <a:prstGeom prst="rect">
            <a:avLst/>
          </a:prstGeom>
          <a:noFill/>
        </p:spPr>
        <p:txBody>
          <a:bodyPr wrap="none" rtlCol="0">
            <a:spAutoFit/>
          </a:bodyPr>
          <a:lstStyle/>
          <a:p>
            <a:r>
              <a:rPr lang="fr-FR" sz="4000" dirty="0">
                <a:solidFill>
                  <a:schemeClr val="bg1"/>
                </a:solidFill>
              </a:rPr>
              <a:t>Pour vous aider</a:t>
            </a:r>
          </a:p>
        </p:txBody>
      </p:sp>
      <p:pic>
        <p:nvPicPr>
          <p:cNvPr id="3" name="Image 2" descr="Une image contenant Visage humain, personne, cravate, habits&#10;&#10;Description générée automatiquement">
            <a:extLst>
              <a:ext uri="{FF2B5EF4-FFF2-40B4-BE49-F238E27FC236}">
                <a16:creationId xmlns:a16="http://schemas.microsoft.com/office/drawing/2014/main" id="{A3E58194-3098-C78B-3206-BD7CDD6C92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676400"/>
            <a:ext cx="1350764" cy="1530069"/>
          </a:xfrm>
          <a:prstGeom prst="rect">
            <a:avLst/>
          </a:prstGeom>
        </p:spPr>
      </p:pic>
      <p:sp>
        <p:nvSpPr>
          <p:cNvPr id="4" name="ZoneTexte 3">
            <a:extLst>
              <a:ext uri="{FF2B5EF4-FFF2-40B4-BE49-F238E27FC236}">
                <a16:creationId xmlns:a16="http://schemas.microsoft.com/office/drawing/2014/main" id="{BBFF6058-D155-22F7-9580-9215AA1742C3}"/>
              </a:ext>
            </a:extLst>
          </p:cNvPr>
          <p:cNvSpPr txBox="1"/>
          <p:nvPr/>
        </p:nvSpPr>
        <p:spPr>
          <a:xfrm>
            <a:off x="3139268" y="1905000"/>
            <a:ext cx="4688143" cy="1569660"/>
          </a:xfrm>
          <a:prstGeom prst="rect">
            <a:avLst/>
          </a:prstGeom>
          <a:noFill/>
        </p:spPr>
        <p:txBody>
          <a:bodyPr wrap="none" rtlCol="0">
            <a:spAutoFit/>
          </a:bodyPr>
          <a:lstStyle/>
          <a:p>
            <a:r>
              <a:rPr lang="fr-FR" dirty="0">
                <a:latin typeface="Helvetica Neue" panose="02000503000000020004" pitchFamily="2" charset="0"/>
                <a:ea typeface="Helvetica Neue" panose="02000503000000020004" pitchFamily="2" charset="0"/>
                <a:cs typeface="Helvetica Neue" panose="02000503000000020004" pitchFamily="2" charset="0"/>
              </a:rPr>
              <a:t>René </a:t>
            </a:r>
            <a:r>
              <a:rPr lang="fr-FR" dirty="0" err="1">
                <a:latin typeface="Helvetica Neue" panose="02000503000000020004" pitchFamily="2" charset="0"/>
                <a:ea typeface="Helvetica Neue" panose="02000503000000020004" pitchFamily="2" charset="0"/>
                <a:cs typeface="Helvetica Neue" panose="02000503000000020004" pitchFamily="2" charset="0"/>
              </a:rPr>
              <a:t>Friederici</a:t>
            </a:r>
            <a:r>
              <a:rPr lang="fr-FR" dirty="0">
                <a:latin typeface="Helvetica Neue" panose="02000503000000020004" pitchFamily="2" charset="0"/>
                <a:ea typeface="Helvetica Neue" panose="02000503000000020004" pitchFamily="2" charset="0"/>
                <a:cs typeface="Helvetica Neue" panose="02000503000000020004" pitchFamily="2" charset="0"/>
              </a:rPr>
              <a:t>, PDG 2160</a:t>
            </a:r>
          </a:p>
          <a:p>
            <a:r>
              <a:rPr lang="fr-FR" dirty="0">
                <a:latin typeface="Helvetica Neue" panose="02000503000000020004" pitchFamily="2" charset="0"/>
                <a:ea typeface="Helvetica Neue" panose="02000503000000020004" pitchFamily="2" charset="0"/>
                <a:cs typeface="Helvetica Neue" panose="02000503000000020004" pitchFamily="2" charset="0"/>
              </a:rPr>
              <a:t>Coordinateur EMGA – Région 14</a:t>
            </a:r>
          </a:p>
          <a:p>
            <a:r>
              <a:rPr lang="fr-BE" b="0" i="0" dirty="0">
                <a:solidFill>
                  <a:srgbClr val="0078D7"/>
                </a:solidFill>
                <a:effectLst/>
                <a:latin typeface="Helvetica Neue" panose="02000503000000020004" pitchFamily="2" charset="0"/>
                <a:ea typeface="Helvetica Neue" panose="02000503000000020004" pitchFamily="2" charset="0"/>
                <a:cs typeface="Helvetica Neue" panose="02000503000000020004" pitchFamily="2" charset="0"/>
                <a:hlinkClick r:id="rId3"/>
              </a:rPr>
              <a:t>rfrieder@pt.lu</a:t>
            </a:r>
            <a:endParaRPr lang="fr-FR" b="0" i="0" dirty="0">
              <a:solidFill>
                <a:srgbClr val="0078D7"/>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fr-BE" b="0" i="0" dirty="0">
                <a:solidFill>
                  <a:srgbClr val="002060"/>
                </a:solidFill>
                <a:effectLst/>
                <a:latin typeface="Helvetica Neue" panose="02000503000000020004" pitchFamily="2" charset="0"/>
                <a:ea typeface="Helvetica Neue" panose="02000503000000020004" pitchFamily="2" charset="0"/>
                <a:cs typeface="Helvetica Neue" panose="02000503000000020004" pitchFamily="2" charset="0"/>
              </a:rPr>
              <a:t>+ 352 621 184 856</a:t>
            </a:r>
            <a:endParaRPr lang="fr-FR"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Image 7" descr="Une image contenant personne, Visage humain, sourire, habits&#10;&#10;Description générée automatiquement">
            <a:extLst>
              <a:ext uri="{FF2B5EF4-FFF2-40B4-BE49-F238E27FC236}">
                <a16:creationId xmlns:a16="http://schemas.microsoft.com/office/drawing/2014/main" id="{9A3845BB-1D3C-0294-9DF4-93E0FD6C0A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3923824"/>
            <a:ext cx="1655211" cy="1967029"/>
          </a:xfrm>
          <a:prstGeom prst="rect">
            <a:avLst/>
          </a:prstGeom>
        </p:spPr>
      </p:pic>
      <p:sp>
        <p:nvSpPr>
          <p:cNvPr id="9" name="ZoneTexte 8">
            <a:extLst>
              <a:ext uri="{FF2B5EF4-FFF2-40B4-BE49-F238E27FC236}">
                <a16:creationId xmlns:a16="http://schemas.microsoft.com/office/drawing/2014/main" id="{4D4F33CF-13F3-BEBD-8054-7888D8946101}"/>
              </a:ext>
            </a:extLst>
          </p:cNvPr>
          <p:cNvSpPr txBox="1"/>
          <p:nvPr/>
        </p:nvSpPr>
        <p:spPr>
          <a:xfrm>
            <a:off x="1371600" y="4267200"/>
            <a:ext cx="3952364" cy="1569660"/>
          </a:xfrm>
          <a:prstGeom prst="rect">
            <a:avLst/>
          </a:prstGeom>
          <a:noFill/>
        </p:spPr>
        <p:txBody>
          <a:bodyPr wrap="none" rtlCol="0">
            <a:spAutoFit/>
          </a:bodyPr>
          <a:lstStyle/>
          <a:p>
            <a:r>
              <a:rPr lang="fr-FR" dirty="0">
                <a:latin typeface="Helvetica Neue" panose="02000503000000020004" pitchFamily="2" charset="0"/>
                <a:ea typeface="Helvetica Neue" panose="02000503000000020004" pitchFamily="2" charset="0"/>
                <a:cs typeface="Helvetica Neue" panose="02000503000000020004" pitchFamily="2" charset="0"/>
              </a:rPr>
              <a:t>Thierry Reip, PDG 2160</a:t>
            </a:r>
          </a:p>
          <a:p>
            <a:r>
              <a:rPr lang="fr-FR" dirty="0">
                <a:latin typeface="Helvetica Neue" panose="02000503000000020004" pitchFamily="2" charset="0"/>
                <a:ea typeface="Helvetica Neue" panose="02000503000000020004" pitchFamily="2" charset="0"/>
                <a:cs typeface="Helvetica Neue" panose="02000503000000020004" pitchFamily="2" charset="0"/>
              </a:rPr>
              <a:t>Responsable EMGA D2160</a:t>
            </a:r>
          </a:p>
          <a:p>
            <a:r>
              <a:rPr lang="fr-FR" dirty="0">
                <a:latin typeface="Helvetica Neue" panose="02000503000000020004" pitchFamily="2" charset="0"/>
                <a:ea typeface="Helvetica Neue" panose="02000503000000020004" pitchFamily="2" charset="0"/>
                <a:cs typeface="Helvetica Neue" panose="02000503000000020004" pitchFamily="2" charset="0"/>
                <a:hlinkClick r:id="rId5"/>
              </a:rPr>
              <a:t>thierry@fresim.be</a:t>
            </a:r>
            <a:endParaRPr lang="fr-FR" dirty="0">
              <a:latin typeface="Helvetica Neue" panose="02000503000000020004" pitchFamily="2" charset="0"/>
              <a:ea typeface="Helvetica Neue" panose="02000503000000020004" pitchFamily="2" charset="0"/>
              <a:cs typeface="Helvetica Neue" panose="02000503000000020004" pitchFamily="2" charset="0"/>
            </a:endParaRPr>
          </a:p>
          <a:p>
            <a:r>
              <a:rPr lang="fr-FR" dirty="0">
                <a:latin typeface="Helvetica Neue" panose="02000503000000020004" pitchFamily="2" charset="0"/>
                <a:ea typeface="Helvetica Neue" panose="02000503000000020004" pitchFamily="2" charset="0"/>
                <a:cs typeface="Helvetica Neue" panose="02000503000000020004" pitchFamily="2" charset="0"/>
              </a:rPr>
              <a:t>+32 475 81 96 57</a:t>
            </a:r>
          </a:p>
        </p:txBody>
      </p:sp>
    </p:spTree>
    <p:extLst>
      <p:ext uri="{BB962C8B-B14F-4D97-AF65-F5344CB8AC3E}">
        <p14:creationId xmlns:p14="http://schemas.microsoft.com/office/powerpoint/2010/main" val="3749326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304800" y="228600"/>
            <a:ext cx="8839200" cy="865188"/>
          </a:xfrm>
          <a:prstGeom prst="rect">
            <a:avLst/>
          </a:prstGeom>
        </p:spPr>
        <p:txBody>
          <a:bodyPr/>
          <a:lstStyle/>
          <a:p>
            <a:r>
              <a:rPr lang="fr-FR" sz="3300" b="1" dirty="0">
                <a:solidFill>
                  <a:schemeClr val="bg1"/>
                </a:solidFill>
                <a:latin typeface="Arial" panose="020B0604020202020204" pitchFamily="34" charset="0"/>
                <a:cs typeface="Arial" panose="020B0604020202020204" pitchFamily="34" charset="0"/>
              </a:rPr>
              <a:t>FAIRE LE BIEN DANS LE MONDE</a:t>
            </a:r>
            <a:br>
              <a:rPr lang="fr-FR" sz="3300" b="1" dirty="0">
                <a:solidFill>
                  <a:schemeClr val="bg1"/>
                </a:solidFill>
                <a:latin typeface="Arial" panose="020B0604020202020204" pitchFamily="34" charset="0"/>
                <a:cs typeface="Arial" panose="020B0604020202020204" pitchFamily="34" charset="0"/>
              </a:rPr>
            </a:br>
            <a:r>
              <a:rPr lang="fr-FR" sz="3300" b="1" dirty="0">
                <a:solidFill>
                  <a:schemeClr val="bg1"/>
                </a:solidFill>
                <a:latin typeface="Arial" panose="020B0604020202020204" pitchFamily="34" charset="0"/>
                <a:cs typeface="Arial" panose="020B0604020202020204" pitchFamily="34" charset="0"/>
              </a:rPr>
              <a:t>C’est POSSIBLE</a:t>
            </a:r>
            <a:endParaRPr lang="fr-BE" sz="3300" b="1" dirty="0">
              <a:solidFill>
                <a:schemeClr val="bg1"/>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A90631D-64AC-8E56-DB76-C627D1BE26B8}"/>
              </a:ext>
            </a:extLst>
          </p:cNvPr>
          <p:cNvSpPr txBox="1"/>
          <p:nvPr/>
        </p:nvSpPr>
        <p:spPr>
          <a:xfrm>
            <a:off x="1295400" y="3276600"/>
            <a:ext cx="7429500" cy="1077218"/>
          </a:xfrm>
          <a:prstGeom prst="rect">
            <a:avLst/>
          </a:prstGeom>
          <a:noFill/>
        </p:spPr>
        <p:txBody>
          <a:bodyPr wrap="square" rtlCol="0">
            <a:spAutoFit/>
          </a:bodyPr>
          <a:lstStyle/>
          <a:p>
            <a:r>
              <a:rPr lang="fr-FR" sz="3200" dirty="0">
                <a:solidFill>
                  <a:schemeClr val="accent1"/>
                </a:solidFill>
              </a:rPr>
              <a:t>Et si nous parlions de cas concrets</a:t>
            </a:r>
          </a:p>
          <a:p>
            <a:r>
              <a:rPr lang="fr-FR" sz="3200" dirty="0">
                <a:solidFill>
                  <a:schemeClr val="accent1"/>
                </a:solidFill>
              </a:rPr>
              <a:t>de subventions mondiales… </a:t>
            </a:r>
          </a:p>
        </p:txBody>
      </p:sp>
    </p:spTree>
    <p:extLst>
      <p:ext uri="{BB962C8B-B14F-4D97-AF65-F5344CB8AC3E}">
        <p14:creationId xmlns:p14="http://schemas.microsoft.com/office/powerpoint/2010/main" val="398260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 Eau Source de Vie »</a:t>
            </a:r>
            <a:endParaRPr lang="fr-FR" sz="3300" b="1" dirty="0">
              <a:solidFill>
                <a:schemeClr val="bg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1A29245C-0FB8-449B-A538-FF16A0C805FF}"/>
              </a:ext>
            </a:extLst>
          </p:cNvPr>
          <p:cNvSpPr txBox="1"/>
          <p:nvPr/>
        </p:nvSpPr>
        <p:spPr>
          <a:xfrm>
            <a:off x="-34636" y="2590800"/>
            <a:ext cx="46482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a:solidFill>
                  <a:schemeClr val="accent1"/>
                </a:solidFill>
                <a:latin typeface="Arial" panose="020B0604020202020204" pitchFamily="34" charset="0"/>
                <a:cs typeface="Arial" panose="020B0604020202020204" pitchFamily="34" charset="0"/>
              </a:rPr>
              <a:t>Lieu : Benin   </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marL="1257300" lvl="2" indent="-342900">
              <a:spcAft>
                <a:spcPts val="600"/>
              </a:spcAft>
              <a:buClr>
                <a:srgbClr val="0070C0"/>
              </a:buClr>
              <a:buSzPct val="120000"/>
              <a:buFontTx/>
              <a:buChar char="-"/>
            </a:pPr>
            <a:r>
              <a:rPr lang="en-US" dirty="0">
                <a:solidFill>
                  <a:schemeClr val="accent1"/>
                </a:solidFill>
                <a:latin typeface="Arial" panose="020B0604020202020204" pitchFamily="34" charset="0"/>
                <a:cs typeface="Arial" panose="020B0604020202020204" pitchFamily="34" charset="0"/>
              </a:rPr>
              <a:t>Cotonou Rive Gauche</a:t>
            </a:r>
            <a:endParaRPr lang="en-US" dirty="0">
              <a:solidFill>
                <a:schemeClr val="accent1"/>
              </a:solidFill>
              <a:cs typeface="Arial" panose="020B0604020202020204" pitchFamily="34" charset="0"/>
            </a:endParaRPr>
          </a:p>
          <a:p>
            <a:pPr marL="1257300" lvl="2" indent="-342900">
              <a:spcAft>
                <a:spcPts val="600"/>
              </a:spcAft>
              <a:buClr>
                <a:srgbClr val="0070C0"/>
              </a:buClr>
              <a:buSzPct val="120000"/>
              <a:buFontTx/>
              <a:buChar char="-"/>
            </a:pPr>
            <a:r>
              <a:rPr lang="en-US" dirty="0" err="1">
                <a:solidFill>
                  <a:schemeClr val="accent1"/>
                </a:solidFill>
                <a:cs typeface="Arial" panose="020B0604020202020204" pitchFamily="34" charset="0"/>
              </a:rPr>
              <a:t>Diekirch</a:t>
            </a:r>
            <a:r>
              <a:rPr lang="en-US" dirty="0">
                <a:solidFill>
                  <a:schemeClr val="accent1"/>
                </a:solidFill>
                <a:cs typeface="Arial" panose="020B0604020202020204" pitchFamily="34" charset="0"/>
              </a:rPr>
              <a:t> – </a:t>
            </a:r>
            <a:r>
              <a:rPr lang="en-US" dirty="0" err="1">
                <a:solidFill>
                  <a:schemeClr val="accent1"/>
                </a:solidFill>
                <a:cs typeface="Arial" panose="020B0604020202020204" pitchFamily="34" charset="0"/>
              </a:rPr>
              <a:t>Ettelbruck</a:t>
            </a:r>
            <a:r>
              <a:rPr lang="en-US" dirty="0">
                <a:solidFill>
                  <a:schemeClr val="accent1"/>
                </a:solidFill>
                <a:cs typeface="Arial" panose="020B0604020202020204" pitchFamily="34" charset="0"/>
              </a:rPr>
              <a:t> </a:t>
            </a:r>
          </a:p>
          <a:p>
            <a:pPr marL="800100" lvl="1" indent="-342900">
              <a:spcAft>
                <a:spcPts val="600"/>
              </a:spcAft>
              <a:buClr>
                <a:srgbClr val="0070C0"/>
              </a:buClr>
              <a:buSzPct val="120000"/>
              <a:buFont typeface="Arial" panose="020B0604020202020204" pitchFamily="34" charset="0"/>
              <a:buChar char="•"/>
            </a:pPr>
            <a:r>
              <a:rPr lang="nl-BE" dirty="0">
                <a:solidFill>
                  <a:schemeClr val="accent1"/>
                </a:solidFill>
                <a:latin typeface="Arial" panose="020B0604020202020204" pitchFamily="34" charset="0"/>
                <a:cs typeface="Arial" panose="020B0604020202020204" pitchFamily="34" charset="0"/>
              </a:rPr>
              <a:t>Budget total : 30 519 $ </a:t>
            </a:r>
          </a:p>
          <a:p>
            <a:pPr marL="800100" lvl="1" indent="-342900">
              <a:spcAft>
                <a:spcPts val="600"/>
              </a:spcAft>
              <a:buClr>
                <a:srgbClr val="0070C0"/>
              </a:buClr>
              <a:buSzPct val="120000"/>
              <a:buFont typeface="Arial" panose="020B0604020202020204" pitchFamily="34" charset="0"/>
              <a:buChar char="•"/>
            </a:pPr>
            <a:r>
              <a:rPr lang="nl-BE" dirty="0">
                <a:solidFill>
                  <a:schemeClr val="accent1"/>
                </a:solidFill>
                <a:cs typeface="Arial" panose="020B0604020202020204" pitchFamily="34" charset="0"/>
              </a:rPr>
              <a:t>Partenaire : </a:t>
            </a:r>
          </a:p>
          <a:p>
            <a:pPr lvl="1">
              <a:spcAft>
                <a:spcPts val="600"/>
              </a:spcAft>
              <a:buClr>
                <a:srgbClr val="0070C0"/>
              </a:buClr>
              <a:buSzPct val="120000"/>
            </a:pPr>
            <a:r>
              <a:rPr lang="nl-BE" dirty="0">
                <a:solidFill>
                  <a:schemeClr val="accent1"/>
                </a:solidFill>
                <a:latin typeface="Arial" panose="020B0604020202020204" pitchFamily="34" charset="0"/>
                <a:cs typeface="Arial" panose="020B0604020202020204" pitchFamily="34" charset="0"/>
              </a:rPr>
              <a:t>    COSAD BENIN</a:t>
            </a:r>
          </a:p>
          <a:p>
            <a:pPr lvl="1">
              <a:spcAft>
                <a:spcPts val="600"/>
              </a:spcAft>
              <a:buClr>
                <a:srgbClr val="0070C0"/>
              </a:buClr>
              <a:buSzPct val="120000"/>
            </a:pPr>
            <a:endParaRPr lang="fr-FR" dirty="0"/>
          </a:p>
        </p:txBody>
      </p:sp>
      <p:sp>
        <p:nvSpPr>
          <p:cNvPr id="4" name="ZoneTexte 3">
            <a:extLst>
              <a:ext uri="{FF2B5EF4-FFF2-40B4-BE49-F238E27FC236}">
                <a16:creationId xmlns:a16="http://schemas.microsoft.com/office/drawing/2014/main" id="{FEF90456-6461-6890-6F21-00F6FAB95359}"/>
              </a:ext>
            </a:extLst>
          </p:cNvPr>
          <p:cNvSpPr txBox="1"/>
          <p:nvPr/>
        </p:nvSpPr>
        <p:spPr>
          <a:xfrm>
            <a:off x="4613564" y="2514600"/>
            <a:ext cx="4572000" cy="2693045"/>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err="1">
                <a:solidFill>
                  <a:schemeClr val="accent1"/>
                </a:solidFill>
                <a:latin typeface="Arial" panose="020B0604020202020204" pitchFamily="34" charset="0"/>
                <a:cs typeface="Arial" panose="020B0604020202020204" pitchFamily="34" charset="0"/>
              </a:rPr>
              <a:t>Financement</a:t>
            </a:r>
            <a:endParaRPr lang="en-US"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1 c</a:t>
            </a:r>
            <a:r>
              <a:rPr lang="en-US" sz="2400" dirty="0">
                <a:solidFill>
                  <a:schemeClr val="accent1"/>
                </a:solidFill>
                <a:latin typeface="Arial" panose="020B0604020202020204" pitchFamily="34" charset="0"/>
                <a:cs typeface="Arial" panose="020B0604020202020204" pitchFamily="34" charset="0"/>
              </a:rPr>
              <a:t>lub du </a:t>
            </a:r>
            <a:r>
              <a:rPr lang="en-US" dirty="0">
                <a:solidFill>
                  <a:schemeClr val="accent1"/>
                </a:solidFill>
                <a:cs typeface="Arial" panose="020B0604020202020204" pitchFamily="34" charset="0"/>
              </a:rPr>
              <a:t>D 2160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1 club du D 9103</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Total clubs : 	    7294 $</a:t>
            </a:r>
          </a:p>
          <a:p>
            <a:pPr lvl="1">
              <a:spcAft>
                <a:spcPts val="600"/>
              </a:spcAft>
              <a:buClr>
                <a:srgbClr val="0070C0"/>
              </a:buClr>
              <a:buSzPct val="120000"/>
            </a:pPr>
            <a:r>
              <a:rPr lang="en-US" b="1" dirty="0">
                <a:solidFill>
                  <a:schemeClr val="accent1"/>
                </a:solidFill>
                <a:cs typeface="Arial" panose="020B0604020202020204" pitchFamily="34" charset="0"/>
              </a:rPr>
              <a:t>FSD : 		  13000 $</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Fonds Mondial:  10225 $</a:t>
            </a:r>
            <a:endParaRPr lang="fr-FR" dirty="0"/>
          </a:p>
        </p:txBody>
      </p:sp>
      <p:sp>
        <p:nvSpPr>
          <p:cNvPr id="6" name="ZoneTexte 5">
            <a:extLst>
              <a:ext uri="{FF2B5EF4-FFF2-40B4-BE49-F238E27FC236}">
                <a16:creationId xmlns:a16="http://schemas.microsoft.com/office/drawing/2014/main" id="{78DE8098-1203-F9BD-3E60-C81292FCD807}"/>
              </a:ext>
            </a:extLst>
          </p:cNvPr>
          <p:cNvSpPr txBox="1"/>
          <p:nvPr/>
        </p:nvSpPr>
        <p:spPr>
          <a:xfrm>
            <a:off x="457201" y="1413509"/>
            <a:ext cx="8648699" cy="954107"/>
          </a:xfrm>
          <a:prstGeom prst="rect">
            <a:avLst/>
          </a:prstGeom>
          <a:noFill/>
        </p:spPr>
        <p:txBody>
          <a:bodyPr wrap="square">
            <a:spAutoFit/>
          </a:bodyPr>
          <a:lstStyle/>
          <a:p>
            <a:r>
              <a:rPr lang="fr-FR" sz="2800" b="1" dirty="0">
                <a:solidFill>
                  <a:schemeClr val="accent1"/>
                </a:solidFill>
              </a:rPr>
              <a:t>Réalisation d'un forage d’eau potable muni d’un système de pompage solaire avec château d'eau</a:t>
            </a:r>
            <a:r>
              <a:rPr lang="fr-FR" sz="2800" dirty="0">
                <a:solidFill>
                  <a:schemeClr val="accent1"/>
                </a:solidFill>
              </a:rPr>
              <a:t>.</a:t>
            </a:r>
          </a:p>
        </p:txBody>
      </p:sp>
    </p:spTree>
    <p:extLst>
      <p:ext uri="{BB962C8B-B14F-4D97-AF65-F5344CB8AC3E}">
        <p14:creationId xmlns:p14="http://schemas.microsoft.com/office/powerpoint/2010/main" val="3606640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BD0036B-FD01-D0E6-6BB4-C609FF0CE70E}"/>
            </a:ext>
          </a:extLst>
        </p:cNvPr>
        <p:cNvGrpSpPr/>
        <p:nvPr/>
      </p:nvGrpSpPr>
      <p:grpSpPr>
        <a:xfrm>
          <a:off x="0" y="0"/>
          <a:ext cx="0" cy="0"/>
          <a:chOff x="0" y="0"/>
          <a:chExt cx="0" cy="0"/>
        </a:xfrm>
      </p:grpSpPr>
      <p:sp>
        <p:nvSpPr>
          <p:cNvPr id="351235" name="Rectangle 3">
            <a:extLst>
              <a:ext uri="{FF2B5EF4-FFF2-40B4-BE49-F238E27FC236}">
                <a16:creationId xmlns:a16="http://schemas.microsoft.com/office/drawing/2014/main" id="{20F5C48E-D05A-78C1-9BB6-1C3012920509}"/>
              </a:ext>
            </a:extLst>
          </p:cNvPr>
          <p:cNvSpPr>
            <a:spLocks noGrp="1" noChangeArrowheads="1"/>
          </p:cNvSpPr>
          <p:nvPr>
            <p:ph idx="4294967295"/>
          </p:nvPr>
        </p:nvSpPr>
        <p:spPr bwMode="auto">
          <a:xfrm>
            <a:off x="0" y="1295400"/>
            <a:ext cx="9601200" cy="91440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marL="457200" lvl="1" indent="0">
              <a:spcAft>
                <a:spcPts val="600"/>
              </a:spcAft>
              <a:buClr>
                <a:srgbClr val="0070C0"/>
              </a:buClr>
              <a:buSzPct val="120000"/>
              <a:buNone/>
            </a:pPr>
            <a:r>
              <a:rPr lang="en-US" altLang="en-US" b="1" dirty="0" err="1">
                <a:solidFill>
                  <a:srgbClr val="0070C0"/>
                </a:solidFill>
                <a:latin typeface="Arial" panose="020B0604020202020204" pitchFamily="34" charset="0"/>
                <a:cs typeface="Arial" panose="020B0604020202020204" pitchFamily="34" charset="0"/>
              </a:rPr>
              <a:t>Financement</a:t>
            </a:r>
            <a:r>
              <a:rPr lang="en-US" altLang="en-US" b="1" dirty="0">
                <a:solidFill>
                  <a:srgbClr val="0070C0"/>
                </a:solidFill>
                <a:latin typeface="Arial" panose="020B0604020202020204" pitchFamily="34" charset="0"/>
                <a:cs typeface="Arial" panose="020B0604020202020204" pitchFamily="34" charset="0"/>
              </a:rPr>
              <a:t> d’un </a:t>
            </a:r>
            <a:r>
              <a:rPr lang="en-US" altLang="en-US" b="1" dirty="0" err="1">
                <a:solidFill>
                  <a:srgbClr val="0070C0"/>
                </a:solidFill>
                <a:latin typeface="Arial" panose="020B0604020202020204" pitchFamily="34" charset="0"/>
                <a:cs typeface="Arial" panose="020B0604020202020204" pitchFamily="34" charset="0"/>
              </a:rPr>
              <a:t>incubateur</a:t>
            </a:r>
            <a:r>
              <a:rPr lang="en-US" altLang="en-US" b="1" dirty="0">
                <a:solidFill>
                  <a:srgbClr val="0070C0"/>
                </a:solidFill>
                <a:latin typeface="Arial" panose="020B0604020202020204" pitchFamily="34" charset="0"/>
                <a:cs typeface="Arial" panose="020B0604020202020204" pitchFamily="34" charset="0"/>
              </a:rPr>
              <a:t> </a:t>
            </a:r>
            <a:r>
              <a:rPr lang="en-US" altLang="en-US" b="1" dirty="0" err="1">
                <a:solidFill>
                  <a:srgbClr val="0070C0"/>
                </a:solidFill>
                <a:latin typeface="Arial" panose="020B0604020202020204" pitchFamily="34" charset="0"/>
                <a:cs typeface="Arial" panose="020B0604020202020204" pitchFamily="34" charset="0"/>
              </a:rPr>
              <a:t>d’entreprises</a:t>
            </a:r>
            <a:endParaRPr lang="en-US" altLang="en-US" b="1" dirty="0">
              <a:solidFill>
                <a:srgbClr val="0070C0"/>
              </a:solidFill>
              <a:latin typeface="Arial" panose="020B0604020202020204" pitchFamily="34" charset="0"/>
              <a:cs typeface="Arial" panose="020B0604020202020204" pitchFamily="34" charset="0"/>
            </a:endParaRPr>
          </a:p>
        </p:txBody>
      </p:sp>
      <p:sp>
        <p:nvSpPr>
          <p:cNvPr id="38914" name="Rectangle 2">
            <a:extLst>
              <a:ext uri="{FF2B5EF4-FFF2-40B4-BE49-F238E27FC236}">
                <a16:creationId xmlns:a16="http://schemas.microsoft.com/office/drawing/2014/main" id="{A99CAC23-6F1C-E938-F00D-53286BAEFC79}"/>
              </a:ext>
            </a:extLst>
          </p:cNvPr>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 </a:t>
            </a:r>
            <a:r>
              <a:rPr lang="fr-BE" sz="3300" b="1" dirty="0" err="1">
                <a:solidFill>
                  <a:schemeClr val="bg1"/>
                </a:solidFill>
                <a:latin typeface="Arial" panose="020B0604020202020204" pitchFamily="34" charset="0"/>
                <a:cs typeface="Arial" panose="020B0604020202020204" pitchFamily="34" charset="0"/>
              </a:rPr>
              <a:t>Ein</a:t>
            </a:r>
            <a:r>
              <a:rPr lang="fr-BE" sz="3300" b="1" dirty="0">
                <a:solidFill>
                  <a:schemeClr val="bg1"/>
                </a:solidFill>
                <a:latin typeface="Arial" panose="020B0604020202020204" pitchFamily="34" charset="0"/>
                <a:cs typeface="Arial" panose="020B0604020202020204" pitchFamily="34" charset="0"/>
              </a:rPr>
              <a:t> </a:t>
            </a:r>
            <a:r>
              <a:rPr lang="fr-BE" sz="3300" b="1" dirty="0" err="1">
                <a:solidFill>
                  <a:schemeClr val="bg1"/>
                </a:solidFill>
                <a:latin typeface="Arial" panose="020B0604020202020204" pitchFamily="34" charset="0"/>
                <a:cs typeface="Arial" panose="020B0604020202020204" pitchFamily="34" charset="0"/>
              </a:rPr>
              <a:t>Herz</a:t>
            </a:r>
            <a:r>
              <a:rPr lang="fr-BE" sz="3300" b="1" dirty="0">
                <a:solidFill>
                  <a:schemeClr val="bg1"/>
                </a:solidFill>
                <a:latin typeface="Arial" panose="020B0604020202020204" pitchFamily="34" charset="0"/>
                <a:cs typeface="Arial" panose="020B0604020202020204" pitchFamily="34" charset="0"/>
              </a:rPr>
              <a:t> </a:t>
            </a:r>
            <a:r>
              <a:rPr lang="fr-BE" sz="3300" b="1" dirty="0" err="1">
                <a:solidFill>
                  <a:schemeClr val="bg1"/>
                </a:solidFill>
                <a:latin typeface="Arial" panose="020B0604020202020204" pitchFamily="34" charset="0"/>
                <a:cs typeface="Arial" panose="020B0604020202020204" pitchFamily="34" charset="0"/>
              </a:rPr>
              <a:t>Fuer</a:t>
            </a:r>
            <a:r>
              <a:rPr lang="fr-BE" sz="3300" b="1" dirty="0">
                <a:solidFill>
                  <a:schemeClr val="bg1"/>
                </a:solidFill>
                <a:latin typeface="Arial" panose="020B0604020202020204" pitchFamily="34" charset="0"/>
                <a:cs typeface="Arial" panose="020B0604020202020204" pitchFamily="34" charset="0"/>
              </a:rPr>
              <a:t> Haïti »</a:t>
            </a:r>
            <a:endParaRPr lang="fr-FR" sz="3300" b="1" dirty="0">
              <a:solidFill>
                <a:schemeClr val="bg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149ECAA4-E721-566D-BC50-4385D528FF93}"/>
              </a:ext>
            </a:extLst>
          </p:cNvPr>
          <p:cNvSpPr txBox="1"/>
          <p:nvPr/>
        </p:nvSpPr>
        <p:spPr>
          <a:xfrm>
            <a:off x="0" y="1981200"/>
            <a:ext cx="44196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a:solidFill>
                  <a:schemeClr val="accent1"/>
                </a:solidFill>
                <a:latin typeface="Arial" panose="020B0604020202020204" pitchFamily="34" charset="0"/>
                <a:cs typeface="Arial" panose="020B0604020202020204" pitchFamily="34" charset="0"/>
              </a:rPr>
              <a:t>Lieu : </a:t>
            </a:r>
            <a:r>
              <a:rPr lang="en-US" sz="2400" dirty="0" err="1">
                <a:solidFill>
                  <a:schemeClr val="accent1"/>
                </a:solidFill>
                <a:latin typeface="Arial" panose="020B0604020202020204" pitchFamily="34" charset="0"/>
                <a:cs typeface="Arial" panose="020B0604020202020204" pitchFamily="34" charset="0"/>
              </a:rPr>
              <a:t>Haïti</a:t>
            </a:r>
            <a:r>
              <a:rPr lang="en-US" sz="2400" dirty="0">
                <a:solidFill>
                  <a:schemeClr val="accent1"/>
                </a:solidFill>
                <a:latin typeface="Arial" panose="020B0604020202020204" pitchFamily="34" charset="0"/>
                <a:cs typeface="Arial" panose="020B0604020202020204" pitchFamily="34" charset="0"/>
              </a:rPr>
              <a:t> (</a:t>
            </a:r>
            <a:r>
              <a:rPr lang="en-US" sz="2400" dirty="0" err="1">
                <a:solidFill>
                  <a:schemeClr val="accent1"/>
                </a:solidFill>
                <a:latin typeface="Arial" panose="020B0604020202020204" pitchFamily="34" charset="0"/>
                <a:cs typeface="Arial" panose="020B0604020202020204" pitchFamily="34" charset="0"/>
              </a:rPr>
              <a:t>Mamoulé</a:t>
            </a:r>
            <a:r>
              <a:rPr lang="en-US" sz="2400" dirty="0">
                <a:solidFill>
                  <a:schemeClr val="accent1"/>
                </a:solidFill>
                <a:latin typeface="Arial" panose="020B0604020202020204" pitchFamily="34" charset="0"/>
                <a:cs typeface="Arial" panose="020B0604020202020204" pitchFamily="34" charset="0"/>
              </a:rPr>
              <a:t>)</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lvl="2">
              <a:spcAft>
                <a:spcPts val="600"/>
              </a:spcAft>
              <a:buClr>
                <a:srgbClr val="0070C0"/>
              </a:buClr>
              <a:buSzPct val="120000"/>
            </a:pPr>
            <a:r>
              <a:rPr lang="en-US" dirty="0">
                <a:solidFill>
                  <a:schemeClr val="accent1"/>
                </a:solidFill>
                <a:latin typeface="Arial" panose="020B0604020202020204" pitchFamily="34" charset="0"/>
                <a:cs typeface="Arial" panose="020B0604020202020204" pitchFamily="34" charset="0"/>
              </a:rPr>
              <a:t>- Ouanaminthe</a:t>
            </a:r>
          </a:p>
          <a:p>
            <a:pPr lvl="2">
              <a:spcAft>
                <a:spcPts val="600"/>
              </a:spcAft>
              <a:buClr>
                <a:srgbClr val="0070C0"/>
              </a:buClr>
              <a:buSzPct val="120000"/>
            </a:pPr>
            <a:r>
              <a:rPr lang="en-US" dirty="0">
                <a:solidFill>
                  <a:schemeClr val="accent1"/>
                </a:solidFill>
                <a:cs typeface="Arial" panose="020B0604020202020204" pitchFamily="34" charset="0"/>
              </a:rPr>
              <a:t>- Sankt Vith-Eifel</a:t>
            </a:r>
            <a:endParaRPr lang="nl-BE"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Budget total : 142 096  $</a:t>
            </a:r>
          </a:p>
          <a:p>
            <a:pPr lvl="1">
              <a:spcAft>
                <a:spcPts val="600"/>
              </a:spcAft>
              <a:buClr>
                <a:srgbClr val="0070C0"/>
              </a:buClr>
              <a:buSzPct val="120000"/>
              <a:buFont typeface="Arial" panose="020B0604020202020204" pitchFamily="34" charset="0"/>
              <a:buChar char="•"/>
            </a:pPr>
            <a:r>
              <a:rPr lang="nl-BE" dirty="0">
                <a:solidFill>
                  <a:schemeClr val="accent1"/>
                </a:solidFill>
                <a:cs typeface="Arial" panose="020B0604020202020204" pitchFamily="34" charset="0"/>
              </a:rPr>
              <a:t> Partenaire : </a:t>
            </a:r>
          </a:p>
          <a:p>
            <a:pPr lvl="1">
              <a:spcAft>
                <a:spcPts val="600"/>
              </a:spcAft>
              <a:buClr>
                <a:srgbClr val="0070C0"/>
              </a:buClr>
              <a:buSzPct val="120000"/>
            </a:pPr>
            <a:r>
              <a:rPr lang="nl-BE" dirty="0">
                <a:solidFill>
                  <a:schemeClr val="accent1"/>
                </a:solidFill>
                <a:cs typeface="Arial" panose="020B0604020202020204" pitchFamily="34" charset="0"/>
              </a:rPr>
              <a:t>  Haïti - Farnières AISBL</a:t>
            </a:r>
            <a:endParaRPr lang="nl-BE"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pPr>
            <a:endParaRPr lang="fr-FR" dirty="0"/>
          </a:p>
        </p:txBody>
      </p:sp>
      <p:sp>
        <p:nvSpPr>
          <p:cNvPr id="4" name="ZoneTexte 3">
            <a:extLst>
              <a:ext uri="{FF2B5EF4-FFF2-40B4-BE49-F238E27FC236}">
                <a16:creationId xmlns:a16="http://schemas.microsoft.com/office/drawing/2014/main" id="{9D1E3A22-9BB4-8DB1-E890-4F7A1C96ED4D}"/>
              </a:ext>
            </a:extLst>
          </p:cNvPr>
          <p:cNvSpPr txBox="1"/>
          <p:nvPr/>
        </p:nvSpPr>
        <p:spPr>
          <a:xfrm>
            <a:off x="4419600" y="1967345"/>
            <a:ext cx="45720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err="1">
                <a:solidFill>
                  <a:schemeClr val="accent1"/>
                </a:solidFill>
                <a:latin typeface="Arial" panose="020B0604020202020204" pitchFamily="34" charset="0"/>
                <a:cs typeface="Arial" panose="020B0604020202020204" pitchFamily="34" charset="0"/>
              </a:rPr>
              <a:t>Financement</a:t>
            </a:r>
            <a:endParaRPr lang="en-US"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12 </a:t>
            </a:r>
            <a:r>
              <a:rPr lang="en-US" sz="2400" dirty="0">
                <a:solidFill>
                  <a:schemeClr val="accent1"/>
                </a:solidFill>
                <a:latin typeface="Arial" panose="020B0604020202020204" pitchFamily="34" charset="0"/>
                <a:cs typeface="Arial" panose="020B0604020202020204" pitchFamily="34" charset="0"/>
              </a:rPr>
              <a:t>Clubs du </a:t>
            </a:r>
            <a:r>
              <a:rPr lang="en-US" dirty="0">
                <a:solidFill>
                  <a:schemeClr val="accent1"/>
                </a:solidFill>
                <a:cs typeface="Arial" panose="020B0604020202020204" pitchFamily="34" charset="0"/>
              </a:rPr>
              <a:t>D 2160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3 clubs du D 1810</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2 clubs du D 2140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1 club du D 7020 </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Total clubs : 	  64075 $</a:t>
            </a:r>
          </a:p>
          <a:p>
            <a:pPr lvl="1">
              <a:spcAft>
                <a:spcPts val="600"/>
              </a:spcAft>
              <a:buClr>
                <a:srgbClr val="0070C0"/>
              </a:buClr>
              <a:buSzPct val="120000"/>
            </a:pPr>
            <a:r>
              <a:rPr lang="en-US" b="1" dirty="0">
                <a:solidFill>
                  <a:schemeClr val="accent1"/>
                </a:solidFill>
                <a:cs typeface="Arial" panose="020B0604020202020204" pitchFamily="34" charset="0"/>
              </a:rPr>
              <a:t>FSD : 		  43587 $</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Fonds Mondial:  34434 $</a:t>
            </a:r>
            <a:endParaRPr lang="fr-FR" dirty="0"/>
          </a:p>
        </p:txBody>
      </p:sp>
    </p:spTree>
    <p:extLst>
      <p:ext uri="{BB962C8B-B14F-4D97-AF65-F5344CB8AC3E}">
        <p14:creationId xmlns:p14="http://schemas.microsoft.com/office/powerpoint/2010/main" val="53789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DA35893-23F3-BFE7-2E3D-75303C9768CE}"/>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126FA504-3B5A-8DE1-DB3D-B28C0CDA7205}"/>
              </a:ext>
            </a:extLst>
          </p:cNvPr>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 </a:t>
            </a:r>
            <a:r>
              <a:rPr lang="fr-BE" sz="3300" b="1" dirty="0" err="1">
                <a:solidFill>
                  <a:schemeClr val="bg1"/>
                </a:solidFill>
                <a:latin typeface="Arial" panose="020B0604020202020204" pitchFamily="34" charset="0"/>
                <a:cs typeface="Arial" panose="020B0604020202020204" pitchFamily="34" charset="0"/>
              </a:rPr>
              <a:t>Ein</a:t>
            </a:r>
            <a:r>
              <a:rPr lang="fr-BE" sz="3300" b="1" dirty="0">
                <a:solidFill>
                  <a:schemeClr val="bg1"/>
                </a:solidFill>
                <a:latin typeface="Arial" panose="020B0604020202020204" pitchFamily="34" charset="0"/>
                <a:cs typeface="Arial" panose="020B0604020202020204" pitchFamily="34" charset="0"/>
              </a:rPr>
              <a:t> </a:t>
            </a:r>
            <a:r>
              <a:rPr lang="fr-BE" sz="3300" b="1" dirty="0" err="1">
                <a:solidFill>
                  <a:schemeClr val="bg1"/>
                </a:solidFill>
                <a:latin typeface="Arial" panose="020B0604020202020204" pitchFamily="34" charset="0"/>
                <a:cs typeface="Arial" panose="020B0604020202020204" pitchFamily="34" charset="0"/>
              </a:rPr>
              <a:t>Herz</a:t>
            </a:r>
            <a:r>
              <a:rPr lang="fr-BE" sz="3300" b="1" dirty="0">
                <a:solidFill>
                  <a:schemeClr val="bg1"/>
                </a:solidFill>
                <a:latin typeface="Arial" panose="020B0604020202020204" pitchFamily="34" charset="0"/>
                <a:cs typeface="Arial" panose="020B0604020202020204" pitchFamily="34" charset="0"/>
              </a:rPr>
              <a:t> </a:t>
            </a:r>
            <a:r>
              <a:rPr lang="fr-BE" sz="3300" b="1" dirty="0" err="1">
                <a:solidFill>
                  <a:schemeClr val="bg1"/>
                </a:solidFill>
                <a:latin typeface="Arial" panose="020B0604020202020204" pitchFamily="34" charset="0"/>
                <a:cs typeface="Arial" panose="020B0604020202020204" pitchFamily="34" charset="0"/>
              </a:rPr>
              <a:t>Fuer</a:t>
            </a:r>
            <a:r>
              <a:rPr lang="fr-BE" sz="3300" b="1" dirty="0">
                <a:solidFill>
                  <a:schemeClr val="bg1"/>
                </a:solidFill>
                <a:latin typeface="Arial" panose="020B0604020202020204" pitchFamily="34" charset="0"/>
                <a:cs typeface="Arial" panose="020B0604020202020204" pitchFamily="34" charset="0"/>
              </a:rPr>
              <a:t> Haïti »</a:t>
            </a:r>
            <a:endParaRPr lang="fr-FR" sz="33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2F670303-E5B4-2E3B-AEF8-9DD7B571EC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04950"/>
            <a:ext cx="3307773" cy="2480830"/>
          </a:xfrm>
          <a:prstGeom prst="rect">
            <a:avLst/>
          </a:prstGeom>
        </p:spPr>
      </p:pic>
      <p:pic>
        <p:nvPicPr>
          <p:cNvPr id="5" name="Image 4">
            <a:extLst>
              <a:ext uri="{FF2B5EF4-FFF2-40B4-BE49-F238E27FC236}">
                <a16:creationId xmlns:a16="http://schemas.microsoft.com/office/drawing/2014/main" id="{F0313007-4DCE-196E-43EE-3569064D39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6070" y="1520538"/>
            <a:ext cx="3286989" cy="2465242"/>
          </a:xfrm>
          <a:prstGeom prst="rect">
            <a:avLst/>
          </a:prstGeom>
        </p:spPr>
      </p:pic>
      <p:pic>
        <p:nvPicPr>
          <p:cNvPr id="6" name="Image 5">
            <a:extLst>
              <a:ext uri="{FF2B5EF4-FFF2-40B4-BE49-F238E27FC236}">
                <a16:creationId xmlns:a16="http://schemas.microsoft.com/office/drawing/2014/main" id="{4372B9D5-71DB-3419-DF66-88603C9C48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4267200"/>
            <a:ext cx="3307773" cy="2480830"/>
          </a:xfrm>
          <a:prstGeom prst="rect">
            <a:avLst/>
          </a:prstGeom>
        </p:spPr>
      </p:pic>
      <p:pic>
        <p:nvPicPr>
          <p:cNvPr id="7" name="Image 6">
            <a:extLst>
              <a:ext uri="{FF2B5EF4-FFF2-40B4-BE49-F238E27FC236}">
                <a16:creationId xmlns:a16="http://schemas.microsoft.com/office/drawing/2014/main" id="{F35861ED-1692-2F6A-FFB3-940465D4D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6070" y="4287982"/>
            <a:ext cx="3307773" cy="2480830"/>
          </a:xfrm>
          <a:prstGeom prst="rect">
            <a:avLst/>
          </a:prstGeom>
        </p:spPr>
      </p:pic>
    </p:spTree>
    <p:extLst>
      <p:ext uri="{BB962C8B-B14F-4D97-AF65-F5344CB8AC3E}">
        <p14:creationId xmlns:p14="http://schemas.microsoft.com/office/powerpoint/2010/main" val="553661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B12BF99-67C4-59FE-D1E1-F4F3C0F9109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F50B6D4-1A27-EBD0-0AF4-059688A121D8}"/>
              </a:ext>
            </a:extLst>
          </p:cNvPr>
          <p:cNvSpPr txBox="1"/>
          <p:nvPr/>
        </p:nvSpPr>
        <p:spPr>
          <a:xfrm>
            <a:off x="-152400" y="2521669"/>
            <a:ext cx="4419600" cy="3954929"/>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a:solidFill>
                  <a:schemeClr val="accent1"/>
                </a:solidFill>
                <a:latin typeface="Arial" panose="020B0604020202020204" pitchFamily="34" charset="0"/>
                <a:cs typeface="Arial" panose="020B0604020202020204" pitchFamily="34" charset="0"/>
              </a:rPr>
              <a:t>Lieu : RDC – </a:t>
            </a:r>
            <a:r>
              <a:rPr lang="en-US" sz="2400" dirty="0" err="1">
                <a:solidFill>
                  <a:schemeClr val="accent1"/>
                </a:solidFill>
                <a:latin typeface="Arial" panose="020B0604020202020204" pitchFamily="34" charset="0"/>
                <a:cs typeface="Arial" panose="020B0604020202020204" pitchFamily="34" charset="0"/>
              </a:rPr>
              <a:t>Bukavu</a:t>
            </a:r>
            <a:endParaRPr lang="en-US"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lvl="2">
              <a:spcAft>
                <a:spcPts val="600"/>
              </a:spcAft>
              <a:buClr>
                <a:srgbClr val="0070C0"/>
              </a:buClr>
              <a:buSzPct val="120000"/>
            </a:pP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Bukavu</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Mwangaza</a:t>
            </a:r>
            <a:endParaRPr lang="en-US" dirty="0">
              <a:solidFill>
                <a:schemeClr val="accent1"/>
              </a:solidFill>
              <a:latin typeface="Arial" panose="020B0604020202020204" pitchFamily="34" charset="0"/>
              <a:cs typeface="Arial" panose="020B0604020202020204" pitchFamily="34" charset="0"/>
            </a:endParaRPr>
          </a:p>
          <a:p>
            <a:pPr lvl="2">
              <a:spcAft>
                <a:spcPts val="600"/>
              </a:spcAft>
              <a:buClr>
                <a:srgbClr val="0070C0"/>
              </a:buClr>
              <a:buSzPct val="120000"/>
            </a:pPr>
            <a:r>
              <a:rPr lang="en-US" dirty="0">
                <a:solidFill>
                  <a:schemeClr val="accent1"/>
                </a:solidFill>
                <a:cs typeface="Arial" panose="020B0604020202020204" pitchFamily="34" charset="0"/>
              </a:rPr>
              <a:t>- Ath</a:t>
            </a:r>
            <a:endParaRPr lang="nl-BE"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Budget total : 194856 $</a:t>
            </a:r>
          </a:p>
          <a:p>
            <a:pPr lvl="1">
              <a:spcAft>
                <a:spcPts val="600"/>
              </a:spcAft>
              <a:buClr>
                <a:srgbClr val="0070C0"/>
              </a:buClr>
              <a:buSzPct val="120000"/>
              <a:buFont typeface="Arial" panose="020B0604020202020204" pitchFamily="34" charset="0"/>
              <a:buChar char="•"/>
            </a:pPr>
            <a:r>
              <a:rPr lang="nl-BE" dirty="0">
                <a:solidFill>
                  <a:schemeClr val="accent1"/>
                </a:solidFill>
                <a:cs typeface="Arial" panose="020B0604020202020204" pitchFamily="34" charset="0"/>
              </a:rPr>
              <a:t> Partenaire : </a:t>
            </a:r>
          </a:p>
          <a:p>
            <a:pPr lvl="1">
              <a:spcAft>
                <a:spcPts val="600"/>
              </a:spcAft>
              <a:buClr>
                <a:srgbClr val="0070C0"/>
              </a:buClr>
              <a:buSzPct val="120000"/>
            </a:pPr>
            <a:r>
              <a:rPr lang="fr-BE" b="0" i="0" u="none" strike="noStrike" dirty="0">
                <a:solidFill>
                  <a:schemeClr val="accent1"/>
                </a:solidFill>
                <a:effectLst/>
                <a:cs typeface="Arial" panose="020B0604020202020204" pitchFamily="34" charset="0"/>
              </a:rPr>
              <a:t>ASBL Coelio – Fondation Cadière</a:t>
            </a:r>
            <a:endParaRPr lang="nl-BE" sz="2400" dirty="0">
              <a:solidFill>
                <a:schemeClr val="accent1"/>
              </a:solidFill>
              <a:cs typeface="Arial" panose="020B0604020202020204" pitchFamily="34" charset="0"/>
            </a:endParaRPr>
          </a:p>
          <a:p>
            <a:pPr lvl="1">
              <a:spcAft>
                <a:spcPts val="600"/>
              </a:spcAft>
              <a:buClr>
                <a:srgbClr val="0070C0"/>
              </a:buClr>
              <a:buSzPct val="120000"/>
            </a:pPr>
            <a:endParaRPr lang="fr-FR" dirty="0"/>
          </a:p>
        </p:txBody>
      </p:sp>
      <p:sp>
        <p:nvSpPr>
          <p:cNvPr id="4" name="ZoneTexte 3">
            <a:extLst>
              <a:ext uri="{FF2B5EF4-FFF2-40B4-BE49-F238E27FC236}">
                <a16:creationId xmlns:a16="http://schemas.microsoft.com/office/drawing/2014/main" id="{0B3DB47F-A73C-7095-3114-4CA3AF6EC0A2}"/>
              </a:ext>
            </a:extLst>
          </p:cNvPr>
          <p:cNvSpPr txBox="1"/>
          <p:nvPr/>
        </p:nvSpPr>
        <p:spPr>
          <a:xfrm>
            <a:off x="4419601" y="2394464"/>
            <a:ext cx="4800599" cy="4031873"/>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err="1">
                <a:solidFill>
                  <a:schemeClr val="accent1"/>
                </a:solidFill>
                <a:latin typeface="Arial" panose="020B0604020202020204" pitchFamily="34" charset="0"/>
                <a:cs typeface="Arial" panose="020B0604020202020204" pitchFamily="34" charset="0"/>
              </a:rPr>
              <a:t>Financement</a:t>
            </a:r>
            <a:endParaRPr lang="en-US"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5 c</a:t>
            </a:r>
            <a:r>
              <a:rPr lang="en-US" sz="2400" dirty="0">
                <a:solidFill>
                  <a:schemeClr val="accent1"/>
                </a:solidFill>
                <a:latin typeface="Arial" panose="020B0604020202020204" pitchFamily="34" charset="0"/>
                <a:cs typeface="Arial" panose="020B0604020202020204" pitchFamily="34" charset="0"/>
              </a:rPr>
              <a:t>lubs du </a:t>
            </a:r>
            <a:r>
              <a:rPr lang="en-US" dirty="0">
                <a:solidFill>
                  <a:schemeClr val="accent1"/>
                </a:solidFill>
                <a:cs typeface="Arial" panose="020B0604020202020204" pitchFamily="34" charset="0"/>
              </a:rPr>
              <a:t>D 2160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4 clubs du D 2150</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1 club du D 1680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1 club du D 9150 </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Districts 1680 et 1520</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Total : 	             77856 $</a:t>
            </a:r>
          </a:p>
          <a:p>
            <a:pPr lvl="1">
              <a:spcAft>
                <a:spcPts val="600"/>
              </a:spcAft>
              <a:buClr>
                <a:srgbClr val="0070C0"/>
              </a:buClr>
              <a:buSzPct val="120000"/>
            </a:pPr>
            <a:r>
              <a:rPr lang="en-US" b="1" dirty="0">
                <a:solidFill>
                  <a:schemeClr val="accent1"/>
                </a:solidFill>
                <a:cs typeface="Arial" panose="020B0604020202020204" pitchFamily="34" charset="0"/>
              </a:rPr>
              <a:t>FSD : 		  65000 $</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Fonds Mondial:  52000 $</a:t>
            </a:r>
            <a:endParaRPr lang="fr-FR" dirty="0"/>
          </a:p>
        </p:txBody>
      </p:sp>
      <p:sp>
        <p:nvSpPr>
          <p:cNvPr id="5" name="ZoneTexte 4">
            <a:extLst>
              <a:ext uri="{FF2B5EF4-FFF2-40B4-BE49-F238E27FC236}">
                <a16:creationId xmlns:a16="http://schemas.microsoft.com/office/drawing/2014/main" id="{88436DE1-C957-0A64-7B8B-D654CEA11B01}"/>
              </a:ext>
            </a:extLst>
          </p:cNvPr>
          <p:cNvSpPr txBox="1"/>
          <p:nvPr/>
        </p:nvSpPr>
        <p:spPr>
          <a:xfrm>
            <a:off x="609600" y="145840"/>
            <a:ext cx="8839200" cy="1107996"/>
          </a:xfrm>
          <a:prstGeom prst="rect">
            <a:avLst/>
          </a:prstGeom>
          <a:noFill/>
        </p:spPr>
        <p:txBody>
          <a:bodyPr wrap="square">
            <a:spAutoFit/>
          </a:bodyPr>
          <a:lstStyle/>
          <a:p>
            <a:pPr algn="l"/>
            <a:r>
              <a:rPr lang="fr-BE" b="0" i="0" u="none" strike="noStrike" dirty="0">
                <a:solidFill>
                  <a:schemeClr val="bg1"/>
                </a:solidFill>
                <a:effectLst/>
                <a:latin typeface="Open Sans" panose="020B0606030504020204" pitchFamily="34" charset="0"/>
              </a:rPr>
              <a:t>«  </a:t>
            </a:r>
            <a:r>
              <a:rPr lang="fr-BE" sz="3300" b="1" i="0" u="none" strike="noStrike" dirty="0">
                <a:solidFill>
                  <a:schemeClr val="bg1"/>
                </a:solidFill>
                <a:effectLst/>
                <a:cs typeface="Arial" panose="020B0604020202020204" pitchFamily="34" charset="0"/>
              </a:rPr>
              <a:t>Hôpital de </a:t>
            </a:r>
            <a:r>
              <a:rPr lang="fr-BE" sz="3300" b="1" i="0" u="none" strike="noStrike" dirty="0" err="1">
                <a:solidFill>
                  <a:schemeClr val="bg1"/>
                </a:solidFill>
                <a:effectLst/>
                <a:cs typeface="Arial" panose="020B0604020202020204" pitchFamily="34" charset="0"/>
              </a:rPr>
              <a:t>Panzi</a:t>
            </a:r>
            <a:r>
              <a:rPr lang="fr-BE" sz="3300" b="1" i="0" u="none" strike="noStrike" dirty="0">
                <a:solidFill>
                  <a:schemeClr val="bg1"/>
                </a:solidFill>
                <a:effectLst/>
                <a:cs typeface="Arial" panose="020B0604020202020204" pitchFamily="34" charset="0"/>
              </a:rPr>
              <a:t>, soutien à l'équipe médicale du Prof Dr Denis </a:t>
            </a:r>
            <a:r>
              <a:rPr lang="fr-BE" sz="3300" b="1" i="0" u="none" strike="noStrike" dirty="0" err="1">
                <a:solidFill>
                  <a:schemeClr val="bg1"/>
                </a:solidFill>
                <a:effectLst/>
                <a:cs typeface="Arial" panose="020B0604020202020204" pitchFamily="34" charset="0"/>
              </a:rPr>
              <a:t>Mukwege</a:t>
            </a:r>
            <a:r>
              <a:rPr lang="fr-BE" sz="3300" b="1" i="0" u="none" strike="noStrike" dirty="0">
                <a:solidFill>
                  <a:schemeClr val="bg1"/>
                </a:solidFill>
                <a:effectLst/>
                <a:cs typeface="Arial" panose="020B0604020202020204" pitchFamily="34" charset="0"/>
              </a:rPr>
              <a:t> </a:t>
            </a:r>
            <a:r>
              <a:rPr lang="fr-BE" b="0" i="0" u="none" strike="noStrike" dirty="0">
                <a:solidFill>
                  <a:schemeClr val="bg1"/>
                </a:solidFill>
                <a:effectLst/>
                <a:latin typeface="Open Sans" panose="020B0606030504020204" pitchFamily="34" charset="0"/>
              </a:rPr>
              <a:t>» </a:t>
            </a:r>
          </a:p>
        </p:txBody>
      </p:sp>
      <p:sp>
        <p:nvSpPr>
          <p:cNvPr id="7" name="ZoneTexte 6">
            <a:extLst>
              <a:ext uri="{FF2B5EF4-FFF2-40B4-BE49-F238E27FC236}">
                <a16:creationId xmlns:a16="http://schemas.microsoft.com/office/drawing/2014/main" id="{129A36B7-1885-9D57-8BEC-7B80F85FBD97}"/>
              </a:ext>
            </a:extLst>
          </p:cNvPr>
          <p:cNvSpPr txBox="1"/>
          <p:nvPr/>
        </p:nvSpPr>
        <p:spPr>
          <a:xfrm>
            <a:off x="228600" y="1371600"/>
            <a:ext cx="8991600" cy="1200329"/>
          </a:xfrm>
          <a:prstGeom prst="rect">
            <a:avLst/>
          </a:prstGeom>
          <a:noFill/>
        </p:spPr>
        <p:txBody>
          <a:bodyPr wrap="square">
            <a:spAutoFit/>
          </a:bodyPr>
          <a:lstStyle/>
          <a:p>
            <a:r>
              <a:rPr lang="fr-FR" b="1" dirty="0">
                <a:solidFill>
                  <a:schemeClr val="accent1"/>
                </a:solidFill>
              </a:rPr>
              <a:t>Fourniture de 2 colonnes de Coelioscopie et une table d'opération hybride et formation de l'équipe médico-soignante locale</a:t>
            </a:r>
          </a:p>
        </p:txBody>
      </p:sp>
    </p:spTree>
    <p:extLst>
      <p:ext uri="{BB962C8B-B14F-4D97-AF65-F5344CB8AC3E}">
        <p14:creationId xmlns:p14="http://schemas.microsoft.com/office/powerpoint/2010/main" val="507608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FFB0555-5C53-EAFC-79F1-0589B323A2CD}"/>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DB1FC4D8-3884-24E4-3FD9-A5D361D46475}"/>
              </a:ext>
            </a:extLst>
          </p:cNvPr>
          <p:cNvSpPr txBox="1"/>
          <p:nvPr/>
        </p:nvSpPr>
        <p:spPr>
          <a:xfrm>
            <a:off x="609600" y="145840"/>
            <a:ext cx="8839200" cy="1107996"/>
          </a:xfrm>
          <a:prstGeom prst="rect">
            <a:avLst/>
          </a:prstGeom>
          <a:noFill/>
        </p:spPr>
        <p:txBody>
          <a:bodyPr wrap="square">
            <a:spAutoFit/>
          </a:bodyPr>
          <a:lstStyle/>
          <a:p>
            <a:pPr algn="l"/>
            <a:r>
              <a:rPr lang="fr-BE" b="0" i="0" u="none" strike="noStrike" dirty="0">
                <a:solidFill>
                  <a:schemeClr val="bg1"/>
                </a:solidFill>
                <a:effectLst/>
                <a:latin typeface="Open Sans" panose="020B0606030504020204" pitchFamily="34" charset="0"/>
              </a:rPr>
              <a:t>«  </a:t>
            </a:r>
            <a:r>
              <a:rPr lang="fr-BE" sz="3300" b="1" i="0" u="none" strike="noStrike" dirty="0">
                <a:solidFill>
                  <a:schemeClr val="bg1"/>
                </a:solidFill>
                <a:effectLst/>
                <a:cs typeface="Arial" panose="020B0604020202020204" pitchFamily="34" charset="0"/>
              </a:rPr>
              <a:t>Hôpital de </a:t>
            </a:r>
            <a:r>
              <a:rPr lang="fr-BE" sz="3300" b="1" i="0" u="none" strike="noStrike" dirty="0" err="1">
                <a:solidFill>
                  <a:schemeClr val="bg1"/>
                </a:solidFill>
                <a:effectLst/>
                <a:cs typeface="Arial" panose="020B0604020202020204" pitchFamily="34" charset="0"/>
              </a:rPr>
              <a:t>Panzi</a:t>
            </a:r>
            <a:r>
              <a:rPr lang="fr-BE" sz="3300" b="1" i="0" u="none" strike="noStrike" dirty="0">
                <a:solidFill>
                  <a:schemeClr val="bg1"/>
                </a:solidFill>
                <a:effectLst/>
                <a:cs typeface="Arial" panose="020B0604020202020204" pitchFamily="34" charset="0"/>
              </a:rPr>
              <a:t>, soutien à l'équipe médicale du Prof Dr Denis </a:t>
            </a:r>
            <a:r>
              <a:rPr lang="fr-BE" sz="3300" b="1" i="0" u="none" strike="noStrike" dirty="0" err="1">
                <a:solidFill>
                  <a:schemeClr val="bg1"/>
                </a:solidFill>
                <a:effectLst/>
                <a:cs typeface="Arial" panose="020B0604020202020204" pitchFamily="34" charset="0"/>
              </a:rPr>
              <a:t>Mukwege</a:t>
            </a:r>
            <a:r>
              <a:rPr lang="fr-BE" sz="3300" b="1" i="0" u="none" strike="noStrike" dirty="0">
                <a:solidFill>
                  <a:schemeClr val="bg1"/>
                </a:solidFill>
                <a:effectLst/>
                <a:cs typeface="Arial" panose="020B0604020202020204" pitchFamily="34" charset="0"/>
              </a:rPr>
              <a:t> </a:t>
            </a:r>
            <a:r>
              <a:rPr lang="fr-BE" b="0" i="0" u="none" strike="noStrike" dirty="0">
                <a:solidFill>
                  <a:schemeClr val="bg1"/>
                </a:solidFill>
                <a:effectLst/>
                <a:latin typeface="Open Sans" panose="020B0606030504020204" pitchFamily="34" charset="0"/>
              </a:rPr>
              <a:t>» </a:t>
            </a:r>
          </a:p>
        </p:txBody>
      </p:sp>
      <p:pic>
        <p:nvPicPr>
          <p:cNvPr id="3" name="Image 2">
            <a:extLst>
              <a:ext uri="{FF2B5EF4-FFF2-40B4-BE49-F238E27FC236}">
                <a16:creationId xmlns:a16="http://schemas.microsoft.com/office/drawing/2014/main" id="{689ECEEC-559C-8B6A-FE1C-15EE021247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16657" y="2363428"/>
            <a:ext cx="2841526" cy="2131145"/>
          </a:xfrm>
          <a:prstGeom prst="rect">
            <a:avLst/>
          </a:prstGeom>
        </p:spPr>
      </p:pic>
      <p:pic>
        <p:nvPicPr>
          <p:cNvPr id="6" name="Image 5">
            <a:extLst>
              <a:ext uri="{FF2B5EF4-FFF2-40B4-BE49-F238E27FC236}">
                <a16:creationId xmlns:a16="http://schemas.microsoft.com/office/drawing/2014/main" id="{25617F3D-692F-FB2C-32C8-C435006829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56736" y="2363428"/>
            <a:ext cx="2841527" cy="2131145"/>
          </a:xfrm>
          <a:prstGeom prst="rect">
            <a:avLst/>
          </a:prstGeom>
        </p:spPr>
      </p:pic>
      <p:pic>
        <p:nvPicPr>
          <p:cNvPr id="8" name="Image 7">
            <a:extLst>
              <a:ext uri="{FF2B5EF4-FFF2-40B4-BE49-F238E27FC236}">
                <a16:creationId xmlns:a16="http://schemas.microsoft.com/office/drawing/2014/main" id="{2FE96D9B-71F0-3C34-6452-1B37A5B65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085817" y="2363428"/>
            <a:ext cx="2841527" cy="2131145"/>
          </a:xfrm>
          <a:prstGeom prst="rect">
            <a:avLst/>
          </a:prstGeom>
        </p:spPr>
      </p:pic>
      <p:sp>
        <p:nvSpPr>
          <p:cNvPr id="9" name="ZoneTexte 8">
            <a:extLst>
              <a:ext uri="{FF2B5EF4-FFF2-40B4-BE49-F238E27FC236}">
                <a16:creationId xmlns:a16="http://schemas.microsoft.com/office/drawing/2014/main" id="{27B3367D-FDD5-3A78-4ABC-5841A450916D}"/>
              </a:ext>
            </a:extLst>
          </p:cNvPr>
          <p:cNvSpPr txBox="1"/>
          <p:nvPr/>
        </p:nvSpPr>
        <p:spPr>
          <a:xfrm>
            <a:off x="599556" y="5153306"/>
            <a:ext cx="2131145" cy="646331"/>
          </a:xfrm>
          <a:prstGeom prst="rect">
            <a:avLst/>
          </a:prstGeom>
          <a:noFill/>
        </p:spPr>
        <p:txBody>
          <a:bodyPr wrap="square" rtlCol="0">
            <a:spAutoFit/>
          </a:bodyPr>
          <a:lstStyle/>
          <a:p>
            <a:r>
              <a:rPr lang="fr-FR" sz="1800" dirty="0">
                <a:solidFill>
                  <a:schemeClr val="accent1"/>
                </a:solidFill>
              </a:rPr>
              <a:t>Colonne de coelioscopie</a:t>
            </a:r>
            <a:endParaRPr lang="fr-CH" sz="1800" dirty="0">
              <a:solidFill>
                <a:schemeClr val="accent1"/>
              </a:solidFill>
            </a:endParaRPr>
          </a:p>
        </p:txBody>
      </p:sp>
      <p:sp>
        <p:nvSpPr>
          <p:cNvPr id="10" name="ZoneTexte 9">
            <a:extLst>
              <a:ext uri="{FF2B5EF4-FFF2-40B4-BE49-F238E27FC236}">
                <a16:creationId xmlns:a16="http://schemas.microsoft.com/office/drawing/2014/main" id="{F685D41F-B9BE-F2E1-E97B-918500C58ED2}"/>
              </a:ext>
            </a:extLst>
          </p:cNvPr>
          <p:cNvSpPr txBox="1"/>
          <p:nvPr/>
        </p:nvSpPr>
        <p:spPr>
          <a:xfrm>
            <a:off x="3506427" y="5167552"/>
            <a:ext cx="2131145" cy="646331"/>
          </a:xfrm>
          <a:prstGeom prst="rect">
            <a:avLst/>
          </a:prstGeom>
          <a:noFill/>
        </p:spPr>
        <p:txBody>
          <a:bodyPr wrap="square" rtlCol="0">
            <a:spAutoFit/>
          </a:bodyPr>
          <a:lstStyle/>
          <a:p>
            <a:r>
              <a:rPr lang="fr-FR" sz="1800" dirty="0">
                <a:solidFill>
                  <a:schemeClr val="accent1"/>
                </a:solidFill>
              </a:rPr>
              <a:t>Table d’opération hybride</a:t>
            </a:r>
            <a:endParaRPr lang="fr-CH" sz="1800" dirty="0">
              <a:solidFill>
                <a:schemeClr val="accent1"/>
              </a:solidFill>
            </a:endParaRPr>
          </a:p>
        </p:txBody>
      </p:sp>
      <p:sp>
        <p:nvSpPr>
          <p:cNvPr id="11" name="ZoneTexte 10">
            <a:extLst>
              <a:ext uri="{FF2B5EF4-FFF2-40B4-BE49-F238E27FC236}">
                <a16:creationId xmlns:a16="http://schemas.microsoft.com/office/drawing/2014/main" id="{92E29BBE-BF8E-CAE9-FB45-721747A776F8}"/>
              </a:ext>
            </a:extLst>
          </p:cNvPr>
          <p:cNvSpPr txBox="1"/>
          <p:nvPr/>
        </p:nvSpPr>
        <p:spPr>
          <a:xfrm>
            <a:off x="6691624" y="5160427"/>
            <a:ext cx="2409456" cy="646331"/>
          </a:xfrm>
          <a:prstGeom prst="rect">
            <a:avLst/>
          </a:prstGeom>
          <a:noFill/>
        </p:spPr>
        <p:txBody>
          <a:bodyPr wrap="square" rtlCol="0">
            <a:spAutoFit/>
          </a:bodyPr>
          <a:lstStyle/>
          <a:p>
            <a:r>
              <a:rPr lang="fr-FR" sz="1800" dirty="0">
                <a:solidFill>
                  <a:schemeClr val="accent1"/>
                </a:solidFill>
              </a:rPr>
              <a:t>Opération par l’équipe locale</a:t>
            </a:r>
            <a:endParaRPr lang="fr-CH" sz="1800" dirty="0">
              <a:solidFill>
                <a:schemeClr val="accent1"/>
              </a:solidFill>
            </a:endParaRPr>
          </a:p>
        </p:txBody>
      </p:sp>
    </p:spTree>
    <p:extLst>
      <p:ext uri="{BB962C8B-B14F-4D97-AF65-F5344CB8AC3E}">
        <p14:creationId xmlns:p14="http://schemas.microsoft.com/office/powerpoint/2010/main" val="3323186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B3DD71E-08B2-C29F-5027-795448A261C1}"/>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AE18F141-0438-DB96-7D42-19B5FE7461F8}"/>
              </a:ext>
            </a:extLst>
          </p:cNvPr>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 Clean Water </a:t>
            </a:r>
            <a:r>
              <a:rPr lang="fr-BE" sz="3300" b="1" dirty="0" err="1">
                <a:solidFill>
                  <a:schemeClr val="bg1"/>
                </a:solidFill>
                <a:latin typeface="Arial" panose="020B0604020202020204" pitchFamily="34" charset="0"/>
                <a:cs typeface="Arial" panose="020B0604020202020204" pitchFamily="34" charset="0"/>
              </a:rPr>
              <a:t>Saves</a:t>
            </a:r>
            <a:r>
              <a:rPr lang="fr-BE" sz="3300" b="1" dirty="0">
                <a:solidFill>
                  <a:schemeClr val="bg1"/>
                </a:solidFill>
                <a:latin typeface="Arial" panose="020B0604020202020204" pitchFamily="34" charset="0"/>
                <a:cs typeface="Arial" panose="020B0604020202020204" pitchFamily="34" charset="0"/>
              </a:rPr>
              <a:t> Lives »</a:t>
            </a:r>
            <a:endParaRPr lang="fr-FR" sz="3300" b="1" dirty="0">
              <a:solidFill>
                <a:schemeClr val="bg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D855AD4-1D0A-3E1C-16EF-31CC1450100D}"/>
              </a:ext>
            </a:extLst>
          </p:cNvPr>
          <p:cNvSpPr txBox="1"/>
          <p:nvPr/>
        </p:nvSpPr>
        <p:spPr>
          <a:xfrm>
            <a:off x="-34636" y="2590800"/>
            <a:ext cx="46482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a:solidFill>
                  <a:schemeClr val="accent1"/>
                </a:solidFill>
                <a:latin typeface="Arial" panose="020B0604020202020204" pitchFamily="34" charset="0"/>
                <a:cs typeface="Arial" panose="020B0604020202020204" pitchFamily="34" charset="0"/>
              </a:rPr>
              <a:t>Lieu : Philippines    </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marL="1257300" lvl="2" indent="-342900">
              <a:spcAft>
                <a:spcPts val="600"/>
              </a:spcAft>
              <a:buClr>
                <a:srgbClr val="0070C0"/>
              </a:buClr>
              <a:buSzPct val="120000"/>
              <a:buFontTx/>
              <a:buChar char="-"/>
            </a:pPr>
            <a:r>
              <a:rPr lang="en-US" dirty="0">
                <a:solidFill>
                  <a:schemeClr val="accent1"/>
                </a:solidFill>
                <a:latin typeface="Arial" panose="020B0604020202020204" pitchFamily="34" charset="0"/>
                <a:cs typeface="Arial" panose="020B0604020202020204" pitchFamily="34" charset="0"/>
              </a:rPr>
              <a:t>San José</a:t>
            </a:r>
            <a:endParaRPr lang="en-US" dirty="0">
              <a:solidFill>
                <a:schemeClr val="accent1"/>
              </a:solidFill>
              <a:cs typeface="Arial" panose="020B0604020202020204" pitchFamily="34" charset="0"/>
            </a:endParaRPr>
          </a:p>
          <a:p>
            <a:pPr marL="1257300" lvl="2" indent="-342900">
              <a:spcAft>
                <a:spcPts val="600"/>
              </a:spcAft>
              <a:buClr>
                <a:srgbClr val="0070C0"/>
              </a:buClr>
              <a:buSzPct val="120000"/>
              <a:buFontTx/>
              <a:buChar char="-"/>
            </a:pPr>
            <a:r>
              <a:rPr lang="en-US" dirty="0">
                <a:solidFill>
                  <a:schemeClr val="accent1"/>
                </a:solidFill>
                <a:cs typeface="Arial" panose="020B0604020202020204" pitchFamily="34" charset="0"/>
              </a:rPr>
              <a:t>Liège </a:t>
            </a:r>
            <a:r>
              <a:rPr lang="en-US" dirty="0" err="1">
                <a:solidFill>
                  <a:schemeClr val="accent1"/>
                </a:solidFill>
                <a:cs typeface="Arial" panose="020B0604020202020204" pitchFamily="34" charset="0"/>
              </a:rPr>
              <a:t>Chaudfontaine</a:t>
            </a:r>
            <a:endParaRPr lang="en-US" dirty="0">
              <a:solidFill>
                <a:schemeClr val="accent1"/>
              </a:solidFill>
              <a:cs typeface="Arial" panose="020B0604020202020204" pitchFamily="34" charset="0"/>
            </a:endParaRPr>
          </a:p>
          <a:p>
            <a:pPr marL="800100" lvl="1" indent="-342900">
              <a:spcAft>
                <a:spcPts val="600"/>
              </a:spcAft>
              <a:buClr>
                <a:srgbClr val="0070C0"/>
              </a:buClr>
              <a:buSzPct val="120000"/>
              <a:buFont typeface="Arial" panose="020B0604020202020204" pitchFamily="34" charset="0"/>
              <a:buChar char="•"/>
            </a:pPr>
            <a:r>
              <a:rPr lang="nl-BE" dirty="0">
                <a:solidFill>
                  <a:schemeClr val="accent1"/>
                </a:solidFill>
                <a:latin typeface="Arial" panose="020B0604020202020204" pitchFamily="34" charset="0"/>
                <a:cs typeface="Arial" panose="020B0604020202020204" pitchFamily="34" charset="0"/>
              </a:rPr>
              <a:t>Budget total : </a:t>
            </a:r>
            <a:r>
              <a:rPr lang="nl-BE" dirty="0">
                <a:solidFill>
                  <a:srgbClr val="FF0000"/>
                </a:solidFill>
                <a:latin typeface="Arial" panose="020B0604020202020204" pitchFamily="34" charset="0"/>
                <a:cs typeface="Arial" panose="020B0604020202020204" pitchFamily="34" charset="0"/>
              </a:rPr>
              <a:t>42 700 $ </a:t>
            </a:r>
          </a:p>
          <a:p>
            <a:pPr marL="800100" lvl="1" indent="-342900">
              <a:spcAft>
                <a:spcPts val="600"/>
              </a:spcAft>
              <a:buClr>
                <a:srgbClr val="0070C0"/>
              </a:buClr>
              <a:buSzPct val="120000"/>
              <a:buFont typeface="Arial" panose="020B0604020202020204" pitchFamily="34" charset="0"/>
              <a:buChar char="•"/>
            </a:pPr>
            <a:r>
              <a:rPr lang="nl-BE" dirty="0">
                <a:solidFill>
                  <a:schemeClr val="accent1"/>
                </a:solidFill>
                <a:cs typeface="Arial" panose="020B0604020202020204" pitchFamily="34" charset="0"/>
              </a:rPr>
              <a:t>Partenaire : </a:t>
            </a:r>
          </a:p>
          <a:p>
            <a:pPr lvl="1">
              <a:spcAft>
                <a:spcPts val="600"/>
              </a:spcAft>
              <a:buClr>
                <a:srgbClr val="0070C0"/>
              </a:buClr>
              <a:buSzPct val="120000"/>
            </a:pPr>
            <a:r>
              <a:rPr lang="nl-BE" dirty="0">
                <a:solidFill>
                  <a:schemeClr val="accent1"/>
                </a:solidFill>
                <a:latin typeface="Arial" panose="020B0604020202020204" pitchFamily="34" charset="0"/>
                <a:cs typeface="Arial" panose="020B0604020202020204" pitchFamily="34" charset="0"/>
              </a:rPr>
              <a:t>    </a:t>
            </a:r>
          </a:p>
          <a:p>
            <a:pPr lvl="1">
              <a:spcAft>
                <a:spcPts val="600"/>
              </a:spcAft>
              <a:buClr>
                <a:srgbClr val="0070C0"/>
              </a:buClr>
              <a:buSzPct val="120000"/>
            </a:pPr>
            <a:endParaRPr lang="fr-FR" dirty="0"/>
          </a:p>
        </p:txBody>
      </p:sp>
      <p:sp>
        <p:nvSpPr>
          <p:cNvPr id="4" name="ZoneTexte 3">
            <a:extLst>
              <a:ext uri="{FF2B5EF4-FFF2-40B4-BE49-F238E27FC236}">
                <a16:creationId xmlns:a16="http://schemas.microsoft.com/office/drawing/2014/main" id="{0C09887E-1ABC-3176-0922-D74222408F42}"/>
              </a:ext>
            </a:extLst>
          </p:cNvPr>
          <p:cNvSpPr txBox="1"/>
          <p:nvPr/>
        </p:nvSpPr>
        <p:spPr>
          <a:xfrm>
            <a:off x="4613564" y="2514600"/>
            <a:ext cx="4572000" cy="3139321"/>
          </a:xfrm>
          <a:prstGeom prst="rect">
            <a:avLst/>
          </a:prstGeom>
          <a:noFill/>
        </p:spPr>
        <p:txBody>
          <a:bodyPr wrap="square" rtlCol="0">
            <a:spAutoFit/>
          </a:bodyPr>
          <a:lstStyle/>
          <a:p>
            <a:pPr marL="457200" lvl="1" indent="0">
              <a:spcAft>
                <a:spcPts val="600"/>
              </a:spcAft>
              <a:buClr>
                <a:srgbClr val="0070C0"/>
              </a:buClr>
              <a:buSzPct val="120000"/>
              <a:buNone/>
            </a:pPr>
            <a:r>
              <a:rPr lang="en-US" sz="2400" dirty="0" err="1">
                <a:solidFill>
                  <a:schemeClr val="accent1"/>
                </a:solidFill>
                <a:latin typeface="Arial" panose="020B0604020202020204" pitchFamily="34" charset="0"/>
                <a:cs typeface="Arial" panose="020B0604020202020204" pitchFamily="34" charset="0"/>
              </a:rPr>
              <a:t>Financement</a:t>
            </a:r>
            <a:endParaRPr lang="en-US"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2 c</a:t>
            </a:r>
            <a:r>
              <a:rPr lang="en-US" sz="2400" dirty="0">
                <a:solidFill>
                  <a:schemeClr val="accent1"/>
                </a:solidFill>
                <a:latin typeface="Arial" panose="020B0604020202020204" pitchFamily="34" charset="0"/>
                <a:cs typeface="Arial" panose="020B0604020202020204" pitchFamily="34" charset="0"/>
              </a:rPr>
              <a:t>lubs du </a:t>
            </a:r>
            <a:r>
              <a:rPr lang="en-US" dirty="0">
                <a:solidFill>
                  <a:schemeClr val="accent1"/>
                </a:solidFill>
                <a:cs typeface="Arial" panose="020B0604020202020204" pitchFamily="34" charset="0"/>
              </a:rPr>
              <a:t>D 2160</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2 club du D 3770</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Total clubs : 	  17000 $</a:t>
            </a:r>
          </a:p>
          <a:p>
            <a:pPr lvl="1">
              <a:spcAft>
                <a:spcPts val="600"/>
              </a:spcAft>
              <a:buClr>
                <a:srgbClr val="0070C0"/>
              </a:buClr>
              <a:buSzPct val="120000"/>
            </a:pPr>
            <a:r>
              <a:rPr lang="en-US" b="1" dirty="0">
                <a:solidFill>
                  <a:schemeClr val="accent1"/>
                </a:solidFill>
                <a:cs typeface="Arial" panose="020B0604020202020204" pitchFamily="34" charset="0"/>
              </a:rPr>
              <a:t>FSD : 		  15000 $</a:t>
            </a:r>
          </a:p>
          <a:p>
            <a:pPr lvl="1">
              <a:spcAft>
                <a:spcPts val="600"/>
              </a:spcAft>
              <a:buClr>
                <a:srgbClr val="0070C0"/>
              </a:buClr>
              <a:buSzPct val="120000"/>
            </a:pPr>
            <a:r>
              <a:rPr lang="en-US" sz="2400" b="1" dirty="0">
                <a:solidFill>
                  <a:schemeClr val="accent1"/>
                </a:solidFill>
                <a:latin typeface="Arial" panose="020B0604020202020204" pitchFamily="34" charset="0"/>
                <a:cs typeface="Arial" panose="020B0604020202020204" pitchFamily="34" charset="0"/>
              </a:rPr>
              <a:t>Fonds Mondial:   12000 $</a:t>
            </a:r>
          </a:p>
          <a:p>
            <a:pPr lvl="1">
              <a:spcAft>
                <a:spcPts val="600"/>
              </a:spcAft>
              <a:buClr>
                <a:srgbClr val="0070C0"/>
              </a:buClr>
              <a:buSzPct val="120000"/>
            </a:pPr>
            <a:r>
              <a:rPr lang="en-US" b="1" dirty="0">
                <a:solidFill>
                  <a:schemeClr val="accent1"/>
                </a:solidFill>
                <a:cs typeface="Arial" panose="020B0604020202020204" pitchFamily="34" charset="0"/>
              </a:rPr>
              <a:t>Total :		   44000$</a:t>
            </a:r>
            <a:endParaRPr lang="fr-FR" dirty="0"/>
          </a:p>
        </p:txBody>
      </p:sp>
      <p:sp>
        <p:nvSpPr>
          <p:cNvPr id="6" name="ZoneTexte 5">
            <a:extLst>
              <a:ext uri="{FF2B5EF4-FFF2-40B4-BE49-F238E27FC236}">
                <a16:creationId xmlns:a16="http://schemas.microsoft.com/office/drawing/2014/main" id="{3F460EA5-AC55-60D3-3F44-D11598C73400}"/>
              </a:ext>
            </a:extLst>
          </p:cNvPr>
          <p:cNvSpPr txBox="1"/>
          <p:nvPr/>
        </p:nvSpPr>
        <p:spPr>
          <a:xfrm>
            <a:off x="457201" y="1413509"/>
            <a:ext cx="8648699" cy="954107"/>
          </a:xfrm>
          <a:prstGeom prst="rect">
            <a:avLst/>
          </a:prstGeom>
          <a:noFill/>
        </p:spPr>
        <p:txBody>
          <a:bodyPr wrap="square">
            <a:spAutoFit/>
          </a:bodyPr>
          <a:lstStyle/>
          <a:p>
            <a:r>
              <a:rPr lang="fr-FR" sz="2800" b="1" dirty="0">
                <a:solidFill>
                  <a:schemeClr val="accent1"/>
                </a:solidFill>
              </a:rPr>
              <a:t>Réalisation d'un forage d’eau potable muni d’un système de pompage solaire avec château d'eau</a:t>
            </a:r>
            <a:r>
              <a:rPr lang="fr-FR" sz="2800" dirty="0">
                <a:solidFill>
                  <a:schemeClr val="accent1"/>
                </a:solidFill>
              </a:rPr>
              <a:t>.</a:t>
            </a:r>
          </a:p>
        </p:txBody>
      </p:sp>
    </p:spTree>
    <p:extLst>
      <p:ext uri="{BB962C8B-B14F-4D97-AF65-F5344CB8AC3E}">
        <p14:creationId xmlns:p14="http://schemas.microsoft.com/office/powerpoint/2010/main" val="35091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EDDCB177-284B-47E6-9754-E8F867A213B8}"/>
              </a:ext>
            </a:extLst>
          </p:cNvPr>
          <p:cNvSpPr txBox="1"/>
          <p:nvPr/>
        </p:nvSpPr>
        <p:spPr>
          <a:xfrm>
            <a:off x="0" y="1905000"/>
            <a:ext cx="8859130" cy="2490425"/>
          </a:xfrm>
          <a:prstGeom prst="rect">
            <a:avLst/>
          </a:prstGeom>
          <a:noFill/>
        </p:spPr>
        <p:txBody>
          <a:bodyPr wrap="square">
            <a:spAutoFit/>
          </a:bodyPr>
          <a:lstStyle/>
          <a:p>
            <a:pPr marL="625079" indent="-457200">
              <a:spcBef>
                <a:spcPts val="450"/>
              </a:spcBef>
              <a:spcAft>
                <a:spcPts val="1350"/>
              </a:spcAft>
              <a:buFont typeface="Wingdings" pitchFamily="2" charset="2"/>
              <a:buChar char="Ø"/>
              <a:defRPr/>
            </a:pPr>
            <a:r>
              <a:rPr lang="fr-FR" sz="2800" dirty="0">
                <a:solidFill>
                  <a:srgbClr val="0070C0"/>
                </a:solidFill>
              </a:rPr>
              <a:t>La Fondation Rotary : le bras de levier financier du Rotary International </a:t>
            </a:r>
          </a:p>
          <a:p>
            <a:pPr marL="625079" indent="-457200" algn="just">
              <a:spcBef>
                <a:spcPts val="450"/>
              </a:spcBef>
              <a:spcAft>
                <a:spcPts val="1350"/>
              </a:spcAft>
              <a:buFont typeface="Wingdings" pitchFamily="2" charset="2"/>
              <a:buChar char="Ø"/>
              <a:defRPr/>
            </a:pPr>
            <a:r>
              <a:rPr lang="fr-BE" sz="2800" dirty="0">
                <a:solidFill>
                  <a:schemeClr val="accent1"/>
                </a:solidFill>
              </a:rPr>
              <a:t>Depuis sa création il y a plus de 100 ans, la Fondation a investi plus de 4 milliards de dollars dans des actions transformatrices et pérennes.</a:t>
            </a:r>
            <a:endParaRPr lang="fr-FR" sz="2800" dirty="0">
              <a:solidFill>
                <a:schemeClr val="accent1"/>
              </a:solidFill>
            </a:endParaRPr>
          </a:p>
        </p:txBody>
      </p:sp>
      <p:sp>
        <p:nvSpPr>
          <p:cNvPr id="4" name="Titre 3">
            <a:extLst>
              <a:ext uri="{FF2B5EF4-FFF2-40B4-BE49-F238E27FC236}">
                <a16:creationId xmlns:a16="http://schemas.microsoft.com/office/drawing/2014/main" id="{B1F9F7BE-1FBD-C97C-AF42-164407C5293B}"/>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12936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8C4FBA4-E5FC-8769-FD0D-3FB8E49C7CE3}"/>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E3B29A57-37DC-90BB-3AC5-3A19BDE22578}"/>
              </a:ext>
            </a:extLst>
          </p:cNvPr>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 Clean Water </a:t>
            </a:r>
            <a:r>
              <a:rPr lang="fr-BE" sz="3300" b="1" dirty="0" err="1">
                <a:solidFill>
                  <a:schemeClr val="bg1"/>
                </a:solidFill>
                <a:latin typeface="Arial" panose="020B0604020202020204" pitchFamily="34" charset="0"/>
                <a:cs typeface="Arial" panose="020B0604020202020204" pitchFamily="34" charset="0"/>
              </a:rPr>
              <a:t>Saves</a:t>
            </a:r>
            <a:r>
              <a:rPr lang="fr-BE" sz="3300" b="1" dirty="0">
                <a:solidFill>
                  <a:schemeClr val="bg1"/>
                </a:solidFill>
                <a:latin typeface="Arial" panose="020B0604020202020204" pitchFamily="34" charset="0"/>
                <a:cs typeface="Arial" panose="020B0604020202020204" pitchFamily="34" charset="0"/>
              </a:rPr>
              <a:t> Lives »</a:t>
            </a:r>
            <a:endParaRPr lang="fr-FR" sz="3300" b="1" dirty="0">
              <a:solidFill>
                <a:schemeClr val="bg1"/>
              </a:solidFill>
              <a:latin typeface="Arial" panose="020B0604020202020204" pitchFamily="34" charset="0"/>
              <a:cs typeface="Arial" panose="020B0604020202020204" pitchFamily="34" charset="0"/>
            </a:endParaRPr>
          </a:p>
        </p:txBody>
      </p:sp>
      <p:sp>
        <p:nvSpPr>
          <p:cNvPr id="5" name="AutoShape 4">
            <a:extLst>
              <a:ext uri="{FF2B5EF4-FFF2-40B4-BE49-F238E27FC236}">
                <a16:creationId xmlns:a16="http://schemas.microsoft.com/office/drawing/2014/main" id="{F7ADF60D-3265-DE72-F9DC-2CB2DD956BE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1D9E18D9-373F-3624-A128-E2B6FBEC71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8645" y="1329711"/>
            <a:ext cx="3915998" cy="3893778"/>
          </a:xfrm>
          <a:prstGeom prst="rect">
            <a:avLst/>
          </a:prstGeom>
        </p:spPr>
      </p:pic>
      <p:pic>
        <p:nvPicPr>
          <p:cNvPr id="10" name="Image 9">
            <a:extLst>
              <a:ext uri="{FF2B5EF4-FFF2-40B4-BE49-F238E27FC236}">
                <a16:creationId xmlns:a16="http://schemas.microsoft.com/office/drawing/2014/main" id="{F322FB23-1377-F2C2-9C84-D5AD6A5F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297224"/>
            <a:ext cx="3535422" cy="3893778"/>
          </a:xfrm>
          <a:prstGeom prst="rect">
            <a:avLst/>
          </a:prstGeom>
        </p:spPr>
      </p:pic>
      <p:pic>
        <p:nvPicPr>
          <p:cNvPr id="9" name="Image 8">
            <a:extLst>
              <a:ext uri="{FF2B5EF4-FFF2-40B4-BE49-F238E27FC236}">
                <a16:creationId xmlns:a16="http://schemas.microsoft.com/office/drawing/2014/main" id="{1E396135-4227-A4BB-8946-E2DABCF8E0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2555" y="4267200"/>
            <a:ext cx="3653326" cy="2430368"/>
          </a:xfrm>
          <a:prstGeom prst="rect">
            <a:avLst/>
          </a:prstGeom>
        </p:spPr>
      </p:pic>
    </p:spTree>
    <p:extLst>
      <p:ext uri="{BB962C8B-B14F-4D97-AF65-F5344CB8AC3E}">
        <p14:creationId xmlns:p14="http://schemas.microsoft.com/office/powerpoint/2010/main" val="128627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CBC4-8E2C-CD06-9AB6-CDAC2C381ADF}"/>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14BFD33F-8D3E-7601-40D5-B3F5F4035F37}"/>
              </a:ext>
            </a:extLst>
          </p:cNvPr>
          <p:cNvSpPr>
            <a:spLocks noGrp="1"/>
          </p:cNvSpPr>
          <p:nvPr>
            <p:ph type="ctrTitle" idx="4294967295"/>
          </p:nvPr>
        </p:nvSpPr>
        <p:spPr>
          <a:xfrm>
            <a:off x="304800" y="228600"/>
            <a:ext cx="8839200" cy="865188"/>
          </a:xfrm>
          <a:prstGeom prst="rect">
            <a:avLst/>
          </a:prstGeom>
        </p:spPr>
        <p:txBody>
          <a:bodyPr/>
          <a:lstStyle/>
          <a:p>
            <a:r>
              <a:rPr lang="fr-FR" sz="3300" b="1" dirty="0">
                <a:solidFill>
                  <a:schemeClr val="bg1"/>
                </a:solidFill>
                <a:latin typeface="Arial" panose="020B0604020202020204" pitchFamily="34" charset="0"/>
                <a:cs typeface="Arial" panose="020B0604020202020204" pitchFamily="34" charset="0"/>
              </a:rPr>
              <a:t>FAIRE LE BIEN DANS LE MONDE</a:t>
            </a:r>
            <a:br>
              <a:rPr lang="fr-FR" sz="3300" b="1" dirty="0">
                <a:solidFill>
                  <a:schemeClr val="bg1"/>
                </a:solidFill>
                <a:latin typeface="Arial" panose="020B0604020202020204" pitchFamily="34" charset="0"/>
                <a:cs typeface="Arial" panose="020B0604020202020204" pitchFamily="34" charset="0"/>
              </a:rPr>
            </a:br>
            <a:r>
              <a:rPr lang="fr-FR" sz="3300" b="1" dirty="0">
                <a:solidFill>
                  <a:schemeClr val="bg1"/>
                </a:solidFill>
                <a:latin typeface="Arial" panose="020B0604020202020204" pitchFamily="34" charset="0"/>
                <a:cs typeface="Arial" panose="020B0604020202020204" pitchFamily="34" charset="0"/>
              </a:rPr>
              <a:t>C’est POSSIBLE</a:t>
            </a:r>
            <a:endParaRPr lang="fr-BE" sz="3300" b="1" dirty="0">
              <a:solidFill>
                <a:schemeClr val="bg1"/>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363043E8-5437-F01B-75A7-6B5C1AA2F65D}"/>
              </a:ext>
            </a:extLst>
          </p:cNvPr>
          <p:cNvSpPr txBox="1"/>
          <p:nvPr/>
        </p:nvSpPr>
        <p:spPr>
          <a:xfrm>
            <a:off x="1295400" y="3276600"/>
            <a:ext cx="7429500" cy="1077218"/>
          </a:xfrm>
          <a:prstGeom prst="rect">
            <a:avLst/>
          </a:prstGeom>
          <a:noFill/>
        </p:spPr>
        <p:txBody>
          <a:bodyPr wrap="square" rtlCol="0">
            <a:spAutoFit/>
          </a:bodyPr>
          <a:lstStyle/>
          <a:p>
            <a:r>
              <a:rPr lang="fr-FR" sz="3200" dirty="0">
                <a:solidFill>
                  <a:schemeClr val="accent1"/>
                </a:solidFill>
              </a:rPr>
              <a:t>Et si nous parlions de cas concrets</a:t>
            </a:r>
          </a:p>
          <a:p>
            <a:r>
              <a:rPr lang="fr-FR" sz="3200" dirty="0">
                <a:solidFill>
                  <a:schemeClr val="accent1"/>
                </a:solidFill>
              </a:rPr>
              <a:t>de subventions de district… </a:t>
            </a:r>
          </a:p>
        </p:txBody>
      </p:sp>
    </p:spTree>
    <p:extLst>
      <p:ext uri="{BB962C8B-B14F-4D97-AF65-F5344CB8AC3E}">
        <p14:creationId xmlns:p14="http://schemas.microsoft.com/office/powerpoint/2010/main" val="1809796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13848C51-9C17-A731-32C0-0AC7D4414BF7}"/>
              </a:ext>
            </a:extLst>
          </p:cNvPr>
          <p:cNvSpPr txBox="1">
            <a:spLocks/>
          </p:cNvSpPr>
          <p:nvPr/>
        </p:nvSpPr>
        <p:spPr>
          <a:xfrm>
            <a:off x="304800" y="1477363"/>
            <a:ext cx="5176693" cy="280452"/>
          </a:xfrm>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fr-FR" sz="1400" b="1" dirty="0">
                <a:solidFill>
                  <a:schemeClr val="accent1"/>
                </a:solidFill>
                <a:latin typeface="Droid Serif"/>
              </a:rPr>
              <a:t>ASBL accueillant 66 handicapés mentaux, dont 26 en résidentiel.</a:t>
            </a:r>
          </a:p>
          <a:p>
            <a:pPr algn="just">
              <a:spcAft>
                <a:spcPts val="600"/>
              </a:spcAft>
            </a:pPr>
            <a:endParaRPr lang="fr-CH" sz="1400" b="1" dirty="0">
              <a:solidFill>
                <a:srgbClr val="000000"/>
              </a:solidFill>
              <a:latin typeface="Droid Serif"/>
            </a:endParaRPr>
          </a:p>
          <a:p>
            <a:pPr algn="just"/>
            <a:endParaRPr lang="fr-FR" sz="1400" b="1" dirty="0">
              <a:solidFill>
                <a:srgbClr val="000000"/>
              </a:solidFill>
              <a:latin typeface="Droid Serif"/>
            </a:endParaRPr>
          </a:p>
          <a:p>
            <a:pPr algn="just"/>
            <a:endParaRPr lang="fr-FR" sz="1400" b="1" dirty="0">
              <a:solidFill>
                <a:srgbClr val="000000"/>
              </a:solidFill>
              <a:latin typeface="Droid Serif"/>
            </a:endParaRPr>
          </a:p>
        </p:txBody>
      </p:sp>
      <p:sp>
        <p:nvSpPr>
          <p:cNvPr id="4" name="Titre 4">
            <a:extLst>
              <a:ext uri="{FF2B5EF4-FFF2-40B4-BE49-F238E27FC236}">
                <a16:creationId xmlns:a16="http://schemas.microsoft.com/office/drawing/2014/main" id="{23822198-A9B7-F13A-610B-606765C6C010}"/>
              </a:ext>
            </a:extLst>
          </p:cNvPr>
          <p:cNvSpPr txBox="1">
            <a:spLocks/>
          </p:cNvSpPr>
          <p:nvPr/>
        </p:nvSpPr>
        <p:spPr>
          <a:xfrm>
            <a:off x="538537" y="329148"/>
            <a:ext cx="8839200" cy="9906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2800" b="1" dirty="0">
                <a:solidFill>
                  <a:schemeClr val="bg1"/>
                </a:solidFill>
                <a:latin typeface="Arial" panose="020B0604020202020204" pitchFamily="34" charset="0"/>
                <a:cs typeface="Arial" panose="020B0604020202020204" pitchFamily="34" charset="0"/>
              </a:rPr>
              <a:t>Emeraude : Modules de développement sensoriel</a:t>
            </a:r>
            <a:endParaRPr lang="fr-BE" sz="2800" b="1" dirty="0">
              <a:solidFill>
                <a:schemeClr val="bg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0A977E00-C29E-1F88-DB5E-28E97656E2DC}"/>
              </a:ext>
            </a:extLst>
          </p:cNvPr>
          <p:cNvPicPr>
            <a:picLocks noChangeAspect="1"/>
          </p:cNvPicPr>
          <p:nvPr/>
        </p:nvPicPr>
        <p:blipFill>
          <a:blip r:embed="rId2"/>
          <a:stretch>
            <a:fillRect/>
          </a:stretch>
        </p:blipFill>
        <p:spPr>
          <a:xfrm>
            <a:off x="5633892" y="1358892"/>
            <a:ext cx="1866736" cy="1091345"/>
          </a:xfrm>
          <a:prstGeom prst="rect">
            <a:avLst/>
          </a:prstGeom>
        </p:spPr>
      </p:pic>
      <p:pic>
        <p:nvPicPr>
          <p:cNvPr id="12" name="Image 11">
            <a:extLst>
              <a:ext uri="{FF2B5EF4-FFF2-40B4-BE49-F238E27FC236}">
                <a16:creationId xmlns:a16="http://schemas.microsoft.com/office/drawing/2014/main" id="{E1759653-10B3-A694-E33A-CE7D0641DD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4800" y="3412870"/>
            <a:ext cx="2133600" cy="2387600"/>
          </a:xfrm>
          <a:prstGeom prst="rect">
            <a:avLst/>
          </a:prstGeom>
        </p:spPr>
      </p:pic>
      <p:pic>
        <p:nvPicPr>
          <p:cNvPr id="14" name="Image 13">
            <a:extLst>
              <a:ext uri="{FF2B5EF4-FFF2-40B4-BE49-F238E27FC236}">
                <a16:creationId xmlns:a16="http://schemas.microsoft.com/office/drawing/2014/main" id="{53E46476-94EA-0F99-8EBA-54A15A14D0FE}"/>
              </a:ext>
            </a:extLst>
          </p:cNvPr>
          <p:cNvPicPr>
            <a:picLocks noChangeAspect="1"/>
          </p:cNvPicPr>
          <p:nvPr/>
        </p:nvPicPr>
        <p:blipFill>
          <a:blip r:embed="rId4"/>
          <a:stretch>
            <a:fillRect/>
          </a:stretch>
        </p:blipFill>
        <p:spPr>
          <a:xfrm>
            <a:off x="7185252" y="2486193"/>
            <a:ext cx="1794626" cy="1036648"/>
          </a:xfrm>
          <a:prstGeom prst="rect">
            <a:avLst/>
          </a:prstGeom>
        </p:spPr>
      </p:pic>
      <p:sp>
        <p:nvSpPr>
          <p:cNvPr id="15" name="Espace réservé du contenu 2">
            <a:extLst>
              <a:ext uri="{FF2B5EF4-FFF2-40B4-BE49-F238E27FC236}">
                <a16:creationId xmlns:a16="http://schemas.microsoft.com/office/drawing/2014/main" id="{387702FC-36D9-EADF-D68D-73F972AF5873}"/>
              </a:ext>
            </a:extLst>
          </p:cNvPr>
          <p:cNvSpPr txBox="1">
            <a:spLocks/>
          </p:cNvSpPr>
          <p:nvPr/>
        </p:nvSpPr>
        <p:spPr>
          <a:xfrm>
            <a:off x="2915517" y="3886200"/>
            <a:ext cx="5717454" cy="2256721"/>
          </a:xfrm>
        </p:spPr>
        <p:txBody>
          <a:bodyPr>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fr-FR" sz="1400" u="sng" dirty="0">
                <a:solidFill>
                  <a:schemeClr val="accent1"/>
                </a:solidFill>
                <a:latin typeface="Droid Serif"/>
              </a:rPr>
              <a:t>Non finançable par le Rotary </a:t>
            </a:r>
            <a:r>
              <a:rPr lang="fr-FR" sz="1400" dirty="0">
                <a:solidFill>
                  <a:schemeClr val="accent1"/>
                </a:solidFill>
                <a:latin typeface="Droid Serif"/>
              </a:rPr>
              <a:t>(Gros-Œuvre, absorption des aléas, …)</a:t>
            </a:r>
          </a:p>
          <a:p>
            <a:pPr marL="0" indent="0" algn="just">
              <a:buNone/>
            </a:pPr>
            <a:r>
              <a:rPr lang="fr-FR" sz="1400" dirty="0">
                <a:solidFill>
                  <a:schemeClr val="accent1"/>
                </a:solidFill>
                <a:latin typeface="Droid Serif"/>
              </a:rPr>
              <a:t>Résultat :</a:t>
            </a:r>
          </a:p>
          <a:p>
            <a:pPr lvl="1" algn="just"/>
            <a:r>
              <a:rPr lang="fr-FR" sz="1000" dirty="0">
                <a:solidFill>
                  <a:schemeClr val="accent1"/>
                </a:solidFill>
                <a:latin typeface="Droid Serif"/>
              </a:rPr>
              <a:t>Implication de l’institution bénéficiaire à hauteur de au moins </a:t>
            </a:r>
            <a:r>
              <a:rPr lang="fr-FR" sz="1000" b="1" dirty="0">
                <a:solidFill>
                  <a:schemeClr val="accent1"/>
                </a:solidFill>
                <a:latin typeface="Droid Serif"/>
              </a:rPr>
              <a:t>10%</a:t>
            </a:r>
          </a:p>
          <a:p>
            <a:pPr lvl="1" algn="just"/>
            <a:r>
              <a:rPr lang="fr-FR" sz="1000" dirty="0">
                <a:solidFill>
                  <a:schemeClr val="accent1"/>
                </a:solidFill>
                <a:latin typeface="Droid Serif"/>
              </a:rPr>
              <a:t>Implication d’une Fondation non-Rotarienne à hauteur de </a:t>
            </a:r>
            <a:r>
              <a:rPr lang="fr-FR" sz="1000" b="1" dirty="0">
                <a:solidFill>
                  <a:schemeClr val="accent1"/>
                </a:solidFill>
                <a:latin typeface="Droid Serif"/>
              </a:rPr>
              <a:t>50%</a:t>
            </a:r>
          </a:p>
          <a:p>
            <a:pPr algn="just">
              <a:buFont typeface="Wingdings" panose="05000000000000000000" pitchFamily="2" charset="2"/>
              <a:buChar char="Ø"/>
            </a:pPr>
            <a:r>
              <a:rPr lang="fr-FR" sz="1400" u="sng" dirty="0">
                <a:solidFill>
                  <a:schemeClr val="accent1"/>
                </a:solidFill>
                <a:latin typeface="Droid Serif"/>
              </a:rPr>
              <a:t>Finançable par le Rotary </a:t>
            </a:r>
            <a:r>
              <a:rPr lang="fr-FR" sz="1400" dirty="0">
                <a:solidFill>
                  <a:schemeClr val="accent1"/>
                </a:solidFill>
                <a:latin typeface="Droid Serif"/>
              </a:rPr>
              <a:t>(Modules individuels en eux-mêmes)</a:t>
            </a:r>
          </a:p>
          <a:p>
            <a:pPr marL="0" indent="0" algn="just">
              <a:buNone/>
            </a:pPr>
            <a:r>
              <a:rPr lang="fr-FR" sz="1400" dirty="0">
                <a:solidFill>
                  <a:schemeClr val="accent1"/>
                </a:solidFill>
                <a:latin typeface="Droid Serif"/>
              </a:rPr>
              <a:t>Résultat:</a:t>
            </a:r>
          </a:p>
          <a:p>
            <a:pPr lvl="1" algn="just"/>
            <a:r>
              <a:rPr lang="fr-FR" sz="1000" dirty="0">
                <a:solidFill>
                  <a:schemeClr val="accent1"/>
                </a:solidFill>
                <a:latin typeface="Droid Serif"/>
              </a:rPr>
              <a:t>Mobilisation importante du RC à la genèse du projet à hauteur de </a:t>
            </a:r>
            <a:r>
              <a:rPr lang="fr-FR" sz="1000" b="1" dirty="0">
                <a:solidFill>
                  <a:schemeClr val="accent1"/>
                </a:solidFill>
                <a:latin typeface="Droid Serif"/>
              </a:rPr>
              <a:t>15%</a:t>
            </a:r>
          </a:p>
          <a:p>
            <a:pPr lvl="1" algn="just"/>
            <a:r>
              <a:rPr lang="fr-FR" sz="1000" dirty="0">
                <a:solidFill>
                  <a:schemeClr val="accent1"/>
                </a:solidFill>
                <a:latin typeface="Droid Serif"/>
              </a:rPr>
              <a:t>Mobilisation de plusieurs clubs des D2150 et D2160 et ouverture de deux District Grant pour couvrir les </a:t>
            </a:r>
            <a:r>
              <a:rPr lang="fr-FR" sz="1000" b="1" dirty="0">
                <a:solidFill>
                  <a:schemeClr val="accent1"/>
                </a:solidFill>
                <a:latin typeface="Droid Serif"/>
              </a:rPr>
              <a:t>25%</a:t>
            </a:r>
            <a:r>
              <a:rPr lang="fr-FR" sz="1000" dirty="0">
                <a:solidFill>
                  <a:schemeClr val="accent1"/>
                </a:solidFill>
                <a:latin typeface="Droid Serif"/>
              </a:rPr>
              <a:t> restant. Utilisation du principe des listes de mariage / de naissance.</a:t>
            </a:r>
          </a:p>
          <a:p>
            <a:pPr lvl="1" algn="just"/>
            <a:endParaRPr lang="fr-FR" sz="1000" dirty="0">
              <a:solidFill>
                <a:schemeClr val="accent1"/>
              </a:solidFill>
              <a:latin typeface="Droid Serif"/>
            </a:endParaRPr>
          </a:p>
          <a:p>
            <a:pPr lvl="1" algn="just"/>
            <a:endParaRPr lang="fr-CH" sz="1000" dirty="0">
              <a:solidFill>
                <a:schemeClr val="accent1"/>
              </a:solidFill>
              <a:latin typeface="Droid Serif"/>
            </a:endParaRPr>
          </a:p>
          <a:p>
            <a:pPr algn="just">
              <a:spcAft>
                <a:spcPts val="600"/>
              </a:spcAft>
            </a:pPr>
            <a:endParaRPr lang="fr-CH" sz="1400" dirty="0">
              <a:solidFill>
                <a:srgbClr val="000000"/>
              </a:solidFill>
              <a:latin typeface="Droid Serif"/>
            </a:endParaRPr>
          </a:p>
          <a:p>
            <a:pPr algn="just"/>
            <a:endParaRPr lang="fr-FR" sz="1400" dirty="0">
              <a:solidFill>
                <a:srgbClr val="000000"/>
              </a:solidFill>
              <a:latin typeface="Droid Serif"/>
            </a:endParaRPr>
          </a:p>
          <a:p>
            <a:pPr marL="0" indent="0" algn="just">
              <a:buFont typeface="Arial" charset="0"/>
              <a:buNone/>
            </a:pPr>
            <a:endParaRPr lang="fr-FR" sz="1400" dirty="0">
              <a:solidFill>
                <a:srgbClr val="000000"/>
              </a:solidFill>
              <a:latin typeface="Droid Serif"/>
            </a:endParaRPr>
          </a:p>
        </p:txBody>
      </p:sp>
      <p:sp>
        <p:nvSpPr>
          <p:cNvPr id="16" name="Espace réservé du contenu 2">
            <a:extLst>
              <a:ext uri="{FF2B5EF4-FFF2-40B4-BE49-F238E27FC236}">
                <a16:creationId xmlns:a16="http://schemas.microsoft.com/office/drawing/2014/main" id="{2743C1A4-15B1-2A84-0422-FF7E3A0F2306}"/>
              </a:ext>
            </a:extLst>
          </p:cNvPr>
          <p:cNvSpPr txBox="1">
            <a:spLocks/>
          </p:cNvSpPr>
          <p:nvPr/>
        </p:nvSpPr>
        <p:spPr>
          <a:xfrm>
            <a:off x="457199" y="2109031"/>
            <a:ext cx="5176693" cy="1319969"/>
          </a:xfrm>
        </p:spPr>
        <p:txBody>
          <a:bodyPr>
            <a:normAutofit fontScale="925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1400" dirty="0">
                <a:solidFill>
                  <a:schemeClr val="accent1"/>
                </a:solidFill>
                <a:latin typeface="Droid Serif"/>
              </a:rPr>
              <a:t>Projet reporté d’année en année depuis 10 ans vu le budget nécessaire (95.000 € !) -&gt; RC </a:t>
            </a:r>
            <a:r>
              <a:rPr lang="fr-FR" sz="1400" dirty="0" err="1">
                <a:solidFill>
                  <a:schemeClr val="accent1"/>
                </a:solidFill>
                <a:latin typeface="Droid Serif"/>
              </a:rPr>
              <a:t>Thy</a:t>
            </a:r>
            <a:r>
              <a:rPr lang="fr-FR" sz="1400" dirty="0">
                <a:solidFill>
                  <a:schemeClr val="accent1"/>
                </a:solidFill>
                <a:latin typeface="Droid Serif"/>
              </a:rPr>
              <a:t>-Le-Château-Les Lacs se mobilise !</a:t>
            </a:r>
          </a:p>
          <a:p>
            <a:pPr algn="just"/>
            <a:r>
              <a:rPr lang="fr-FR" sz="1400" dirty="0">
                <a:solidFill>
                  <a:schemeClr val="accent1"/>
                </a:solidFill>
                <a:latin typeface="Droid Serif"/>
              </a:rPr>
              <a:t>&gt;30.000 € fait penser à un Global Grant mais … n’y a-t-il pas possibilité de le faire plus simplement ?</a:t>
            </a:r>
          </a:p>
          <a:p>
            <a:pPr algn="just"/>
            <a:r>
              <a:rPr lang="fr-FR" sz="1400" b="1" dirty="0">
                <a:solidFill>
                  <a:schemeClr val="accent1"/>
                </a:solidFill>
                <a:latin typeface="Droid Serif"/>
              </a:rPr>
              <a:t>Approche</a:t>
            </a:r>
            <a:r>
              <a:rPr lang="fr-FR" sz="1400" dirty="0">
                <a:solidFill>
                  <a:schemeClr val="accent1"/>
                </a:solidFill>
                <a:latin typeface="Droid Serif"/>
              </a:rPr>
              <a:t> : fractionner le projet en sous-projets !</a:t>
            </a:r>
          </a:p>
          <a:p>
            <a:pPr lvl="1" algn="just"/>
            <a:endParaRPr lang="fr-FR" sz="1000" dirty="0">
              <a:solidFill>
                <a:schemeClr val="accent1"/>
              </a:solidFill>
              <a:latin typeface="Droid Serif"/>
            </a:endParaRPr>
          </a:p>
          <a:p>
            <a:pPr lvl="1" algn="just"/>
            <a:endParaRPr lang="fr-CH" sz="1000" dirty="0">
              <a:solidFill>
                <a:schemeClr val="accent1"/>
              </a:solidFill>
              <a:latin typeface="Droid Serif"/>
            </a:endParaRPr>
          </a:p>
          <a:p>
            <a:pPr algn="just">
              <a:spcAft>
                <a:spcPts val="600"/>
              </a:spcAft>
            </a:pPr>
            <a:endParaRPr lang="fr-CH" sz="1400" dirty="0">
              <a:solidFill>
                <a:srgbClr val="000000"/>
              </a:solidFill>
              <a:latin typeface="Droid Serif"/>
            </a:endParaRPr>
          </a:p>
          <a:p>
            <a:pPr algn="just"/>
            <a:endParaRPr lang="fr-FR" sz="1400" dirty="0">
              <a:solidFill>
                <a:srgbClr val="000000"/>
              </a:solidFill>
              <a:latin typeface="Droid Serif"/>
            </a:endParaRPr>
          </a:p>
          <a:p>
            <a:pPr marL="0" indent="0" algn="just">
              <a:buFont typeface="Arial" charset="0"/>
              <a:buNone/>
            </a:pPr>
            <a:endParaRPr lang="fr-FR" sz="1400" dirty="0">
              <a:solidFill>
                <a:srgbClr val="000000"/>
              </a:solidFill>
              <a:latin typeface="Droid Serif"/>
            </a:endParaRPr>
          </a:p>
        </p:txBody>
      </p:sp>
      <p:sp>
        <p:nvSpPr>
          <p:cNvPr id="17" name="Espace réservé du contenu 2">
            <a:extLst>
              <a:ext uri="{FF2B5EF4-FFF2-40B4-BE49-F238E27FC236}">
                <a16:creationId xmlns:a16="http://schemas.microsoft.com/office/drawing/2014/main" id="{DE9DBA19-ABE4-2D0F-B92D-35CF94F29B82}"/>
              </a:ext>
            </a:extLst>
          </p:cNvPr>
          <p:cNvSpPr txBox="1">
            <a:spLocks/>
          </p:cNvSpPr>
          <p:nvPr/>
        </p:nvSpPr>
        <p:spPr>
          <a:xfrm>
            <a:off x="3045545" y="6019800"/>
            <a:ext cx="5176693" cy="580321"/>
          </a:xfrm>
        </p:spPr>
        <p:txBody>
          <a:bodyPr>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1400" dirty="0">
                <a:solidFill>
                  <a:srgbClr val="FF0000"/>
                </a:solidFill>
                <a:latin typeface="Droid Serif"/>
              </a:rPr>
              <a:t>Dossier en cours d’introduction (pour le 30/10/2024) </a:t>
            </a:r>
          </a:p>
          <a:p>
            <a:pPr algn="just"/>
            <a:r>
              <a:rPr lang="fr-FR" sz="1400" dirty="0">
                <a:solidFill>
                  <a:srgbClr val="FF0000"/>
                </a:solidFill>
                <a:latin typeface="Droid Serif"/>
              </a:rPr>
              <a:t>Exécution au premier semestre 2025 </a:t>
            </a:r>
            <a:endParaRPr lang="fr-FR" sz="1000" dirty="0">
              <a:solidFill>
                <a:srgbClr val="FF0000"/>
              </a:solidFill>
              <a:latin typeface="Droid Serif"/>
            </a:endParaRPr>
          </a:p>
          <a:p>
            <a:pPr lvl="1" algn="just"/>
            <a:endParaRPr lang="fr-CH" sz="1000" dirty="0">
              <a:solidFill>
                <a:srgbClr val="FF0000"/>
              </a:solidFill>
              <a:latin typeface="Droid Serif"/>
            </a:endParaRPr>
          </a:p>
          <a:p>
            <a:pPr algn="just">
              <a:spcAft>
                <a:spcPts val="600"/>
              </a:spcAft>
            </a:pPr>
            <a:endParaRPr lang="fr-CH" sz="1400" dirty="0">
              <a:solidFill>
                <a:srgbClr val="FF0000"/>
              </a:solidFill>
              <a:latin typeface="Droid Serif"/>
            </a:endParaRPr>
          </a:p>
          <a:p>
            <a:pPr algn="just"/>
            <a:endParaRPr lang="fr-FR" sz="1400" dirty="0">
              <a:solidFill>
                <a:srgbClr val="FF0000"/>
              </a:solidFill>
              <a:latin typeface="Droid Serif"/>
            </a:endParaRPr>
          </a:p>
          <a:p>
            <a:pPr marL="0" indent="0" algn="just">
              <a:buFont typeface="Arial" charset="0"/>
              <a:buNone/>
            </a:pPr>
            <a:endParaRPr lang="fr-FR" sz="1400" dirty="0">
              <a:solidFill>
                <a:srgbClr val="FF0000"/>
              </a:solidFill>
              <a:latin typeface="Droid Serif"/>
            </a:endParaRPr>
          </a:p>
        </p:txBody>
      </p:sp>
    </p:spTree>
    <p:extLst>
      <p:ext uri="{BB962C8B-B14F-4D97-AF65-F5344CB8AC3E}">
        <p14:creationId xmlns:p14="http://schemas.microsoft.com/office/powerpoint/2010/main" val="12559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 calcmode="lin" valueType="num">
                                      <p:cBhvr additive="base">
                                        <p:cTn id="3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 calcmode="lin" valueType="num">
                                      <p:cBhvr additive="base">
                                        <p:cTn id="3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anim calcmode="lin" valueType="num">
                                      <p:cBhvr additive="base">
                                        <p:cTn id="4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anim calcmode="lin" valueType="num">
                                      <p:cBhvr additive="base">
                                        <p:cTn id="5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anim calcmode="lin" valueType="num">
                                      <p:cBhvr additive="base">
                                        <p:cTn id="5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5">
                                            <p:txEl>
                                              <p:pRg st="4" end="4"/>
                                            </p:txEl>
                                          </p:spTgt>
                                        </p:tgtEl>
                                        <p:attrNameLst>
                                          <p:attrName>style.visibility</p:attrName>
                                        </p:attrNameLst>
                                      </p:cBhvr>
                                      <p:to>
                                        <p:strVal val="visible"/>
                                      </p:to>
                                    </p:set>
                                    <p:anim calcmode="lin" valueType="num">
                                      <p:cBhvr additive="base">
                                        <p:cTn id="63"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xEl>
                                              <p:pRg st="5" end="5"/>
                                            </p:txEl>
                                          </p:spTgt>
                                        </p:tgtEl>
                                        <p:attrNameLst>
                                          <p:attrName>style.visibility</p:attrName>
                                        </p:attrNameLst>
                                      </p:cBhvr>
                                      <p:to>
                                        <p:strVal val="visible"/>
                                      </p:to>
                                    </p:set>
                                    <p:anim calcmode="lin" valueType="num">
                                      <p:cBhvr additive="base">
                                        <p:cTn id="69"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xEl>
                                              <p:pRg st="6" end="6"/>
                                            </p:txEl>
                                          </p:spTgt>
                                        </p:tgtEl>
                                        <p:attrNameLst>
                                          <p:attrName>style.visibility</p:attrName>
                                        </p:attrNameLst>
                                      </p:cBhvr>
                                      <p:to>
                                        <p:strVal val="visible"/>
                                      </p:to>
                                    </p:set>
                                    <p:anim calcmode="lin" valueType="num">
                                      <p:cBhvr additive="base">
                                        <p:cTn id="7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5">
                                            <p:txEl>
                                              <p:pRg st="7" end="7"/>
                                            </p:txEl>
                                          </p:spTgt>
                                        </p:tgtEl>
                                        <p:attrNameLst>
                                          <p:attrName>style.visibility</p:attrName>
                                        </p:attrNameLst>
                                      </p:cBhvr>
                                      <p:to>
                                        <p:strVal val="visible"/>
                                      </p:to>
                                    </p:set>
                                    <p:anim calcmode="lin" valueType="num">
                                      <p:cBhvr additive="base">
                                        <p:cTn id="77"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23822198-A9B7-F13A-610B-606765C6C010}"/>
              </a:ext>
            </a:extLst>
          </p:cNvPr>
          <p:cNvSpPr txBox="1">
            <a:spLocks/>
          </p:cNvSpPr>
          <p:nvPr/>
        </p:nvSpPr>
        <p:spPr>
          <a:xfrm>
            <a:off x="538537" y="329148"/>
            <a:ext cx="8839200" cy="990600"/>
          </a:xfrm>
          <a:prstGeom prst="rect">
            <a:avLst/>
          </a:prstGeom>
        </p:spPr>
        <p:txBody>
          <a:bodyPr lIns="91440" tIns="45720" rIns="91440" bIns="45720" anchor="t"/>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2800" b="1" dirty="0">
                <a:solidFill>
                  <a:schemeClr val="bg1"/>
                </a:solidFill>
                <a:latin typeface="Arial"/>
                <a:cs typeface="Arial"/>
              </a:rPr>
              <a:t>Cent-</a:t>
            </a:r>
            <a:r>
              <a:rPr lang="fr-FR" sz="2800" b="1" dirty="0" err="1">
                <a:solidFill>
                  <a:schemeClr val="bg1"/>
                </a:solidFill>
                <a:latin typeface="Arial"/>
                <a:cs typeface="Arial"/>
              </a:rPr>
              <a:t>Buttek</a:t>
            </a:r>
            <a:r>
              <a:rPr lang="fr-FR" sz="2800" b="1" dirty="0">
                <a:solidFill>
                  <a:schemeClr val="bg1"/>
                </a:solidFill>
                <a:latin typeface="Arial"/>
                <a:cs typeface="Arial"/>
              </a:rPr>
              <a:t> – Luxembourg-Vallées</a:t>
            </a:r>
            <a:endParaRPr lang="fr-BE" sz="2800" b="1" dirty="0" err="1">
              <a:solidFill>
                <a:schemeClr val="bg1"/>
              </a:solidFill>
              <a:latin typeface="Arial"/>
              <a:cs typeface="Arial"/>
            </a:endParaRPr>
          </a:p>
        </p:txBody>
      </p:sp>
      <p:sp>
        <p:nvSpPr>
          <p:cNvPr id="3" name="TextBox 2">
            <a:extLst>
              <a:ext uri="{FF2B5EF4-FFF2-40B4-BE49-F238E27FC236}">
                <a16:creationId xmlns:a16="http://schemas.microsoft.com/office/drawing/2014/main" id="{61003CA6-40E0-8B9D-2EFC-76086CADADEC}"/>
              </a:ext>
            </a:extLst>
          </p:cNvPr>
          <p:cNvSpPr txBox="1"/>
          <p:nvPr/>
        </p:nvSpPr>
        <p:spPr>
          <a:xfrm>
            <a:off x="228600" y="1524000"/>
            <a:ext cx="9220200" cy="4278094"/>
          </a:xfrm>
          <a:prstGeom prst="rect">
            <a:avLst/>
          </a:prstGeom>
          <a:noFill/>
        </p:spPr>
        <p:txBody>
          <a:bodyPr wrap="square">
            <a:spAutoFit/>
          </a:bodyPr>
          <a:lstStyle/>
          <a:p>
            <a:r>
              <a:rPr lang="fr-FR" sz="1600" b="1" dirty="0">
                <a:solidFill>
                  <a:schemeClr val="tx2"/>
                </a:solidFill>
              </a:rPr>
              <a:t>Associés, partenaires du district </a:t>
            </a:r>
            <a:r>
              <a:rPr lang="fr-FR" sz="1600" b="1" dirty="0" err="1">
                <a:solidFill>
                  <a:schemeClr val="tx2"/>
                </a:solidFill>
              </a:rPr>
              <a:t>grant</a:t>
            </a:r>
            <a:r>
              <a:rPr lang="fr-FR" sz="1600" b="1" dirty="0">
                <a:solidFill>
                  <a:schemeClr val="tx2"/>
                </a:solidFill>
              </a:rPr>
              <a:t> </a:t>
            </a:r>
          </a:p>
          <a:p>
            <a:pPr marL="0" indent="0">
              <a:buNone/>
            </a:pPr>
            <a:r>
              <a:rPr lang="fr-FR" sz="1600" dirty="0"/>
              <a:t>	RCLV, Cent-</a:t>
            </a:r>
            <a:r>
              <a:rPr lang="fr-FR" sz="1600" dirty="0" err="1"/>
              <a:t>Buttek</a:t>
            </a:r>
            <a:r>
              <a:rPr lang="fr-FR" sz="1600" dirty="0"/>
              <a:t> </a:t>
            </a:r>
            <a:r>
              <a:rPr lang="fr-FR" sz="1600" dirty="0" err="1"/>
              <a:t>asbl</a:t>
            </a:r>
            <a:r>
              <a:rPr lang="fr-FR" sz="1600" dirty="0"/>
              <a:t>, Office social</a:t>
            </a:r>
          </a:p>
          <a:p>
            <a:r>
              <a:rPr lang="fr-FR" sz="1600" b="1" dirty="0">
                <a:solidFill>
                  <a:schemeClr val="tx2"/>
                </a:solidFill>
              </a:rPr>
              <a:t>Timing</a:t>
            </a:r>
          </a:p>
          <a:p>
            <a:pPr marL="914400" lvl="2" indent="0">
              <a:buNone/>
            </a:pPr>
            <a:r>
              <a:rPr lang="fr-FR" sz="1600" dirty="0"/>
              <a:t>Demande :	06.09.2023</a:t>
            </a:r>
          </a:p>
          <a:p>
            <a:pPr marL="914400" lvl="2" indent="0">
              <a:buNone/>
            </a:pPr>
            <a:r>
              <a:rPr lang="fr-FR" sz="1600" dirty="0"/>
              <a:t>Approbation :	29.01.2024</a:t>
            </a:r>
          </a:p>
          <a:p>
            <a:pPr marL="914400" lvl="2" indent="0">
              <a:buNone/>
            </a:pPr>
            <a:r>
              <a:rPr lang="fr-FR" sz="1600" dirty="0"/>
              <a:t>Fourniture :	mars  2024</a:t>
            </a:r>
          </a:p>
          <a:p>
            <a:pPr marL="914400" lvl="2" indent="0">
              <a:buNone/>
            </a:pPr>
            <a:r>
              <a:rPr lang="fr-FR" sz="1600" dirty="0"/>
              <a:t>Rapport final :	14.06.2024</a:t>
            </a:r>
          </a:p>
          <a:p>
            <a:pPr marL="914400" lvl="2" indent="0">
              <a:buNone/>
            </a:pPr>
            <a:r>
              <a:rPr lang="fr-FR" sz="1600" dirty="0"/>
              <a:t>Virement :	26.06.2024</a:t>
            </a:r>
          </a:p>
          <a:p>
            <a:r>
              <a:rPr lang="fr-FR" sz="1600" b="1" dirty="0">
                <a:solidFill>
                  <a:schemeClr val="tx2"/>
                </a:solidFill>
              </a:rPr>
              <a:t>Objectifs</a:t>
            </a:r>
          </a:p>
          <a:p>
            <a:pPr marL="0" indent="0">
              <a:buNone/>
            </a:pPr>
            <a:r>
              <a:rPr lang="fr-FR" sz="1600" dirty="0"/>
              <a:t>	Acquisition de nouvelles structures de rangement </a:t>
            </a:r>
          </a:p>
          <a:p>
            <a:pPr marL="0" indent="0">
              <a:buNone/>
            </a:pPr>
            <a:r>
              <a:rPr lang="fr-FR" sz="1600" dirty="0"/>
              <a:t>	(2 ensembles d’étagères et 90 bacs empilables)</a:t>
            </a:r>
          </a:p>
          <a:p>
            <a:r>
              <a:rPr lang="fr-FR" sz="1600" b="1" dirty="0">
                <a:solidFill>
                  <a:schemeClr val="tx2"/>
                </a:solidFill>
              </a:rPr>
              <a:t>Budget </a:t>
            </a:r>
          </a:p>
          <a:p>
            <a:pPr marL="914400" lvl="2" indent="0">
              <a:buNone/>
            </a:pPr>
            <a:r>
              <a:rPr lang="fr-FR" sz="1600" dirty="0"/>
              <a:t>Total :	6759€</a:t>
            </a:r>
          </a:p>
          <a:p>
            <a:pPr marL="914400" lvl="2" indent="0">
              <a:buNone/>
            </a:pPr>
            <a:r>
              <a:rPr lang="fr-FR" sz="1600" dirty="0"/>
              <a:t>RCLV :	4339€</a:t>
            </a:r>
          </a:p>
          <a:p>
            <a:pPr marL="914400" lvl="2" indent="0">
              <a:buNone/>
            </a:pPr>
            <a:r>
              <a:rPr lang="fr-FR" sz="1600" dirty="0"/>
              <a:t>District :	2420€</a:t>
            </a:r>
          </a:p>
          <a:p>
            <a:r>
              <a:rPr lang="fr-FR" sz="1600" b="1" dirty="0">
                <a:solidFill>
                  <a:schemeClr val="tx2"/>
                </a:solidFill>
              </a:rPr>
              <a:t>Destinataires ciblés</a:t>
            </a:r>
          </a:p>
          <a:p>
            <a:pPr marL="0" indent="0">
              <a:buNone/>
            </a:pPr>
            <a:r>
              <a:rPr lang="fr-FR" sz="1600" dirty="0"/>
              <a:t>	400 personnes au Luxembourg en situation de précarité</a:t>
            </a:r>
          </a:p>
        </p:txBody>
      </p:sp>
      <p:pic>
        <p:nvPicPr>
          <p:cNvPr id="5" name="Image 9" descr="Une image contenant texte, capture d’écran, chaussures, Site web&#10;&#10;Description générée automatiquement">
            <a:extLst>
              <a:ext uri="{FF2B5EF4-FFF2-40B4-BE49-F238E27FC236}">
                <a16:creationId xmlns:a16="http://schemas.microsoft.com/office/drawing/2014/main" id="{574C98F4-A48A-3BE0-415D-2E8264ED7161}"/>
              </a:ext>
            </a:extLst>
          </p:cNvPr>
          <p:cNvPicPr>
            <a:picLocks noChangeAspect="1"/>
          </p:cNvPicPr>
          <p:nvPr/>
        </p:nvPicPr>
        <p:blipFill>
          <a:blip r:embed="rId2">
            <a:extLst>
              <a:ext uri="{28A0092B-C50C-407E-A947-70E740481C1C}">
                <a14:useLocalDpi xmlns:a14="http://schemas.microsoft.com/office/drawing/2010/main" val="0"/>
              </a:ext>
            </a:extLst>
          </a:blip>
          <a:srcRect t="5323" b="19548"/>
          <a:stretch/>
        </p:blipFill>
        <p:spPr>
          <a:xfrm>
            <a:off x="6324600" y="1604362"/>
            <a:ext cx="2707490" cy="4401984"/>
          </a:xfrm>
          <a:prstGeom prst="rect">
            <a:avLst/>
          </a:prstGeom>
        </p:spPr>
      </p:pic>
    </p:spTree>
    <p:extLst>
      <p:ext uri="{BB962C8B-B14F-4D97-AF65-F5344CB8AC3E}">
        <p14:creationId xmlns:p14="http://schemas.microsoft.com/office/powerpoint/2010/main" val="864373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23822198-A9B7-F13A-610B-606765C6C010}"/>
              </a:ext>
            </a:extLst>
          </p:cNvPr>
          <p:cNvSpPr txBox="1">
            <a:spLocks/>
          </p:cNvSpPr>
          <p:nvPr/>
        </p:nvSpPr>
        <p:spPr>
          <a:xfrm>
            <a:off x="457200" y="342900"/>
            <a:ext cx="8839200" cy="990600"/>
          </a:xfrm>
          <a:prstGeom prst="rect">
            <a:avLst/>
          </a:prstGeom>
        </p:spPr>
        <p:txBody>
          <a:bodyPr lIns="91440" tIns="45720" rIns="91440" bIns="45720" anchor="t"/>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2700" b="1" dirty="0">
                <a:solidFill>
                  <a:schemeClr val="bg1"/>
                </a:solidFill>
                <a:latin typeface="Arial"/>
                <a:cs typeface="Arial"/>
              </a:rPr>
              <a:t>Acquisition d’un minibus – RC </a:t>
            </a:r>
            <a:r>
              <a:rPr lang="fr-FR" sz="2700" b="1" dirty="0" err="1">
                <a:solidFill>
                  <a:schemeClr val="bg1"/>
                </a:solidFill>
                <a:latin typeface="Arial"/>
                <a:cs typeface="Arial"/>
              </a:rPr>
              <a:t>Bascharage-Kordall</a:t>
            </a:r>
            <a:endParaRPr lang="fr-BE" sz="2700" b="1" dirty="0" err="1">
              <a:solidFill>
                <a:schemeClr val="bg1"/>
              </a:solidFill>
              <a:latin typeface="Arial"/>
              <a:cs typeface="Arial"/>
            </a:endParaRPr>
          </a:p>
        </p:txBody>
      </p:sp>
      <p:sp>
        <p:nvSpPr>
          <p:cNvPr id="17" name="Espace réservé du contenu 2">
            <a:extLst>
              <a:ext uri="{FF2B5EF4-FFF2-40B4-BE49-F238E27FC236}">
                <a16:creationId xmlns:a16="http://schemas.microsoft.com/office/drawing/2014/main" id="{DE9DBA19-ABE4-2D0F-B92D-35CF94F29B82}"/>
              </a:ext>
            </a:extLst>
          </p:cNvPr>
          <p:cNvSpPr txBox="1">
            <a:spLocks/>
          </p:cNvSpPr>
          <p:nvPr/>
        </p:nvSpPr>
        <p:spPr>
          <a:xfrm>
            <a:off x="3045545" y="6019800"/>
            <a:ext cx="5176693" cy="580321"/>
          </a:xfrm>
        </p:spPr>
        <p:txBody>
          <a:bodyPr>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1400" dirty="0">
                <a:solidFill>
                  <a:srgbClr val="FF0000"/>
                </a:solidFill>
                <a:latin typeface="Droid Serif"/>
              </a:rPr>
              <a:t>Dossier en cours d’introduction (pour le 30/10/2024) </a:t>
            </a:r>
          </a:p>
          <a:p>
            <a:pPr algn="just"/>
            <a:r>
              <a:rPr lang="fr-FR" sz="1400" dirty="0">
                <a:solidFill>
                  <a:srgbClr val="FF0000"/>
                </a:solidFill>
                <a:latin typeface="Droid Serif"/>
              </a:rPr>
              <a:t>Exécution au premier semestre 2025 </a:t>
            </a:r>
            <a:endParaRPr lang="fr-FR" sz="1000" dirty="0">
              <a:solidFill>
                <a:srgbClr val="FF0000"/>
              </a:solidFill>
              <a:latin typeface="Droid Serif"/>
            </a:endParaRPr>
          </a:p>
          <a:p>
            <a:pPr lvl="1" algn="just"/>
            <a:endParaRPr lang="fr-CH" sz="1000" dirty="0">
              <a:solidFill>
                <a:srgbClr val="FF0000"/>
              </a:solidFill>
              <a:latin typeface="Droid Serif"/>
            </a:endParaRPr>
          </a:p>
          <a:p>
            <a:pPr algn="just">
              <a:spcAft>
                <a:spcPts val="600"/>
              </a:spcAft>
            </a:pPr>
            <a:endParaRPr lang="fr-CH" sz="1400" dirty="0">
              <a:solidFill>
                <a:srgbClr val="FF0000"/>
              </a:solidFill>
              <a:latin typeface="Droid Serif"/>
            </a:endParaRPr>
          </a:p>
          <a:p>
            <a:pPr algn="just"/>
            <a:endParaRPr lang="fr-FR" sz="1400" dirty="0">
              <a:solidFill>
                <a:srgbClr val="FF0000"/>
              </a:solidFill>
              <a:latin typeface="Droid Serif"/>
            </a:endParaRPr>
          </a:p>
          <a:p>
            <a:pPr marL="0" indent="0" algn="just">
              <a:buFont typeface="Arial" charset="0"/>
              <a:buNone/>
            </a:pPr>
            <a:endParaRPr lang="fr-FR" sz="1400" dirty="0">
              <a:solidFill>
                <a:srgbClr val="FF0000"/>
              </a:solidFill>
              <a:latin typeface="Droid Serif"/>
            </a:endParaRPr>
          </a:p>
        </p:txBody>
      </p:sp>
      <p:sp>
        <p:nvSpPr>
          <p:cNvPr id="3" name="TextBox 2">
            <a:extLst>
              <a:ext uri="{FF2B5EF4-FFF2-40B4-BE49-F238E27FC236}">
                <a16:creationId xmlns:a16="http://schemas.microsoft.com/office/drawing/2014/main" id="{D4DF5545-EADD-8AA0-9E18-0579E0411A8E}"/>
              </a:ext>
            </a:extLst>
          </p:cNvPr>
          <p:cNvSpPr txBox="1"/>
          <p:nvPr/>
        </p:nvSpPr>
        <p:spPr>
          <a:xfrm>
            <a:off x="114300" y="1333500"/>
            <a:ext cx="8915400" cy="1200329"/>
          </a:xfrm>
          <a:prstGeom prst="rect">
            <a:avLst/>
          </a:prstGeom>
          <a:noFill/>
        </p:spPr>
        <p:txBody>
          <a:bodyPr wrap="square">
            <a:spAutoFit/>
          </a:bodyPr>
          <a:lstStyle/>
          <a:p>
            <a:r>
              <a:rPr lang="en-US" sz="1800" dirty="0">
                <a:solidFill>
                  <a:srgbClr val="0070C0"/>
                </a:solidFill>
                <a:latin typeface="Arial" panose="020B0604020202020204" pitchFamily="34" charset="0"/>
                <a:cs typeface="Arial" panose="020B0604020202020204" pitchFamily="34" charset="0"/>
              </a:rPr>
              <a:t>Acquisition d’un minibus, qui </a:t>
            </a:r>
            <a:r>
              <a:rPr lang="en-US" sz="1800" dirty="0" err="1">
                <a:solidFill>
                  <a:srgbClr val="0070C0"/>
                </a:solidFill>
                <a:latin typeface="Arial" panose="020B0604020202020204" pitchFamily="34" charset="0"/>
                <a:cs typeface="Arial" panose="020B0604020202020204" pitchFamily="34" charset="0"/>
              </a:rPr>
              <a:t>comportera</a:t>
            </a:r>
            <a:r>
              <a:rPr lang="en-US" sz="1800" dirty="0">
                <a:solidFill>
                  <a:srgbClr val="0070C0"/>
                </a:solidFill>
                <a:latin typeface="Arial" panose="020B0604020202020204" pitchFamily="34" charset="0"/>
                <a:cs typeface="Arial" panose="020B0604020202020204" pitchFamily="34" charset="0"/>
              </a:rPr>
              <a:t> des </a:t>
            </a:r>
            <a:r>
              <a:rPr lang="en-US" sz="1800" dirty="0" err="1">
                <a:solidFill>
                  <a:srgbClr val="0070C0"/>
                </a:solidFill>
                <a:latin typeface="Arial" panose="020B0604020202020204" pitchFamily="34" charset="0"/>
                <a:cs typeface="Arial" panose="020B0604020202020204" pitchFamily="34" charset="0"/>
              </a:rPr>
              <a:t>équipements</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spéciaux</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rampe</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électrique</a:t>
            </a:r>
            <a:r>
              <a:rPr lang="en-US" sz="1800" dirty="0">
                <a:solidFill>
                  <a:srgbClr val="0070C0"/>
                </a:solidFill>
                <a:latin typeface="Arial" panose="020B0604020202020204" pitchFamily="34" charset="0"/>
                <a:cs typeface="Arial" panose="020B0604020202020204" pitchFamily="34" charset="0"/>
              </a:rPr>
              <a:t>, fixations, </a:t>
            </a:r>
            <a:r>
              <a:rPr lang="en-US" sz="1800" dirty="0" err="1">
                <a:solidFill>
                  <a:srgbClr val="0070C0"/>
                </a:solidFill>
                <a:latin typeface="Arial" panose="020B0604020202020204" pitchFamily="34" charset="0"/>
                <a:cs typeface="Arial" panose="020B0604020202020204" pitchFamily="34" charset="0"/>
              </a:rPr>
              <a:t>sièges</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plancher</a:t>
            </a:r>
            <a:r>
              <a:rPr lang="en-US" sz="1800" dirty="0">
                <a:solidFill>
                  <a:srgbClr val="0070C0"/>
                </a:solidFill>
                <a:latin typeface="Arial" panose="020B0604020202020204" pitchFamily="34" charset="0"/>
                <a:cs typeface="Arial" panose="020B0604020202020204" pitchFamily="34" charset="0"/>
              </a:rPr>
              <a:t> en </a:t>
            </a:r>
            <a:r>
              <a:rPr lang="en-US" sz="1800" dirty="0" err="1">
                <a:solidFill>
                  <a:srgbClr val="0070C0"/>
                </a:solidFill>
                <a:latin typeface="Arial" panose="020B0604020202020204" pitchFamily="34" charset="0"/>
                <a:cs typeface="Arial" panose="020B0604020202020204" pitchFamily="34" charset="0"/>
              </a:rPr>
              <a:t>aluminium</a:t>
            </a:r>
            <a:r>
              <a:rPr lang="en-US" sz="1800" dirty="0">
                <a:solidFill>
                  <a:srgbClr val="0070C0"/>
                </a:solidFill>
                <a:latin typeface="Arial" panose="020B0604020202020204" pitchFamily="34" charset="0"/>
                <a:cs typeface="Arial" panose="020B0604020202020204" pitchFamily="34" charset="0"/>
              </a:rPr>
              <a:t> etc..) pour le transport de </a:t>
            </a:r>
            <a:r>
              <a:rPr lang="en-US" sz="1800" dirty="0" err="1">
                <a:solidFill>
                  <a:srgbClr val="0070C0"/>
                </a:solidFill>
                <a:latin typeface="Arial" panose="020B0604020202020204" pitchFamily="34" charset="0"/>
                <a:cs typeface="Arial" panose="020B0604020202020204" pitchFamily="34" charset="0"/>
              </a:rPr>
              <a:t>personnes</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handicapées</a:t>
            </a:r>
            <a:r>
              <a:rPr lang="en-US" sz="1800" dirty="0">
                <a:solidFill>
                  <a:srgbClr val="0070C0"/>
                </a:solidFill>
                <a:latin typeface="Arial" panose="020B0604020202020204" pitchFamily="34" charset="0"/>
                <a:cs typeface="Arial" panose="020B0604020202020204" pitchFamily="34" charset="0"/>
              </a:rPr>
              <a:t>, </a:t>
            </a:r>
            <a:r>
              <a:rPr lang="en-US" sz="1800" dirty="0" err="1">
                <a:solidFill>
                  <a:srgbClr val="0070C0"/>
                </a:solidFill>
                <a:latin typeface="Arial" panose="020B0604020202020204" pitchFamily="34" charset="0"/>
                <a:cs typeface="Arial" panose="020B0604020202020204" pitchFamily="34" charset="0"/>
              </a:rPr>
              <a:t>notamment</a:t>
            </a:r>
            <a:r>
              <a:rPr lang="en-US" sz="1800" dirty="0">
                <a:solidFill>
                  <a:srgbClr val="0070C0"/>
                </a:solidFill>
                <a:latin typeface="Arial" panose="020B0604020202020204" pitchFamily="34" charset="0"/>
                <a:cs typeface="Arial" panose="020B0604020202020204" pitchFamily="34" charset="0"/>
              </a:rPr>
              <a:t> en chaise </a:t>
            </a:r>
            <a:r>
              <a:rPr lang="en-US" sz="1800" dirty="0" err="1">
                <a:solidFill>
                  <a:srgbClr val="0070C0"/>
                </a:solidFill>
                <a:latin typeface="Arial" panose="020B0604020202020204" pitchFamily="34" charset="0"/>
                <a:cs typeface="Arial" panose="020B0604020202020204" pitchFamily="34" charset="0"/>
              </a:rPr>
              <a:t>roulante</a:t>
            </a:r>
            <a:r>
              <a:rPr lang="en-US" sz="1800" dirty="0">
                <a:solidFill>
                  <a:srgbClr val="0070C0"/>
                </a:solidFill>
                <a:latin typeface="Arial" panose="020B0604020202020204" pitchFamily="34" charset="0"/>
                <a:cs typeface="Arial" panose="020B0604020202020204" pitchFamily="34" charset="0"/>
              </a:rPr>
              <a:t> du Foyer </a:t>
            </a:r>
            <a:r>
              <a:rPr lang="en-US" sz="1800" dirty="0" err="1">
                <a:solidFill>
                  <a:srgbClr val="0070C0"/>
                </a:solidFill>
                <a:latin typeface="Arial" panose="020B0604020202020204" pitchFamily="34" charset="0"/>
                <a:cs typeface="Arial" panose="020B0604020202020204" pitchFamily="34" charset="0"/>
              </a:rPr>
              <a:t>Lankelzerweiher</a:t>
            </a:r>
            <a:r>
              <a:rPr lang="en-US" sz="1800" dirty="0">
                <a:solidFill>
                  <a:srgbClr val="0070C0"/>
                </a:solidFill>
                <a:latin typeface="Arial" panose="020B0604020202020204" pitchFamily="34" charset="0"/>
                <a:cs typeface="Arial" panose="020B0604020202020204" pitchFamily="34" charset="0"/>
              </a:rPr>
              <a:t> / Fondation </a:t>
            </a:r>
            <a:r>
              <a:rPr lang="en-US" sz="1800" dirty="0" err="1">
                <a:solidFill>
                  <a:srgbClr val="0070C0"/>
                </a:solidFill>
                <a:latin typeface="Arial" panose="020B0604020202020204" pitchFamily="34" charset="0"/>
                <a:cs typeface="Arial" panose="020B0604020202020204" pitchFamily="34" charset="0"/>
              </a:rPr>
              <a:t>Kräizbierg</a:t>
            </a:r>
            <a:endParaRPr lang="fr-FR" sz="1800" dirty="0">
              <a:solidFill>
                <a:srgbClr val="0070C0"/>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5AFB5648-ADC6-DBBF-0E42-C3CF122AFDBC}"/>
              </a:ext>
            </a:extLst>
          </p:cNvPr>
          <p:cNvSpPr txBox="1">
            <a:spLocks/>
          </p:cNvSpPr>
          <p:nvPr/>
        </p:nvSpPr>
        <p:spPr>
          <a:xfrm>
            <a:off x="152400" y="2667000"/>
            <a:ext cx="8610600" cy="27418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
              </a:spcAft>
              <a:defRPr/>
            </a:pPr>
            <a:r>
              <a:rPr lang="en-US" sz="1400" dirty="0" err="1">
                <a:latin typeface="Arial" panose="020B0604020202020204" pitchFamily="34" charset="0"/>
                <a:cs typeface="Arial" panose="020B0604020202020204" pitchFamily="34" charset="0"/>
              </a:rPr>
              <a:t>Organisation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partenaire</a:t>
            </a:r>
            <a:r>
              <a:rPr lang="en-US" sz="1400" dirty="0">
                <a:latin typeface="Arial" panose="020B0604020202020204" pitchFamily="34" charset="0"/>
                <a:cs typeface="Arial" panose="020B0604020202020204" pitchFamily="34" charset="0"/>
              </a:rPr>
              <a:t>: Ministère de la </a:t>
            </a:r>
            <a:r>
              <a:rPr lang="en-US" sz="1400" dirty="0" err="1">
                <a:latin typeface="Arial" panose="020B0604020202020204" pitchFamily="34" charset="0"/>
                <a:cs typeface="Arial" panose="020B0604020202020204" pitchFamily="34" charset="0"/>
              </a:rPr>
              <a:t>Famille</a:t>
            </a:r>
            <a:endParaRPr lang="en-US" sz="1400" dirty="0">
              <a:latin typeface="Arial" panose="020B0604020202020204" pitchFamily="34" charset="0"/>
              <a:cs typeface="Arial" panose="020B0604020202020204" pitchFamily="34" charset="0"/>
            </a:endParaRPr>
          </a:p>
          <a:p>
            <a:pPr algn="l">
              <a:spcAft>
                <a:spcPts val="300"/>
              </a:spcAft>
              <a:defRPr/>
            </a:pPr>
            <a:r>
              <a:rPr lang="en-US" sz="1400" dirty="0" err="1">
                <a:latin typeface="Arial" panose="020B0604020202020204" pitchFamily="34" charset="0"/>
                <a:cs typeface="Arial" panose="020B0604020202020204" pitchFamily="34" charset="0"/>
              </a:rPr>
              <a:t>Objectifs</a:t>
            </a:r>
            <a:r>
              <a:rPr lang="en-US" sz="1400" dirty="0">
                <a:latin typeface="Arial" panose="020B0604020202020204" pitchFamily="34" charset="0"/>
                <a:cs typeface="Arial" panose="020B0604020202020204" pitchFamily="34" charset="0"/>
              </a:rPr>
              <a:t>: le </a:t>
            </a:r>
            <a:r>
              <a:rPr lang="en-US" sz="1400" dirty="0" err="1">
                <a:latin typeface="Arial" panose="020B0604020202020204" pitchFamily="34" charset="0"/>
                <a:cs typeface="Arial" panose="020B0604020202020204" pitchFamily="34" charset="0"/>
              </a:rPr>
              <a:t>projet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contribuera</a:t>
            </a:r>
            <a:r>
              <a:rPr lang="en-US" sz="1400" dirty="0">
                <a:latin typeface="Arial" panose="020B0604020202020204" pitchFamily="34" charset="0"/>
                <a:cs typeface="Arial" panose="020B0604020202020204" pitchFamily="34" charset="0"/>
              </a:rPr>
              <a:t> à </a:t>
            </a:r>
            <a:r>
              <a:rPr lang="en-US" sz="1400" dirty="0" err="1">
                <a:latin typeface="Arial" panose="020B0604020202020204" pitchFamily="34" charset="0"/>
                <a:cs typeface="Arial" panose="020B0604020202020204" pitchFamily="34" charset="0"/>
              </a:rPr>
              <a:t>faciliter</a:t>
            </a:r>
            <a:r>
              <a:rPr lang="en-US" sz="1400" dirty="0">
                <a:latin typeface="Arial" panose="020B0604020202020204" pitchFamily="34" charset="0"/>
                <a:cs typeface="Arial" panose="020B0604020202020204" pitchFamily="34" charset="0"/>
              </a:rPr>
              <a:t> la participation des </a:t>
            </a:r>
            <a:r>
              <a:rPr lang="en-US" sz="1400" dirty="0" err="1">
                <a:latin typeface="Arial" panose="020B0604020202020204" pitchFamily="34" charset="0"/>
                <a:cs typeface="Arial" panose="020B0604020202020204" pitchFamily="34" charset="0"/>
              </a:rPr>
              <a:t>personnes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concernées</a:t>
            </a:r>
            <a:r>
              <a:rPr lang="en-US" sz="1400" dirty="0">
                <a:latin typeface="Arial" panose="020B0604020202020204" pitchFamily="34" charset="0"/>
                <a:cs typeface="Arial" panose="020B0604020202020204" pitchFamily="34" charset="0"/>
              </a:rPr>
              <a:t>                                          à la vie </a:t>
            </a:r>
            <a:r>
              <a:rPr lang="en-US" sz="1400" dirty="0" err="1">
                <a:latin typeface="Arial" panose="020B0604020202020204" pitchFamily="34" charset="0"/>
                <a:cs typeface="Arial" panose="020B0604020202020204" pitchFamily="34" charset="0"/>
              </a:rPr>
              <a:t>quotidienne</a:t>
            </a:r>
            <a:r>
              <a:rPr lang="en-US" sz="1400" dirty="0">
                <a:latin typeface="Arial" panose="020B0604020202020204" pitchFamily="34" charset="0"/>
                <a:cs typeface="Arial" panose="020B0604020202020204" pitchFamily="34" charset="0"/>
              </a:rPr>
              <a:t> et de simplifier </a:t>
            </a:r>
            <a:r>
              <a:rPr lang="en-US" sz="1400" dirty="0" err="1">
                <a:latin typeface="Arial" panose="020B0604020202020204" pitchFamily="34" charset="0"/>
                <a:cs typeface="Arial" panose="020B0604020202020204" pitchFamily="34" charset="0"/>
              </a:rPr>
              <a:t>leur</a:t>
            </a:r>
            <a:r>
              <a:rPr lang="en-US" sz="1400" dirty="0">
                <a:latin typeface="Arial" panose="020B0604020202020204" pitchFamily="34" charset="0"/>
                <a:cs typeface="Arial" panose="020B0604020202020204" pitchFamily="34" charset="0"/>
              </a:rPr>
              <a:t> participation aux </a:t>
            </a:r>
            <a:r>
              <a:rPr lang="en-US" sz="1400" dirty="0" err="1">
                <a:latin typeface="Arial" panose="020B0604020202020204" pitchFamily="34" charset="0"/>
                <a:cs typeface="Arial" panose="020B0604020202020204" pitchFamily="34" charset="0"/>
              </a:rPr>
              <a:t>activités</a:t>
            </a:r>
            <a:r>
              <a:rPr lang="en-US" sz="1400" dirty="0">
                <a:latin typeface="Arial" panose="020B0604020202020204" pitchFamily="34" charset="0"/>
                <a:cs typeface="Arial" panose="020B0604020202020204" pitchFamily="34" charset="0"/>
              </a:rPr>
              <a:t> du foyer</a:t>
            </a:r>
          </a:p>
          <a:p>
            <a:pPr algn="l">
              <a:spcAft>
                <a:spcPts val="300"/>
              </a:spcAft>
              <a:defRPr/>
            </a:pPr>
            <a:r>
              <a:rPr lang="en-US" sz="1400" dirty="0">
                <a:latin typeface="Arial" panose="020B0604020202020204" pitchFamily="34" charset="0"/>
                <a:cs typeface="Arial" panose="020B0604020202020204" pitchFamily="34" charset="0"/>
              </a:rPr>
              <a:t>						Euro</a:t>
            </a:r>
          </a:p>
          <a:p>
            <a:pPr algn="l">
              <a:spcAft>
                <a:spcPts val="300"/>
              </a:spcAft>
              <a:defRPr/>
            </a:pPr>
            <a:r>
              <a:rPr lang="en-US" sz="1400" dirty="0">
                <a:latin typeface="Arial" panose="020B0604020202020204" pitchFamily="34" charset="0"/>
                <a:cs typeface="Arial" panose="020B0604020202020204" pitchFamily="34" charset="0"/>
              </a:rPr>
              <a:t>Budget: Euro 73.554 –          Ministère de la Famille: 		59.054</a:t>
            </a:r>
          </a:p>
          <a:p>
            <a:pPr algn="l">
              <a:spcAft>
                <a:spcPts val="300"/>
              </a:spcAft>
              <a:defRPr/>
            </a:pPr>
            <a:r>
              <a:rPr lang="en-US" sz="1400" dirty="0">
                <a:latin typeface="Arial" panose="020B0604020202020204" pitchFamily="34" charset="0"/>
                <a:cs typeface="Arial" panose="020B0604020202020204" pitchFamily="34" charset="0"/>
              </a:rPr>
              <a:t>		         RC </a:t>
            </a:r>
            <a:r>
              <a:rPr lang="en-US" sz="1400" dirty="0" err="1">
                <a:latin typeface="Arial" panose="020B0604020202020204" pitchFamily="34" charset="0"/>
                <a:cs typeface="Arial" panose="020B0604020202020204" pitchFamily="34" charset="0"/>
              </a:rPr>
              <a:t>Bascharage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Kordall</a:t>
            </a:r>
            <a:r>
              <a:rPr lang="en-US" sz="1400" dirty="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7.500</a:t>
            </a:r>
          </a:p>
          <a:p>
            <a:pPr algn="l">
              <a:spcAft>
                <a:spcPts val="300"/>
              </a:spcAft>
              <a:defRPr/>
            </a:pPr>
            <a:r>
              <a:rPr lang="en-US" sz="1400" dirty="0">
                <a:latin typeface="Arial" panose="020B0604020202020204" pitchFamily="34" charset="0"/>
                <a:cs typeface="Arial" panose="020B0604020202020204" pitchFamily="34" charset="0"/>
              </a:rPr>
              <a:t>		         Subvention de district </a:t>
            </a:r>
            <a:r>
              <a:rPr lang="en-US" sz="1400" dirty="0" err="1">
                <a:latin typeface="Arial" panose="020B0604020202020204" pitchFamily="34" charset="0"/>
                <a:cs typeface="Arial" panose="020B0604020202020204" pitchFamily="34" charset="0"/>
              </a:rPr>
              <a:t>sollicitée</a:t>
            </a:r>
            <a:r>
              <a:rPr lang="en-US" sz="1400" dirty="0">
                <a:latin typeface="Arial" panose="020B0604020202020204" pitchFamily="34" charset="0"/>
                <a:cs typeface="Arial" panose="020B0604020202020204" pitchFamily="34" charset="0"/>
              </a:rPr>
              <a:t>:	  7.000</a:t>
            </a:r>
          </a:p>
          <a:p>
            <a:pPr algn="l">
              <a:spcAft>
                <a:spcPts val="300"/>
              </a:spcAft>
              <a:defRPr/>
            </a:pPr>
            <a:r>
              <a:rPr lang="en-US" sz="1400" dirty="0" err="1">
                <a:latin typeface="Arial" panose="020B0604020202020204" pitchFamily="34" charset="0"/>
                <a:cs typeface="Arial" panose="020B0604020202020204" pitchFamily="34" charset="0"/>
              </a:rPr>
              <a:t>Destinataires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ciblés</a:t>
            </a:r>
            <a:r>
              <a:rPr lang="en-US" sz="1400" dirty="0">
                <a:latin typeface="Arial" panose="020B0604020202020204" pitchFamily="34" charset="0"/>
                <a:cs typeface="Arial" panose="020B0604020202020204" pitchFamily="34" charset="0"/>
              </a:rPr>
              <a:t>: habitants, </a:t>
            </a:r>
            <a:r>
              <a:rPr lang="en-US" sz="1400" dirty="0" err="1">
                <a:latin typeface="Arial" panose="020B0604020202020204" pitchFamily="34" charset="0"/>
                <a:cs typeface="Arial" panose="020B0604020202020204" pitchFamily="34" charset="0"/>
              </a:rPr>
              <a:t>personnes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handicapées</a:t>
            </a:r>
            <a:r>
              <a:rPr lang="en-US" sz="1400" dirty="0">
                <a:latin typeface="Arial" panose="020B0604020202020204" pitchFamily="34" charset="0"/>
                <a:cs typeface="Arial" panose="020B0604020202020204" pitchFamily="34" charset="0"/>
              </a:rPr>
              <a:t> du foyer</a:t>
            </a:r>
          </a:p>
          <a:p>
            <a:pPr algn="l">
              <a:spcAft>
                <a:spcPts val="300"/>
              </a:spcAft>
              <a:defRPr/>
            </a:pPr>
            <a:r>
              <a:rPr lang="en-US" sz="1800" dirty="0">
                <a:latin typeface="Arial" panose="020B0604020202020204" pitchFamily="34" charset="0"/>
                <a:cs typeface="Arial" panose="020B0604020202020204" pitchFamily="34" charset="0"/>
              </a:rPr>
              <a:t>			</a:t>
            </a:r>
          </a:p>
          <a:p>
            <a:pPr algn="l">
              <a:spcAft>
                <a:spcPts val="300"/>
              </a:spcAft>
              <a:defRPr/>
            </a:pPr>
            <a:endParaRPr lang="en-US" sz="2000" dirty="0">
              <a:latin typeface="Arial" panose="020B0604020202020204" pitchFamily="34" charset="0"/>
              <a:cs typeface="Arial" panose="020B0604020202020204" pitchFamily="34" charset="0"/>
            </a:endParaRPr>
          </a:p>
          <a:p>
            <a:pPr algn="l">
              <a:spcAft>
                <a:spcPts val="300"/>
              </a:spcAft>
              <a:defRPr/>
            </a:pPr>
            <a:endParaRPr lang="en-US" dirty="0">
              <a:latin typeface="Arial" panose="020B0604020202020204" pitchFamily="34" charset="0"/>
              <a:cs typeface="Arial" panose="020B0604020202020204" pitchFamily="34" charset="0"/>
            </a:endParaRPr>
          </a:p>
          <a:p>
            <a:pPr lvl="2" algn="l">
              <a:spcAft>
                <a:spcPts val="900"/>
              </a:spcAft>
              <a:buClr>
                <a:schemeClr val="accent1"/>
              </a:buClr>
              <a:buSzPct val="125000"/>
              <a:defRPr/>
            </a:pPr>
            <a:endParaRPr lang="en-US" sz="2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GB" dirty="0"/>
              <a:t> </a:t>
            </a:r>
          </a:p>
          <a:p>
            <a:pPr marL="114300" algn="l">
              <a:spcAft>
                <a:spcPts val="900"/>
              </a:spcAft>
              <a:buClr>
                <a:schemeClr val="accent1"/>
              </a:buClr>
              <a:buSzPct val="125000"/>
              <a:defRPr/>
            </a:pPr>
            <a:r>
              <a:rPr lang="en-US" sz="1600" dirty="0">
                <a:latin typeface="Arial" panose="020B0604020202020204" pitchFamily="34" charset="0"/>
                <a:cs typeface="Arial" panose="020B0604020202020204" pitchFamily="34" charset="0"/>
              </a:rPr>
              <a:t>			</a:t>
            </a:r>
          </a:p>
          <a:p>
            <a:pPr marL="514350" lvl="1" algn="l">
              <a:spcAft>
                <a:spcPts val="900"/>
              </a:spcAft>
              <a:buClr>
                <a:schemeClr val="accent1"/>
              </a:buClr>
              <a:buSzPct val="125000"/>
              <a:defRPr/>
            </a:pPr>
            <a:r>
              <a:rPr lang="en-US" sz="1600" dirty="0">
                <a:latin typeface="Arial" panose="020B0604020202020204" pitchFamily="34" charset="0"/>
                <a:cs typeface="Arial" panose="020B0604020202020204" pitchFamily="34" charset="0"/>
              </a:rPr>
              <a:t>	</a:t>
            </a:r>
          </a:p>
          <a:p>
            <a:pPr marL="114300" algn="l">
              <a:spcAft>
                <a:spcPts val="900"/>
              </a:spcAft>
              <a:buClr>
                <a:schemeClr val="accent1"/>
              </a:buClr>
              <a:buSzPct val="125000"/>
              <a:defRPr/>
            </a:pPr>
            <a:endParaRPr lang="en-US" sz="1600" dirty="0">
              <a:latin typeface="Arial" panose="020B0604020202020204" pitchFamily="34" charset="0"/>
              <a:cs typeface="Arial" panose="020B0604020202020204" pitchFamily="34" charset="0"/>
            </a:endParaRPr>
          </a:p>
          <a:p>
            <a:pPr marL="114300" algn="l">
              <a:spcAft>
                <a:spcPts val="900"/>
              </a:spcAft>
              <a:buClr>
                <a:schemeClr val="accent1"/>
              </a:buClr>
              <a:buSzPct val="125000"/>
              <a:defRPr/>
            </a:pPr>
            <a:endParaRPr lang="en-US" sz="1600" dirty="0">
              <a:latin typeface="Arial" panose="020B0604020202020204" pitchFamily="34" charset="0"/>
              <a:cs typeface="Arial" panose="020B0604020202020204" pitchFamily="34" charset="0"/>
            </a:endParaRPr>
          </a:p>
          <a:p>
            <a:pPr marL="114300" algn="l">
              <a:spcAft>
                <a:spcPts val="900"/>
              </a:spcAft>
              <a:buClr>
                <a:schemeClr val="accent1"/>
              </a:buClr>
              <a:buSzPct val="125000"/>
              <a:defRPr/>
            </a:pPr>
            <a:endParaRPr lang="en-US" sz="1600" dirty="0">
              <a:latin typeface="Arial" panose="020B0604020202020204" pitchFamily="34" charset="0"/>
              <a:cs typeface="Arial" panose="020B0604020202020204" pitchFamily="34" charset="0"/>
            </a:endParaRPr>
          </a:p>
          <a:p>
            <a:pPr algn="l">
              <a:defRPr/>
            </a:pPr>
            <a:endParaRPr lang="en-US" sz="1600" dirty="0">
              <a:latin typeface="Arial" panose="020B0604020202020204" pitchFamily="34" charset="0"/>
              <a:cs typeface="Arial" panose="020B0604020202020204" pitchFamily="34" charset="0"/>
            </a:endParaRPr>
          </a:p>
        </p:txBody>
      </p:sp>
      <p:pic>
        <p:nvPicPr>
          <p:cNvPr id="8" name="Picture 7" descr="A van with a ramp&#10;&#10;Description automatically generated">
            <a:extLst>
              <a:ext uri="{FF2B5EF4-FFF2-40B4-BE49-F238E27FC236}">
                <a16:creationId xmlns:a16="http://schemas.microsoft.com/office/drawing/2014/main" id="{6D3F7345-A55B-2AC1-CEED-30F5C5E8B008}"/>
              </a:ext>
            </a:extLst>
          </p:cNvPr>
          <p:cNvPicPr>
            <a:picLocks noChangeAspect="1"/>
          </p:cNvPicPr>
          <p:nvPr/>
        </p:nvPicPr>
        <p:blipFill>
          <a:blip r:embed="rId2"/>
          <a:stretch>
            <a:fillRect/>
          </a:stretch>
        </p:blipFill>
        <p:spPr>
          <a:xfrm>
            <a:off x="6477000" y="3277924"/>
            <a:ext cx="2364280" cy="2741876"/>
          </a:xfrm>
          <a:prstGeom prst="rect">
            <a:avLst/>
          </a:prstGeom>
        </p:spPr>
      </p:pic>
    </p:spTree>
    <p:extLst>
      <p:ext uri="{BB962C8B-B14F-4D97-AF65-F5344CB8AC3E}">
        <p14:creationId xmlns:p14="http://schemas.microsoft.com/office/powerpoint/2010/main" val="23131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5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p:stCondLst>
                              <p:cond delay="3500"/>
                            </p:stCondLst>
                            <p:childTnLst>
                              <p:par>
                                <p:cTn id="18" presetID="10" presetClass="entr" presetSubtype="0" fill="hold" nodeType="afterEffect">
                                  <p:stCondLst>
                                    <p:cond delay="5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p:stCondLst>
                              <p:cond delay="5000"/>
                            </p:stCondLst>
                            <p:childTnLst>
                              <p:par>
                                <p:cTn id="22" presetID="10" presetClass="entr" presetSubtype="0" fill="hold" nodeType="afterEffect">
                                  <p:stCondLst>
                                    <p:cond delay="50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par>
                          <p:cTn id="25" fill="hold">
                            <p:stCondLst>
                              <p:cond delay="6500"/>
                            </p:stCondLst>
                            <p:childTnLst>
                              <p:par>
                                <p:cTn id="26" presetID="10" presetClass="entr" presetSubtype="0" fill="hold" nodeType="afterEffect">
                                  <p:stCondLst>
                                    <p:cond delay="50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childTnLst>
                          </p:cTn>
                        </p:par>
                        <p:par>
                          <p:cTn id="29" fill="hold">
                            <p:stCondLst>
                              <p:cond delay="8000"/>
                            </p:stCondLst>
                            <p:childTnLst>
                              <p:par>
                                <p:cTn id="30" presetID="10" presetClass="entr" presetSubtype="0" fill="hold" nodeType="afterEffect">
                                  <p:stCondLst>
                                    <p:cond delay="50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par>
                          <p:cTn id="33" fill="hold">
                            <p:stCondLst>
                              <p:cond delay="9500"/>
                            </p:stCondLst>
                            <p:childTnLst>
                              <p:par>
                                <p:cTn id="34" presetID="10" presetClass="entr" presetSubtype="0" fill="hold" nodeType="afterEffect">
                                  <p:stCondLst>
                                    <p:cond delay="50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childTnLst>
                                </p:cTn>
                              </p:par>
                            </p:childTnLst>
                          </p:cTn>
                        </p:par>
                        <p:par>
                          <p:cTn id="37" fill="hold">
                            <p:stCondLst>
                              <p:cond delay="11000"/>
                            </p:stCondLst>
                            <p:childTnLst>
                              <p:par>
                                <p:cTn id="38" presetID="10" presetClass="entr" presetSubtype="0" fill="hold" nodeType="afterEffect">
                                  <p:stCondLst>
                                    <p:cond delay="50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1000"/>
                                        <p:tgtEl>
                                          <p:spTgt spid="5">
                                            <p:txEl>
                                              <p:pRg st="7" end="7"/>
                                            </p:txEl>
                                          </p:spTgt>
                                        </p:tgtEl>
                                      </p:cBhvr>
                                    </p:animEffect>
                                  </p:childTnLst>
                                </p:cTn>
                              </p:par>
                            </p:childTnLst>
                          </p:cTn>
                        </p:par>
                        <p:par>
                          <p:cTn id="41" fill="hold">
                            <p:stCondLst>
                              <p:cond delay="12500"/>
                            </p:stCondLst>
                            <p:childTnLst>
                              <p:par>
                                <p:cTn id="42" presetID="10" presetClass="entr" presetSubtype="0" fill="hold" nodeType="afterEffect">
                                  <p:stCondLst>
                                    <p:cond delay="50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fade">
                                      <p:cBhvr>
                                        <p:cTn id="44" dur="1000"/>
                                        <p:tgtEl>
                                          <p:spTgt spid="5">
                                            <p:txEl>
                                              <p:pRg st="11" end="11"/>
                                            </p:txEl>
                                          </p:spTgt>
                                        </p:tgtEl>
                                      </p:cBhvr>
                                    </p:animEffect>
                                  </p:childTnLst>
                                </p:cTn>
                              </p:par>
                            </p:childTnLst>
                          </p:cTn>
                        </p:par>
                        <p:par>
                          <p:cTn id="45" fill="hold">
                            <p:stCondLst>
                              <p:cond delay="14000"/>
                            </p:stCondLst>
                            <p:childTnLst>
                              <p:par>
                                <p:cTn id="46" presetID="10" presetClass="entr" presetSubtype="0" fill="hold" nodeType="afterEffect">
                                  <p:stCondLst>
                                    <p:cond delay="50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fade">
                                      <p:cBhvr>
                                        <p:cTn id="48" dur="1000"/>
                                        <p:tgtEl>
                                          <p:spTgt spid="5">
                                            <p:txEl>
                                              <p:pRg st="12" end="12"/>
                                            </p:txEl>
                                          </p:spTgt>
                                        </p:tgtEl>
                                      </p:cBhvr>
                                    </p:animEffect>
                                  </p:childTnLst>
                                </p:cTn>
                              </p:par>
                            </p:childTnLst>
                          </p:cTn>
                        </p:par>
                        <p:par>
                          <p:cTn id="49" fill="hold">
                            <p:stCondLst>
                              <p:cond delay="15500"/>
                            </p:stCondLst>
                            <p:childTnLst>
                              <p:par>
                                <p:cTn id="50" presetID="10" presetClass="entr" presetSubtype="0" fill="hold" nodeType="afterEffect">
                                  <p:stCondLst>
                                    <p:cond delay="50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fade">
                                      <p:cBhvr>
                                        <p:cTn id="52" dur="1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ersonne&#10;&#10;Description générée automatiquement">
            <a:extLst>
              <a:ext uri="{FF2B5EF4-FFF2-40B4-BE49-F238E27FC236}">
                <a16:creationId xmlns:a16="http://schemas.microsoft.com/office/drawing/2014/main" id="{EE7AD6DF-184C-4C33-A58F-06CD8F414B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447800"/>
            <a:ext cx="8686800" cy="5181600"/>
          </a:xfrm>
          <a:prstGeom prst="rect">
            <a:avLst/>
          </a:prstGeom>
        </p:spPr>
      </p:pic>
      <p:pic>
        <p:nvPicPr>
          <p:cNvPr id="9" name="Image 8">
            <a:extLst>
              <a:ext uri="{FF2B5EF4-FFF2-40B4-BE49-F238E27FC236}">
                <a16:creationId xmlns:a16="http://schemas.microsoft.com/office/drawing/2014/main" id="{7E96009C-F60F-403C-8042-88A81A5C1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2478" y="20716"/>
            <a:ext cx="941522" cy="1217504"/>
          </a:xfrm>
          <a:prstGeom prst="rect">
            <a:avLst/>
          </a:prstGeom>
        </p:spPr>
      </p:pic>
      <p:sp>
        <p:nvSpPr>
          <p:cNvPr id="2" name="ZoneTexte 1">
            <a:extLst>
              <a:ext uri="{FF2B5EF4-FFF2-40B4-BE49-F238E27FC236}">
                <a16:creationId xmlns:a16="http://schemas.microsoft.com/office/drawing/2014/main" id="{2537FE36-1AC0-4024-9552-6835A64AEAF3}"/>
              </a:ext>
            </a:extLst>
          </p:cNvPr>
          <p:cNvSpPr txBox="1"/>
          <p:nvPr/>
        </p:nvSpPr>
        <p:spPr>
          <a:xfrm>
            <a:off x="1269696" y="2823881"/>
            <a:ext cx="6887591"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400" b="0" i="0" u="none" strike="noStrike" kern="1200" cap="none" spc="0" normalizeH="0" baseline="0" noProof="0" dirty="0">
                <a:ln>
                  <a:noFill/>
                </a:ln>
                <a:solidFill>
                  <a:prstClr val="white"/>
                </a:solidFill>
                <a:effectLst/>
                <a:uLnTx/>
                <a:uFillTx/>
                <a:latin typeface="Modern Love" panose="020B0604020202020204" pitchFamily="82" charset="0"/>
                <a:ea typeface="ＭＳ Ｐゴシック" pitchFamily="34" charset="-128"/>
                <a:cs typeface="+mn-cs"/>
              </a:rPr>
              <a:t>Tenons notre promesse !!</a:t>
            </a:r>
            <a:endParaRPr kumimoji="0" lang="fr-BE" sz="4400" b="0" i="0" u="none" strike="noStrike" kern="1200" cap="none" spc="0" normalizeH="0" baseline="0" noProof="0" dirty="0">
              <a:ln>
                <a:noFill/>
              </a:ln>
              <a:solidFill>
                <a:prstClr val="white"/>
              </a:solidFill>
              <a:effectLst/>
              <a:uLnTx/>
              <a:uFillTx/>
              <a:latin typeface="Modern Love" panose="020B0604020202020204" pitchFamily="82" charset="0"/>
              <a:ea typeface="ＭＳ Ｐゴシック" pitchFamily="34" charset="-128"/>
              <a:cs typeface="+mn-cs"/>
            </a:endParaRPr>
          </a:p>
        </p:txBody>
      </p:sp>
      <p:sp>
        <p:nvSpPr>
          <p:cNvPr id="3" name="ZoneTexte 2">
            <a:extLst>
              <a:ext uri="{FF2B5EF4-FFF2-40B4-BE49-F238E27FC236}">
                <a16:creationId xmlns:a16="http://schemas.microsoft.com/office/drawing/2014/main" id="{335BCB4A-06EC-BE87-A2AD-2AF7EC9D688F}"/>
              </a:ext>
            </a:extLst>
          </p:cNvPr>
          <p:cNvSpPr txBox="1"/>
          <p:nvPr/>
        </p:nvSpPr>
        <p:spPr>
          <a:xfrm>
            <a:off x="313888" y="329386"/>
            <a:ext cx="3142207" cy="6001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3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End Polio </a:t>
            </a:r>
            <a:r>
              <a:rPr kumimoji="0" lang="fr-FR" sz="3300" b="1" i="0" u="none" strike="noStrike" kern="1200" cap="none" spc="0" normalizeH="0" baseline="0" noProof="0" dirty="0" err="1">
                <a:ln>
                  <a:noFill/>
                </a:ln>
                <a:solidFill>
                  <a:prstClr val="white"/>
                </a:solidFill>
                <a:effectLst/>
                <a:uLnTx/>
                <a:uFillTx/>
                <a:latin typeface="Arial" pitchFamily="34" charset="0"/>
                <a:ea typeface="ＭＳ Ｐゴシック" pitchFamily="34" charset="-128"/>
                <a:cs typeface="+mn-cs"/>
              </a:rPr>
              <a:t>Now</a:t>
            </a:r>
            <a:endParaRPr kumimoji="0" lang="fr-BE" sz="33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00006566"/>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isage humain, habits, sourire&#10;&#10;Description générée automatiquement">
            <a:extLst>
              <a:ext uri="{FF2B5EF4-FFF2-40B4-BE49-F238E27FC236}">
                <a16:creationId xmlns:a16="http://schemas.microsoft.com/office/drawing/2014/main" id="{3FD265FF-4344-0345-E874-A0ABC75CB7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 y="76200"/>
            <a:ext cx="8915400" cy="6705600"/>
          </a:xfrm>
          <a:prstGeom prst="rect">
            <a:avLst/>
          </a:prstGeom>
        </p:spPr>
      </p:pic>
    </p:spTree>
    <p:extLst>
      <p:ext uri="{BB962C8B-B14F-4D97-AF65-F5344CB8AC3E}">
        <p14:creationId xmlns:p14="http://schemas.microsoft.com/office/powerpoint/2010/main" val="1582538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4147E24-A316-958E-2BB6-56DCE4075C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2178" y="2213002"/>
            <a:ext cx="5931722" cy="4476550"/>
          </a:xfrm>
          <a:prstGeom prst="rect">
            <a:avLst/>
          </a:prstGeom>
          <a:ln>
            <a:solidFill>
              <a:srgbClr val="1D4781"/>
            </a:solidFill>
          </a:ln>
        </p:spPr>
      </p:pic>
      <p:sp>
        <p:nvSpPr>
          <p:cNvPr id="4" name="Titre 3">
            <a:extLst>
              <a:ext uri="{FF2B5EF4-FFF2-40B4-BE49-F238E27FC236}">
                <a16:creationId xmlns:a16="http://schemas.microsoft.com/office/drawing/2014/main" id="{B2B21A53-AD65-C03F-C753-9B8EFBF50560}"/>
              </a:ext>
            </a:extLst>
          </p:cNvPr>
          <p:cNvSpPr>
            <a:spLocks noGrp="1"/>
          </p:cNvSpPr>
          <p:nvPr>
            <p:ph type="ctrTitle" idx="4294967295"/>
          </p:nvPr>
        </p:nvSpPr>
        <p:spPr>
          <a:xfrm>
            <a:off x="22225" y="128588"/>
            <a:ext cx="9121775" cy="990600"/>
          </a:xfrm>
          <a:prstGeom prst="rect">
            <a:avLst/>
          </a:prstGeom>
        </p:spPr>
        <p:txBody>
          <a:bodyPr anchor="ctr"/>
          <a:lstStyle/>
          <a:p>
            <a:pPr algn="l"/>
            <a:r>
              <a:rPr lang="fr-FR" sz="3300" b="1" dirty="0">
                <a:solidFill>
                  <a:schemeClr val="bg1"/>
                </a:solidFill>
                <a:latin typeface="Arial" panose="020B0604020202020204" pitchFamily="34" charset="0"/>
                <a:cs typeface="Arial" panose="020B0604020202020204" pitchFamily="34" charset="0"/>
              </a:rPr>
              <a:t>  Kiosque « Fondation Polaris »</a:t>
            </a:r>
            <a:endParaRPr lang="fr-BE" sz="3300" b="1" dirty="0">
              <a:solidFill>
                <a:schemeClr val="bg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00B7083-5DDC-5E24-B448-2CB9CE7B7BD8}"/>
              </a:ext>
            </a:extLst>
          </p:cNvPr>
          <p:cNvSpPr txBox="1"/>
          <p:nvPr/>
        </p:nvSpPr>
        <p:spPr>
          <a:xfrm>
            <a:off x="1959385" y="1481090"/>
            <a:ext cx="6111527" cy="523220"/>
          </a:xfrm>
          <a:prstGeom prst="rect">
            <a:avLst/>
          </a:prstGeom>
          <a:noFill/>
        </p:spPr>
        <p:txBody>
          <a:bodyPr wrap="square">
            <a:spAutoFit/>
          </a:bodyPr>
          <a:lstStyle/>
          <a:p>
            <a:pPr algn="ctr"/>
            <a:r>
              <a:rPr lang="fr-BE" sz="2800" b="1" dirty="0">
                <a:solidFill>
                  <a:srgbClr val="90349B"/>
                </a:solidFill>
                <a:latin typeface="DokChampa" panose="020B0502040204020203" pitchFamily="34" charset="-34"/>
                <a:cs typeface="DokChampa" panose="020B0502040204020203" pitchFamily="34" charset="-34"/>
              </a:rPr>
              <a:t>https://foundation.rotary2160.org/fr</a:t>
            </a:r>
          </a:p>
        </p:txBody>
      </p:sp>
      <p:pic>
        <p:nvPicPr>
          <p:cNvPr id="5" name="Image 4">
            <a:extLst>
              <a:ext uri="{FF2B5EF4-FFF2-40B4-BE49-F238E27FC236}">
                <a16:creationId xmlns:a16="http://schemas.microsoft.com/office/drawing/2014/main" id="{711ECF29-8A91-BDC7-E25B-1605CEB8D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100" y="1867985"/>
            <a:ext cx="2586710" cy="3445578"/>
          </a:xfrm>
          <a:prstGeom prst="rect">
            <a:avLst/>
          </a:prstGeom>
        </p:spPr>
      </p:pic>
      <p:sp>
        <p:nvSpPr>
          <p:cNvPr id="8" name="Flèche : droite 7">
            <a:extLst>
              <a:ext uri="{FF2B5EF4-FFF2-40B4-BE49-F238E27FC236}">
                <a16:creationId xmlns:a16="http://schemas.microsoft.com/office/drawing/2014/main" id="{5162B0B4-98C3-1FA8-7FF3-6331AFEE0AFA}"/>
              </a:ext>
            </a:extLst>
          </p:cNvPr>
          <p:cNvSpPr/>
          <p:nvPr/>
        </p:nvSpPr>
        <p:spPr>
          <a:xfrm rot="1560221">
            <a:off x="2380002" y="2991771"/>
            <a:ext cx="793615" cy="5194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4C4DD73E-5A20-D048-ADA8-2CCB0258FDDA}"/>
              </a:ext>
            </a:extLst>
          </p:cNvPr>
          <p:cNvPicPr>
            <a:picLocks noChangeAspect="1"/>
          </p:cNvPicPr>
          <p:nvPr/>
        </p:nvPicPr>
        <p:blipFill>
          <a:blip r:embed="rId4"/>
          <a:stretch>
            <a:fillRect/>
          </a:stretch>
        </p:blipFill>
        <p:spPr>
          <a:xfrm>
            <a:off x="304800" y="5313563"/>
            <a:ext cx="990600" cy="620880"/>
          </a:xfrm>
          <a:prstGeom prst="rect">
            <a:avLst/>
          </a:prstGeom>
        </p:spPr>
      </p:pic>
    </p:spTree>
    <p:extLst>
      <p:ext uri="{BB962C8B-B14F-4D97-AF65-F5344CB8AC3E}">
        <p14:creationId xmlns:p14="http://schemas.microsoft.com/office/powerpoint/2010/main" val="1625906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homme, regardant, tenant, debout&#10;&#10;Description générée automatiquement">
            <a:extLst>
              <a:ext uri="{FF2B5EF4-FFF2-40B4-BE49-F238E27FC236}">
                <a16:creationId xmlns:a16="http://schemas.microsoft.com/office/drawing/2014/main" id="{76F177AE-C12F-48A7-AE4C-0B82453E2511}"/>
              </a:ext>
            </a:extLst>
          </p:cNvPr>
          <p:cNvPicPr>
            <a:picLocks noGrp="1" noChangeAspect="1"/>
          </p:cNvPicPr>
          <p:nvPr>
            <p:ph idx="4294967295"/>
          </p:nvPr>
        </p:nvPicPr>
        <p:blipFill>
          <a:blip r:embed="rId3"/>
          <a:stretch>
            <a:fillRect/>
          </a:stretch>
        </p:blipFill>
        <p:spPr bwMode="auto">
          <a:xfrm>
            <a:off x="0" y="857250"/>
            <a:ext cx="0" cy="0"/>
          </a:xfrm>
          <a:prstGeom prst="rect">
            <a:avLst/>
          </a:prstGeom>
          <a:noFill/>
          <a:ln>
            <a:miter lim="800000"/>
            <a:headEnd/>
            <a:tailEnd/>
          </a:ln>
        </p:spPr>
      </p:pic>
      <p:sp>
        <p:nvSpPr>
          <p:cNvPr id="5" name="ZoneTexte 4"/>
          <p:cNvSpPr txBox="1"/>
          <p:nvPr/>
        </p:nvSpPr>
        <p:spPr>
          <a:xfrm>
            <a:off x="-228600" y="4258360"/>
            <a:ext cx="4495800" cy="1671227"/>
          </a:xfrm>
          <a:prstGeom prst="rect">
            <a:avLst/>
          </a:prstGeom>
          <a:noFill/>
        </p:spPr>
        <p:txBody>
          <a:bodyPr wrap="square">
            <a:spAutoFit/>
          </a:bodyPr>
          <a:lstStyle/>
          <a:p>
            <a:pPr marL="771506" lvl="1" indent="-428615" defTabSz="685800">
              <a:lnSpc>
                <a:spcPct val="90000"/>
              </a:lnSpc>
              <a:buSzPct val="90000"/>
              <a:buFont typeface="Wingdings" panose="05000000000000000000" pitchFamily="2" charset="2"/>
              <a:buChar char="Ø"/>
              <a:defRPr/>
            </a:pPr>
            <a:r>
              <a:rPr lang="nl-BE" sz="2000" b="1" kern="0" dirty="0">
                <a:solidFill>
                  <a:schemeClr val="accent1"/>
                </a:solidFill>
                <a:hlinkClick r:id="rId4">
                  <a:extLst>
                    <a:ext uri="{A12FA001-AC4F-418D-AE19-62706E023703}">
                      <ahyp:hlinkClr xmlns:ahyp="http://schemas.microsoft.com/office/drawing/2018/hyperlinkcolor" val="tx"/>
                    </a:ext>
                  </a:extLst>
                </a:hlinkClick>
              </a:rPr>
              <a:t>www.rotary.org</a:t>
            </a:r>
            <a:endParaRPr lang="nl-BE" sz="2000" b="1" kern="0" dirty="0">
              <a:solidFill>
                <a:schemeClr val="accent1"/>
              </a:solidFill>
            </a:endParaRPr>
          </a:p>
          <a:p>
            <a:pPr marL="771506" lvl="1" indent="-428615" defTabSz="685800">
              <a:lnSpc>
                <a:spcPct val="90000"/>
              </a:lnSpc>
              <a:buSzPct val="90000"/>
              <a:buFont typeface="Wingdings" panose="05000000000000000000" pitchFamily="2" charset="2"/>
              <a:buChar char="Ø"/>
              <a:defRPr/>
            </a:pPr>
            <a:endParaRPr lang="nl-BE" sz="900" b="1" kern="0" dirty="0">
              <a:solidFill>
                <a:srgbClr val="00B0F0"/>
              </a:solidFill>
            </a:endParaRPr>
          </a:p>
          <a:p>
            <a:pPr marL="628634" lvl="1" indent="-285743" defTabSz="685800">
              <a:lnSpc>
                <a:spcPct val="90000"/>
              </a:lnSpc>
              <a:buSzPct val="90000"/>
              <a:buFont typeface="Wingdings" panose="05000000000000000000" pitchFamily="2" charset="2"/>
              <a:buChar char="ü"/>
              <a:defRPr/>
            </a:pPr>
            <a:r>
              <a:rPr lang="nl-BE" sz="1800" kern="0" dirty="0" err="1">
                <a:solidFill>
                  <a:srgbClr val="E6E5D8">
                    <a:lumMod val="10000"/>
                  </a:srgbClr>
                </a:solidFill>
              </a:rPr>
              <a:t>Espace</a:t>
            </a:r>
            <a:r>
              <a:rPr lang="nl-BE" sz="1800" kern="0" dirty="0">
                <a:solidFill>
                  <a:srgbClr val="E6E5D8">
                    <a:lumMod val="10000"/>
                  </a:srgbClr>
                </a:solidFill>
              </a:rPr>
              <a:t> </a:t>
            </a:r>
            <a:r>
              <a:rPr lang="nl-BE" sz="1800" kern="0" dirty="0" err="1">
                <a:solidFill>
                  <a:srgbClr val="E6E5D8">
                    <a:lumMod val="10000"/>
                  </a:srgbClr>
                </a:solidFill>
              </a:rPr>
              <a:t>Subventions</a:t>
            </a:r>
            <a:r>
              <a:rPr lang="nl-BE" sz="1800" kern="0" dirty="0">
                <a:solidFill>
                  <a:srgbClr val="E6E5D8">
                    <a:lumMod val="10000"/>
                  </a:srgbClr>
                </a:solidFill>
              </a:rPr>
              <a:t> : </a:t>
            </a:r>
            <a:r>
              <a:rPr lang="nl-BE" sz="1800" kern="0" dirty="0">
                <a:solidFill>
                  <a:srgbClr val="1D437E"/>
                </a:solidFill>
              </a:rPr>
              <a:t>My Rotary</a:t>
            </a: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Rotary Club Central</a:t>
            </a: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Centre de </a:t>
            </a:r>
            <a:r>
              <a:rPr lang="nl-BE" sz="1800" kern="0" dirty="0" err="1">
                <a:solidFill>
                  <a:srgbClr val="E6E5D8">
                    <a:lumMod val="10000"/>
                  </a:srgbClr>
                </a:solidFill>
              </a:rPr>
              <a:t>formation</a:t>
            </a:r>
            <a:r>
              <a:rPr lang="nl-BE" sz="1800" kern="0" dirty="0">
                <a:solidFill>
                  <a:srgbClr val="E6E5D8">
                    <a:lumMod val="10000"/>
                  </a:srgbClr>
                </a:solidFill>
              </a:rPr>
              <a:t> en </a:t>
            </a:r>
            <a:r>
              <a:rPr lang="nl-BE" sz="1800" kern="0" dirty="0" err="1">
                <a:solidFill>
                  <a:srgbClr val="E6E5D8">
                    <a:lumMod val="10000"/>
                  </a:srgbClr>
                </a:solidFill>
              </a:rPr>
              <a:t>ligne</a:t>
            </a:r>
            <a:r>
              <a:rPr lang="nl-BE" sz="1800" kern="0" dirty="0">
                <a:solidFill>
                  <a:srgbClr val="E6E5D8">
                    <a:lumMod val="10000"/>
                  </a:srgbClr>
                </a:solidFill>
              </a:rPr>
              <a:t>:     </a:t>
            </a:r>
          </a:p>
          <a:p>
            <a:pPr marL="342892" lvl="1" defTabSz="685800">
              <a:lnSpc>
                <a:spcPct val="90000"/>
              </a:lnSpc>
              <a:buSzPct val="90000"/>
              <a:defRPr/>
            </a:pPr>
            <a:r>
              <a:rPr lang="nl-BE" sz="1800" kern="0" dirty="0">
                <a:solidFill>
                  <a:srgbClr val="E6E5D8">
                    <a:lumMod val="10000"/>
                  </a:srgbClr>
                </a:solidFill>
              </a:rPr>
              <a:t>             </a:t>
            </a:r>
            <a:r>
              <a:rPr lang="nl-BE" sz="1800" kern="0" dirty="0">
                <a:solidFill>
                  <a:srgbClr val="002060"/>
                </a:solidFill>
              </a:rPr>
              <a:t>learn.rotary.org</a:t>
            </a:r>
          </a:p>
          <a:p>
            <a:pPr marL="800080" lvl="1" indent="-457189" defTabSz="685800">
              <a:lnSpc>
                <a:spcPct val="90000"/>
              </a:lnSpc>
              <a:buSzPct val="90000"/>
              <a:buFont typeface="Wingdings" pitchFamily="2" charset="2"/>
              <a:buChar char="ü"/>
              <a:defRPr/>
            </a:pPr>
            <a:endParaRPr lang="nl-BE" sz="900" kern="0" dirty="0">
              <a:solidFill>
                <a:srgbClr val="E6E5D8">
                  <a:lumMod val="10000"/>
                </a:srgbClr>
              </a:solidFill>
            </a:endParaRPr>
          </a:p>
        </p:txBody>
      </p:sp>
      <p:pic>
        <p:nvPicPr>
          <p:cNvPr id="4" name="Image 3">
            <a:extLst>
              <a:ext uri="{FF2B5EF4-FFF2-40B4-BE49-F238E27FC236}">
                <a16:creationId xmlns:a16="http://schemas.microsoft.com/office/drawing/2014/main" id="{A03A8807-D8CD-48E7-9E1D-AFB8192641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40348"/>
            <a:ext cx="9144000" cy="3143250"/>
          </a:xfrm>
          <a:prstGeom prst="rect">
            <a:avLst/>
          </a:prstGeom>
        </p:spPr>
      </p:pic>
      <p:sp>
        <p:nvSpPr>
          <p:cNvPr id="7" name="ZoneTexte 6">
            <a:extLst>
              <a:ext uri="{FF2B5EF4-FFF2-40B4-BE49-F238E27FC236}">
                <a16:creationId xmlns:a16="http://schemas.microsoft.com/office/drawing/2014/main" id="{56EF8C6E-CDCB-4897-B3D7-388CADC5CB38}"/>
              </a:ext>
            </a:extLst>
          </p:cNvPr>
          <p:cNvSpPr txBox="1"/>
          <p:nvPr/>
        </p:nvSpPr>
        <p:spPr>
          <a:xfrm>
            <a:off x="3657600" y="4298063"/>
            <a:ext cx="5715000" cy="1394228"/>
          </a:xfrm>
          <a:prstGeom prst="rect">
            <a:avLst/>
          </a:prstGeom>
          <a:noFill/>
        </p:spPr>
        <p:txBody>
          <a:bodyPr wrap="square" rtlCol="0">
            <a:spAutoFit/>
          </a:bodyPr>
          <a:lstStyle/>
          <a:p>
            <a:pPr marL="685783" lvl="1" indent="-342892" defTabSz="685800">
              <a:lnSpc>
                <a:spcPct val="90000"/>
              </a:lnSpc>
              <a:buSzPct val="90000"/>
              <a:buFont typeface="Wingdings" panose="05000000000000000000" pitchFamily="2" charset="2"/>
              <a:buChar char="Ø"/>
              <a:defRPr/>
            </a:pPr>
            <a:r>
              <a:rPr lang="nl-BE" sz="2000" b="1" u="sng" kern="0" dirty="0">
                <a:solidFill>
                  <a:schemeClr val="accent1"/>
                </a:solidFill>
                <a:hlinkClick r:id="rId6">
                  <a:extLst>
                    <a:ext uri="{A12FA001-AC4F-418D-AE19-62706E023703}">
                      <ahyp:hlinkClr xmlns:ahyp="http://schemas.microsoft.com/office/drawing/2018/hyperlinkcolor" val="tx"/>
                    </a:ext>
                  </a:extLst>
                </a:hlinkClick>
              </a:rPr>
              <a:t>https://foundation.rotary2160.org/fr/</a:t>
            </a:r>
            <a:endParaRPr lang="nl-BE" sz="2000" b="1" u="sng" kern="0" dirty="0">
              <a:solidFill>
                <a:schemeClr val="accent1"/>
              </a:solidFill>
            </a:endParaRPr>
          </a:p>
          <a:p>
            <a:pPr marL="685783" lvl="1" indent="-342892" defTabSz="685800">
              <a:lnSpc>
                <a:spcPct val="90000"/>
              </a:lnSpc>
              <a:buSzPct val="90000"/>
              <a:buFont typeface="Wingdings" panose="05000000000000000000" pitchFamily="2" charset="2"/>
              <a:buChar char="Ø"/>
              <a:defRPr/>
            </a:pPr>
            <a:endParaRPr lang="nl-BE" sz="2000" b="1" u="sng" kern="0" dirty="0">
              <a:solidFill>
                <a:srgbClr val="00B0F0"/>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Documentation</a:t>
            </a:r>
            <a:endParaRPr lang="nl-BE" sz="1800" kern="0" dirty="0">
              <a:solidFill>
                <a:srgbClr val="E6E5D8">
                  <a:lumMod val="10000"/>
                </a:srgbClr>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Téléchargement</a:t>
            </a:r>
            <a:r>
              <a:rPr lang="nl-BE" sz="1800" kern="0" dirty="0">
                <a:solidFill>
                  <a:srgbClr val="E6E5D8">
                    <a:lumMod val="10000"/>
                  </a:srgbClr>
                </a:solidFill>
              </a:rPr>
              <a:t> de </a:t>
            </a:r>
            <a:r>
              <a:rPr lang="nl-BE" sz="1800" kern="0" dirty="0" err="1">
                <a:solidFill>
                  <a:srgbClr val="E6E5D8">
                    <a:lumMod val="10000"/>
                  </a:srgbClr>
                </a:solidFill>
              </a:rPr>
              <a:t>formulaires</a:t>
            </a:r>
            <a:endParaRPr lang="nl-BE" sz="1800" kern="0" dirty="0">
              <a:solidFill>
                <a:srgbClr val="E6E5D8">
                  <a:lumMod val="10000"/>
                </a:srgbClr>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Newsletters</a:t>
            </a:r>
            <a:endParaRPr lang="nl-BE" sz="1800" kern="0" dirty="0">
              <a:solidFill>
                <a:srgbClr val="E6E5D8">
                  <a:lumMod val="10000"/>
                </a:srgbClr>
              </a:solidFill>
            </a:endParaRPr>
          </a:p>
        </p:txBody>
      </p:sp>
      <p:sp>
        <p:nvSpPr>
          <p:cNvPr id="2" name="ZoneTexte 1">
            <a:extLst>
              <a:ext uri="{FF2B5EF4-FFF2-40B4-BE49-F238E27FC236}">
                <a16:creationId xmlns:a16="http://schemas.microsoft.com/office/drawing/2014/main" id="{7B93010E-BBD8-B08E-77F4-0D19DC1D99E8}"/>
              </a:ext>
            </a:extLst>
          </p:cNvPr>
          <p:cNvSpPr txBox="1"/>
          <p:nvPr/>
        </p:nvSpPr>
        <p:spPr>
          <a:xfrm>
            <a:off x="762000" y="125719"/>
            <a:ext cx="1853392" cy="600164"/>
          </a:xfrm>
          <a:prstGeom prst="rect">
            <a:avLst/>
          </a:prstGeom>
          <a:noFill/>
        </p:spPr>
        <p:txBody>
          <a:bodyPr wrap="none" rtlCol="0">
            <a:spAutoFit/>
          </a:bodyPr>
          <a:lstStyle/>
          <a:p>
            <a:r>
              <a:rPr lang="fr-FR" sz="3300" b="1" dirty="0">
                <a:solidFill>
                  <a:schemeClr val="bg1"/>
                </a:solidFill>
              </a:rPr>
              <a:t>Kiosque</a:t>
            </a:r>
            <a:endParaRPr lang="fr-BE" sz="3300" b="1" dirty="0">
              <a:solidFill>
                <a:schemeClr val="bg1"/>
              </a:solidFill>
            </a:endParaRPr>
          </a:p>
        </p:txBody>
      </p:sp>
      <p:pic>
        <p:nvPicPr>
          <p:cNvPr id="8" name="Image 7">
            <a:extLst>
              <a:ext uri="{FF2B5EF4-FFF2-40B4-BE49-F238E27FC236}">
                <a16:creationId xmlns:a16="http://schemas.microsoft.com/office/drawing/2014/main" id="{7B5E283F-0B0F-924C-6A65-590FF1CE5C25}"/>
              </a:ext>
            </a:extLst>
          </p:cNvPr>
          <p:cNvPicPr>
            <a:picLocks noChangeAspect="1"/>
          </p:cNvPicPr>
          <p:nvPr/>
        </p:nvPicPr>
        <p:blipFill>
          <a:blip r:embed="rId7"/>
          <a:stretch>
            <a:fillRect/>
          </a:stretch>
        </p:blipFill>
        <p:spPr>
          <a:xfrm>
            <a:off x="7620000" y="5929587"/>
            <a:ext cx="990600" cy="62088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Fondation Rotary : calendrier 2024 – 2025 </a:t>
            </a:r>
            <a:endParaRPr lang="fr-BE" sz="3300" b="1" dirty="0">
              <a:solidFill>
                <a:schemeClr val="bg1"/>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07817FCF-37AC-4EA8-3D5B-6F0CF32AE525}"/>
              </a:ext>
            </a:extLst>
          </p:cNvPr>
          <p:cNvSpPr txBox="1">
            <a:spLocks/>
          </p:cNvSpPr>
          <p:nvPr/>
        </p:nvSpPr>
        <p:spPr>
          <a:xfrm>
            <a:off x="228600" y="2209800"/>
            <a:ext cx="8576781" cy="3550441"/>
          </a:xfrm>
          <a:prstGeom prst="rect">
            <a:avLst/>
          </a:prstGeom>
        </p:spPr>
        <p:txBody>
          <a:bodyPr>
            <a:noAutofit/>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Date limite d’introduction des dossiers de District Grant : 30/10/2024 </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Mois de la Fondation Rotary : novembre 2024 </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Jury « Bourse Fondation Rotary » : 22 février 2025</a:t>
            </a:r>
          </a:p>
          <a:p>
            <a:pPr lvl="1" algn="l"/>
            <a:r>
              <a:rPr lang="fr-FR" sz="2000" dirty="0">
                <a:solidFill>
                  <a:schemeClr val="accent1"/>
                </a:solidFill>
                <a:latin typeface="Arial" panose="020B0604020202020204" pitchFamily="34" charset="0"/>
                <a:cs typeface="Arial" panose="020B0604020202020204" pitchFamily="34" charset="0"/>
              </a:rPr>
              <a:t>  Date limite de rentrée des candidatures : 31 janvier 2025</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Atelier « Certification » : 29 mars 2025 (Assemblée de District)</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Jury « Bourse du District » : 24 mai 2025 </a:t>
            </a:r>
          </a:p>
          <a:p>
            <a:pPr algn="l"/>
            <a:r>
              <a:rPr lang="fr-FR" sz="2000" dirty="0">
                <a:solidFill>
                  <a:schemeClr val="accent1"/>
                </a:solidFill>
                <a:latin typeface="Arial" panose="020B0604020202020204" pitchFamily="34" charset="0"/>
                <a:cs typeface="Arial" panose="020B0604020202020204" pitchFamily="34" charset="0"/>
              </a:rPr>
              <a:t>	  Date limite de rentrée des dossiers de candidature : 4 mai 2025</a:t>
            </a:r>
          </a:p>
          <a:p>
            <a:pPr marL="342900" indent="-3429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    Date limite des rapports des subventions de district : 30/06/2025</a:t>
            </a:r>
          </a:p>
          <a:p>
            <a:pPr algn="l"/>
            <a:endParaRPr lang="fr-FR"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12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C6376-9C36-31E0-C4E6-DA41A40EEAF8}"/>
            </a:ext>
          </a:extLst>
        </p:cNvPr>
        <p:cNvGrpSpPr/>
        <p:nvPr/>
      </p:nvGrpSpPr>
      <p:grpSpPr>
        <a:xfrm>
          <a:off x="0" y="0"/>
          <a:ext cx="0" cy="0"/>
          <a:chOff x="0" y="0"/>
          <a:chExt cx="0" cy="0"/>
        </a:xfrm>
      </p:grpSpPr>
      <p:sp>
        <p:nvSpPr>
          <p:cNvPr id="3" name="Text Placeholder 10">
            <a:extLst>
              <a:ext uri="{FF2B5EF4-FFF2-40B4-BE49-F238E27FC236}">
                <a16:creationId xmlns:a16="http://schemas.microsoft.com/office/drawing/2014/main" id="{FF0F27BC-F643-C65E-3B93-79739A8AF7CC}"/>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a:extLst>
              <a:ext uri="{FF2B5EF4-FFF2-40B4-BE49-F238E27FC236}">
                <a16:creationId xmlns:a16="http://schemas.microsoft.com/office/drawing/2014/main" id="{C8A11C0F-2D68-02CC-8B2B-D859AD1D615E}"/>
              </a:ext>
            </a:extLst>
          </p:cNvPr>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865BFDB0-46A1-B191-D7A3-01B3EC53EBA8}"/>
              </a:ext>
            </a:extLst>
          </p:cNvPr>
          <p:cNvSpPr txBox="1"/>
          <p:nvPr/>
        </p:nvSpPr>
        <p:spPr>
          <a:xfrm>
            <a:off x="76908" y="1362062"/>
            <a:ext cx="8859130" cy="4647426"/>
          </a:xfrm>
          <a:prstGeom prst="rect">
            <a:avLst/>
          </a:prstGeom>
          <a:noFill/>
        </p:spPr>
        <p:txBody>
          <a:bodyPr wrap="square">
            <a:spAutoFit/>
          </a:bodyPr>
          <a:lstStyle/>
          <a:p>
            <a:r>
              <a:rPr lang="fr-BE" b="1" dirty="0">
                <a:solidFill>
                  <a:schemeClr val="accent1"/>
                </a:solidFill>
              </a:rPr>
              <a:t>Fonds annuel</a:t>
            </a:r>
          </a:p>
          <a:p>
            <a:pPr marL="342900" indent="-342900">
              <a:buFont typeface="Wingdings" pitchFamily="2" charset="2"/>
              <a:buChar char="Ø"/>
            </a:pPr>
            <a:r>
              <a:rPr lang="fr-BE" sz="2000" dirty="0">
                <a:solidFill>
                  <a:schemeClr val="accent1"/>
                </a:solidFill>
              </a:rPr>
              <a:t>Principale source de financement des programmes de la Fondation Rotary.</a:t>
            </a:r>
          </a:p>
          <a:p>
            <a:pPr marL="342900" indent="-342900">
              <a:buFont typeface="Wingdings" pitchFamily="2" charset="2"/>
              <a:buChar char="Ø"/>
            </a:pPr>
            <a:r>
              <a:rPr lang="fr-BE" sz="2000" dirty="0">
                <a:solidFill>
                  <a:schemeClr val="accent1"/>
                </a:solidFill>
              </a:rPr>
              <a:t>Les contributions sont investies pendant trois ans pour générer des plus-values et couvrir les frais de fonctionnement de la Fondation.</a:t>
            </a:r>
          </a:p>
          <a:p>
            <a:r>
              <a:rPr lang="fr-BE" b="1" dirty="0">
                <a:solidFill>
                  <a:schemeClr val="accent1"/>
                </a:solidFill>
              </a:rPr>
              <a:t>Fonds de dotation</a:t>
            </a:r>
          </a:p>
          <a:p>
            <a:pPr marL="342900" indent="-342900">
              <a:buFont typeface="Wingdings" pitchFamily="2" charset="2"/>
              <a:buChar char="Ø"/>
            </a:pPr>
            <a:r>
              <a:rPr lang="fr-BE" sz="2000" dirty="0">
                <a:solidFill>
                  <a:schemeClr val="accent1"/>
                </a:solidFill>
              </a:rPr>
              <a:t>L'objectif du Fonds de dotation est de fournir une source de financement permanente et durable. </a:t>
            </a:r>
          </a:p>
          <a:p>
            <a:pPr marL="342900" indent="-342900">
              <a:buFont typeface="Wingdings" pitchFamily="2" charset="2"/>
              <a:buChar char="Ø"/>
            </a:pPr>
            <a:r>
              <a:rPr lang="fr-BE" sz="2000" dirty="0">
                <a:solidFill>
                  <a:schemeClr val="accent1"/>
                </a:solidFill>
              </a:rPr>
              <a:t>Les contributions au Fonds de dotation sont investies et les plus-values réalisées servent à financer les programmes de la Fondation</a:t>
            </a:r>
            <a:r>
              <a:rPr lang="fr-BE" dirty="0">
                <a:solidFill>
                  <a:schemeClr val="accent1"/>
                </a:solidFill>
              </a:rPr>
              <a:t>.</a:t>
            </a:r>
          </a:p>
          <a:p>
            <a:r>
              <a:rPr lang="fr-BE" b="1" dirty="0">
                <a:solidFill>
                  <a:schemeClr val="accent1"/>
                </a:solidFill>
              </a:rPr>
              <a:t>Fonds </a:t>
            </a:r>
            <a:r>
              <a:rPr lang="fr-BE" b="1" dirty="0" err="1">
                <a:solidFill>
                  <a:schemeClr val="accent1"/>
                </a:solidFill>
              </a:rPr>
              <a:t>PolioPlus</a:t>
            </a:r>
            <a:endParaRPr lang="fr-BE" b="1" dirty="0">
              <a:solidFill>
                <a:schemeClr val="accent1"/>
              </a:solidFill>
            </a:endParaRPr>
          </a:p>
          <a:p>
            <a:pPr marL="342900" indent="-342900">
              <a:buFont typeface="Wingdings" pitchFamily="2" charset="2"/>
              <a:buChar char="Ø"/>
            </a:pPr>
            <a:r>
              <a:rPr lang="fr-BE" sz="2000" dirty="0">
                <a:solidFill>
                  <a:schemeClr val="accent1"/>
                </a:solidFill>
              </a:rPr>
              <a:t>Le Fonds </a:t>
            </a:r>
            <a:r>
              <a:rPr lang="fr-BE" sz="2000" dirty="0" err="1">
                <a:solidFill>
                  <a:schemeClr val="accent1"/>
                </a:solidFill>
              </a:rPr>
              <a:t>PolioPlus</a:t>
            </a:r>
            <a:r>
              <a:rPr lang="fr-BE" sz="2000" dirty="0">
                <a:solidFill>
                  <a:schemeClr val="accent1"/>
                </a:solidFill>
              </a:rPr>
              <a:t> est placé uniquement en titres à revenus fixes (ex. : obligations) en raison de la nécessité de préserver le capital qui finance les efforts visant à éliminer la poliomyélite.</a:t>
            </a:r>
          </a:p>
        </p:txBody>
      </p:sp>
      <p:sp>
        <p:nvSpPr>
          <p:cNvPr id="4" name="Titre 3">
            <a:extLst>
              <a:ext uri="{FF2B5EF4-FFF2-40B4-BE49-F238E27FC236}">
                <a16:creationId xmlns:a16="http://schemas.microsoft.com/office/drawing/2014/main" id="{E72E4617-159B-EA1F-4528-3C81A068CD5B}"/>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 - Les Fonds</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248785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La commission « Fondation Rotary » du District 2160 (2024 – 2025) </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76200" y="1600200"/>
            <a:ext cx="8610600" cy="4267200"/>
          </a:xfrm>
          <a:prstGeom prst="rect">
            <a:avLst/>
          </a:prstGeom>
          <a:solidFill>
            <a:schemeClr val="bg1"/>
          </a:solidFill>
          <a:ln>
            <a:solidFill>
              <a:schemeClr val="bg1"/>
            </a:solidFill>
          </a:ln>
        </p:spPr>
        <p:txBody>
          <a:bodyPr>
            <a:noAutofit/>
          </a:bodyPr>
          <a:lstStyle/>
          <a:p>
            <a:pPr marL="457200" lvl="1" indent="0">
              <a:buNone/>
            </a:pPr>
            <a:r>
              <a:rPr lang="fr-BE" sz="2000" b="1" dirty="0">
                <a:solidFill>
                  <a:schemeClr val="accent1"/>
                </a:solidFill>
                <a:latin typeface="Arial" panose="020B0604020202020204" pitchFamily="34" charset="0"/>
                <a:cs typeface="Arial" panose="020B0604020202020204" pitchFamily="34" charset="0"/>
              </a:rPr>
              <a:t>DRFC</a:t>
            </a:r>
            <a:r>
              <a:rPr lang="fr-BE" sz="2000" dirty="0">
                <a:solidFill>
                  <a:schemeClr val="accent1"/>
                </a:solidFill>
                <a:latin typeface="Arial" panose="020B0604020202020204" pitchFamily="34" charset="0"/>
                <a:cs typeface="Arial" panose="020B0604020202020204" pitchFamily="34" charset="0"/>
              </a:rPr>
              <a:t>	 :  			Eric Thonnard (RC Vallée du </a:t>
            </a:r>
            <a:r>
              <a:rPr lang="fr-BE" sz="2000" dirty="0" err="1">
                <a:solidFill>
                  <a:schemeClr val="accent1"/>
                </a:solidFill>
                <a:latin typeface="Arial" panose="020B0604020202020204" pitchFamily="34" charset="0"/>
                <a:cs typeface="Arial" panose="020B0604020202020204" pitchFamily="34" charset="0"/>
              </a:rPr>
              <a:t>Geer</a:t>
            </a:r>
            <a:r>
              <a:rPr lang="fr-BE" sz="2000" dirty="0">
                <a:solidFill>
                  <a:schemeClr val="accent1"/>
                </a:solidFill>
                <a:latin typeface="Arial" panose="020B0604020202020204" pitchFamily="34" charset="0"/>
                <a:cs typeface="Arial" panose="020B0604020202020204" pitchFamily="34" charset="0"/>
              </a:rPr>
              <a:t>)</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DGSC: 				</a:t>
            </a:r>
            <a:r>
              <a:rPr lang="fr-BE" sz="2000" dirty="0">
                <a:solidFill>
                  <a:schemeClr val="accent1"/>
                </a:solidFill>
                <a:latin typeface="Arial" panose="020B0604020202020204" pitchFamily="34" charset="0"/>
                <a:cs typeface="Arial" panose="020B0604020202020204" pitchFamily="34" charset="0"/>
              </a:rPr>
              <a:t>Paul Weis (RC Diekirch – Ettelbruck)</a:t>
            </a:r>
          </a:p>
          <a:p>
            <a:pPr marL="457200" lvl="1" indent="0" algn="l">
              <a:buNone/>
            </a:pPr>
            <a:r>
              <a:rPr lang="fr-BE" sz="2000" b="1" dirty="0">
                <a:solidFill>
                  <a:schemeClr val="accent1"/>
                </a:solidFill>
                <a:latin typeface="Arial" panose="020B0604020202020204" pitchFamily="34" charset="0"/>
                <a:cs typeface="Arial" panose="020B0604020202020204" pitchFamily="34" charset="0"/>
              </a:rPr>
              <a:t>Trésorier : 			</a:t>
            </a:r>
            <a:r>
              <a:rPr lang="fr-BE" sz="2000" dirty="0">
                <a:solidFill>
                  <a:schemeClr val="accent1"/>
                </a:solidFill>
                <a:latin typeface="Arial" panose="020B0604020202020204" pitchFamily="34" charset="0"/>
                <a:cs typeface="Arial" panose="020B0604020202020204" pitchFamily="34" charset="0"/>
              </a:rPr>
              <a:t>Freddy </a:t>
            </a:r>
            <a:r>
              <a:rPr lang="fr-BE" sz="2000" dirty="0" err="1">
                <a:solidFill>
                  <a:schemeClr val="accent1"/>
                </a:solidFill>
                <a:latin typeface="Arial" panose="020B0604020202020204" pitchFamily="34" charset="0"/>
                <a:cs typeface="Arial" panose="020B0604020202020204" pitchFamily="34" charset="0"/>
              </a:rPr>
              <a:t>Genten</a:t>
            </a:r>
            <a:r>
              <a:rPr lang="fr-BE" sz="2000" dirty="0">
                <a:solidFill>
                  <a:schemeClr val="accent1"/>
                </a:solidFill>
                <a:latin typeface="Arial" panose="020B0604020202020204" pitchFamily="34" charset="0"/>
                <a:cs typeface="Arial" panose="020B0604020202020204" pitchFamily="34" charset="0"/>
              </a:rPr>
              <a:t> (RC St </a:t>
            </a:r>
            <a:r>
              <a:rPr lang="fr-BE" sz="2000" dirty="0" err="1">
                <a:solidFill>
                  <a:schemeClr val="accent1"/>
                </a:solidFill>
                <a:latin typeface="Arial" panose="020B0604020202020204" pitchFamily="34" charset="0"/>
                <a:cs typeface="Arial" panose="020B0604020202020204" pitchFamily="34" charset="0"/>
              </a:rPr>
              <a:t>Vith</a:t>
            </a:r>
            <a:r>
              <a:rPr lang="fr-BE" sz="2000" dirty="0">
                <a:solidFill>
                  <a:schemeClr val="accent1"/>
                </a:solidFill>
                <a:latin typeface="Arial" panose="020B0604020202020204" pitchFamily="34" charset="0"/>
                <a:cs typeface="Arial" panose="020B0604020202020204" pitchFamily="34" charset="0"/>
              </a:rPr>
              <a:t>-Eifel)</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Polio : 				</a:t>
            </a:r>
            <a:r>
              <a:rPr lang="fr-BE" sz="2000" dirty="0">
                <a:solidFill>
                  <a:schemeClr val="accent1"/>
                </a:solidFill>
                <a:latin typeface="Arial" panose="020B0604020202020204" pitchFamily="34" charset="0"/>
                <a:cs typeface="Arial" panose="020B0604020202020204" pitchFamily="34" charset="0"/>
              </a:rPr>
              <a:t>Xavier </a:t>
            </a:r>
            <a:r>
              <a:rPr lang="fr-BE" sz="2000" dirty="0" err="1">
                <a:solidFill>
                  <a:schemeClr val="accent1"/>
                </a:solidFill>
                <a:latin typeface="Arial" panose="020B0604020202020204" pitchFamily="34" charset="0"/>
                <a:cs typeface="Arial" panose="020B0604020202020204" pitchFamily="34" charset="0"/>
              </a:rPr>
              <a:t>Demoisy</a:t>
            </a:r>
            <a:r>
              <a:rPr lang="fr-BE" sz="2000" dirty="0">
                <a:solidFill>
                  <a:schemeClr val="accent1"/>
                </a:solidFill>
                <a:latin typeface="Arial" panose="020B0604020202020204" pitchFamily="34" charset="0"/>
                <a:cs typeface="Arial" panose="020B0604020202020204" pitchFamily="34" charset="0"/>
              </a:rPr>
              <a:t> (RC </a:t>
            </a:r>
            <a:r>
              <a:rPr lang="fr-BE" sz="2000" dirty="0" err="1">
                <a:solidFill>
                  <a:schemeClr val="accent1"/>
                </a:solidFill>
                <a:latin typeface="Arial" panose="020B0604020202020204" pitchFamily="34" charset="0"/>
                <a:cs typeface="Arial" panose="020B0604020202020204" pitchFamily="34" charset="0"/>
              </a:rPr>
              <a:t>Attert</a:t>
            </a:r>
            <a:r>
              <a:rPr lang="fr-BE" sz="2000" dirty="0">
                <a:solidFill>
                  <a:schemeClr val="accent1"/>
                </a:solidFill>
                <a:latin typeface="Arial" panose="020B0604020202020204" pitchFamily="34" charset="0"/>
                <a:cs typeface="Arial" panose="020B0604020202020204" pitchFamily="34" charset="0"/>
              </a:rPr>
              <a:t>, Sûre Semois)</a:t>
            </a:r>
            <a:br>
              <a:rPr lang="fr-BE" sz="2000" dirty="0">
                <a:solidFill>
                  <a:schemeClr val="accent1"/>
                </a:solidFill>
                <a:latin typeface="Arial" panose="020B0604020202020204" pitchFamily="34" charset="0"/>
                <a:cs typeface="Arial" panose="020B0604020202020204" pitchFamily="34" charset="0"/>
              </a:rPr>
            </a:br>
            <a:r>
              <a:rPr lang="fr-BE" sz="2000" b="1" dirty="0" err="1">
                <a:solidFill>
                  <a:schemeClr val="accent1"/>
                </a:solidFill>
                <a:latin typeface="Arial" panose="020B0604020202020204" pitchFamily="34" charset="0"/>
                <a:cs typeface="Arial" panose="020B0604020202020204" pitchFamily="34" charset="0"/>
              </a:rPr>
              <a:t>Stewardship</a:t>
            </a:r>
            <a:r>
              <a:rPr lang="fr-BE" sz="2000" b="1" dirty="0">
                <a:solidFill>
                  <a:schemeClr val="accent1"/>
                </a:solidFill>
                <a:latin typeface="Arial" panose="020B0604020202020204" pitchFamily="34" charset="0"/>
                <a:cs typeface="Arial" panose="020B0604020202020204" pitchFamily="34" charset="0"/>
              </a:rPr>
              <a:t>:</a:t>
            </a:r>
            <a:r>
              <a:rPr lang="fr-BE" sz="2000" dirty="0">
                <a:solidFill>
                  <a:schemeClr val="accent1"/>
                </a:solidFill>
                <a:latin typeface="Arial" panose="020B0604020202020204" pitchFamily="34" charset="0"/>
                <a:cs typeface="Arial" panose="020B0604020202020204" pitchFamily="34" charset="0"/>
              </a:rPr>
              <a:t>		Laurent </a:t>
            </a:r>
            <a:r>
              <a:rPr lang="fr-BE" sz="2000" dirty="0" err="1">
                <a:solidFill>
                  <a:schemeClr val="accent1"/>
                </a:solidFill>
                <a:latin typeface="Arial" panose="020B0604020202020204" pitchFamily="34" charset="0"/>
                <a:cs typeface="Arial" panose="020B0604020202020204" pitchFamily="34" charset="0"/>
              </a:rPr>
              <a:t>Authelet</a:t>
            </a:r>
            <a:r>
              <a:rPr lang="fr-BE" sz="2000" dirty="0">
                <a:solidFill>
                  <a:schemeClr val="accent1"/>
                </a:solidFill>
                <a:latin typeface="Arial" panose="020B0604020202020204" pitchFamily="34" charset="0"/>
                <a:cs typeface="Arial" panose="020B0604020202020204" pitchFamily="34" charset="0"/>
              </a:rPr>
              <a:t> (RC Virton) </a:t>
            </a:r>
            <a:br>
              <a:rPr lang="fr-BE" sz="2000" dirty="0">
                <a:solidFill>
                  <a:schemeClr val="accent1"/>
                </a:solidFill>
                <a:latin typeface="Arial" panose="020B0604020202020204" pitchFamily="34" charset="0"/>
                <a:cs typeface="Arial" panose="020B0604020202020204" pitchFamily="34" charset="0"/>
              </a:rPr>
            </a:br>
            <a:r>
              <a:rPr lang="fr-BE" sz="2000" dirty="0">
                <a:solidFill>
                  <a:schemeClr val="accent1"/>
                </a:solidFill>
                <a:latin typeface="Arial" panose="020B0604020202020204" pitchFamily="34" charset="0"/>
                <a:cs typeface="Arial" panose="020B0604020202020204" pitchFamily="34" charset="0"/>
              </a:rPr>
              <a:t>					Miguel </a:t>
            </a:r>
            <a:r>
              <a:rPr lang="fr-BE" sz="2000" dirty="0" err="1">
                <a:solidFill>
                  <a:schemeClr val="accent1"/>
                </a:solidFill>
                <a:latin typeface="Arial" panose="020B0604020202020204" pitchFamily="34" charset="0"/>
                <a:cs typeface="Arial" panose="020B0604020202020204" pitchFamily="34" charset="0"/>
              </a:rPr>
              <a:t>Exposito</a:t>
            </a:r>
            <a:r>
              <a:rPr lang="fr-BE" sz="2000" dirty="0">
                <a:solidFill>
                  <a:schemeClr val="accent1"/>
                </a:solidFill>
                <a:latin typeface="Arial" panose="020B0604020202020204" pitchFamily="34" charset="0"/>
                <a:cs typeface="Arial" panose="020B0604020202020204" pitchFamily="34" charset="0"/>
              </a:rPr>
              <a:t> (RC </a:t>
            </a:r>
            <a:r>
              <a:rPr lang="fr-BE" sz="2000" dirty="0" err="1">
                <a:solidFill>
                  <a:schemeClr val="accent1"/>
                </a:solidFill>
                <a:latin typeface="Arial" panose="020B0604020202020204" pitchFamily="34" charset="0"/>
                <a:cs typeface="Arial" panose="020B0604020202020204" pitchFamily="34" charset="0"/>
              </a:rPr>
              <a:t>Thy</a:t>
            </a:r>
            <a:r>
              <a:rPr lang="fr-BE" sz="2000" dirty="0">
                <a:solidFill>
                  <a:schemeClr val="accent1"/>
                </a:solidFill>
                <a:latin typeface="Arial" panose="020B0604020202020204" pitchFamily="34" charset="0"/>
                <a:cs typeface="Arial" panose="020B0604020202020204" pitchFamily="34" charset="0"/>
              </a:rPr>
              <a:t> Le Château - Les Lacs) </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Jury Bourses:  	</a:t>
            </a:r>
            <a:r>
              <a:rPr lang="fr-BE" sz="2000" dirty="0">
                <a:solidFill>
                  <a:schemeClr val="accent1"/>
                </a:solidFill>
                <a:latin typeface="Arial" panose="020B0604020202020204" pitchFamily="34" charset="0"/>
                <a:cs typeface="Arial" panose="020B0604020202020204" pitchFamily="34" charset="0"/>
              </a:rPr>
              <a:t>Jean Nelis (RC Fléron) + équipe</a:t>
            </a:r>
          </a:p>
          <a:p>
            <a:pPr marL="457200" lvl="1" indent="0" algn="l">
              <a:buNone/>
            </a:pPr>
            <a:r>
              <a:rPr lang="fr-BE" sz="2000" b="1" dirty="0">
                <a:solidFill>
                  <a:schemeClr val="accent1"/>
                </a:solidFill>
                <a:latin typeface="Arial" panose="020B0604020202020204" pitchFamily="34" charset="0"/>
                <a:cs typeface="Arial" panose="020B0604020202020204" pitchFamily="34" charset="0"/>
              </a:rPr>
              <a:t>Boursiers :			</a:t>
            </a:r>
            <a:r>
              <a:rPr lang="fr-BE" sz="2000" dirty="0">
                <a:solidFill>
                  <a:schemeClr val="accent1"/>
                </a:solidFill>
                <a:latin typeface="Arial" panose="020B0604020202020204" pitchFamily="34" charset="0"/>
                <a:cs typeface="Arial" panose="020B0604020202020204" pitchFamily="34" charset="0"/>
              </a:rPr>
              <a:t>Willy </a:t>
            </a:r>
            <a:r>
              <a:rPr lang="fr-BE" sz="2000" dirty="0" err="1">
                <a:solidFill>
                  <a:schemeClr val="accent1"/>
                </a:solidFill>
                <a:latin typeface="Arial" panose="020B0604020202020204" pitchFamily="34" charset="0"/>
                <a:cs typeface="Arial" panose="020B0604020202020204" pitchFamily="34" charset="0"/>
              </a:rPr>
              <a:t>Zorzi</a:t>
            </a:r>
            <a:r>
              <a:rPr lang="fr-BE" sz="2000" dirty="0">
                <a:solidFill>
                  <a:schemeClr val="accent1"/>
                </a:solidFill>
                <a:latin typeface="Arial" panose="020B0604020202020204" pitchFamily="34" charset="0"/>
                <a:cs typeface="Arial" panose="020B0604020202020204" pitchFamily="34" charset="0"/>
              </a:rPr>
              <a:t> (RC Seraing)</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Conseillers : </a:t>
            </a:r>
            <a:r>
              <a:rPr lang="fr-BE" sz="2000" dirty="0">
                <a:solidFill>
                  <a:schemeClr val="accent1"/>
                </a:solidFill>
                <a:latin typeface="Arial" panose="020B0604020202020204" pitchFamily="34" charset="0"/>
                <a:cs typeface="Arial" panose="020B0604020202020204" pitchFamily="34" charset="0"/>
              </a:rPr>
              <a:t>  		Philippe </a:t>
            </a:r>
            <a:r>
              <a:rPr lang="fr-BE" sz="2000" dirty="0" err="1">
                <a:solidFill>
                  <a:schemeClr val="accent1"/>
                </a:solidFill>
                <a:latin typeface="Arial" panose="020B0604020202020204" pitchFamily="34" charset="0"/>
                <a:cs typeface="Arial" panose="020B0604020202020204" pitchFamily="34" charset="0"/>
              </a:rPr>
              <a:t>Vanstalle</a:t>
            </a:r>
            <a:r>
              <a:rPr lang="fr-BE" sz="2000" dirty="0">
                <a:solidFill>
                  <a:schemeClr val="accent1"/>
                </a:solidFill>
                <a:latin typeface="Arial" panose="020B0604020202020204" pitchFamily="34" charset="0"/>
                <a:cs typeface="Arial" panose="020B0604020202020204" pitchFamily="34" charset="0"/>
              </a:rPr>
              <a:t> (RC Flémalle)  </a:t>
            </a:r>
            <a:br>
              <a:rPr lang="fr-BE" sz="2000" dirty="0">
                <a:solidFill>
                  <a:schemeClr val="accent1"/>
                </a:solidFill>
                <a:latin typeface="Arial" panose="020B0604020202020204" pitchFamily="34" charset="0"/>
                <a:cs typeface="Arial" panose="020B0604020202020204" pitchFamily="34" charset="0"/>
              </a:rPr>
            </a:br>
            <a:r>
              <a:rPr lang="fr-BE" sz="2000" dirty="0">
                <a:solidFill>
                  <a:schemeClr val="accent1"/>
                </a:solidFill>
                <a:latin typeface="Arial" panose="020B0604020202020204" pitchFamily="34" charset="0"/>
                <a:cs typeface="Arial" panose="020B0604020202020204" pitchFamily="34" charset="0"/>
              </a:rPr>
              <a:t>					Frédéric </a:t>
            </a:r>
            <a:r>
              <a:rPr lang="fr-BE" sz="2000" dirty="0" err="1">
                <a:solidFill>
                  <a:schemeClr val="accent1"/>
                </a:solidFill>
                <a:latin typeface="Arial" panose="020B0604020202020204" pitchFamily="34" charset="0"/>
                <a:cs typeface="Arial" panose="020B0604020202020204" pitchFamily="34" charset="0"/>
              </a:rPr>
              <a:t>Loverius</a:t>
            </a:r>
            <a:r>
              <a:rPr lang="fr-BE" sz="2000" dirty="0">
                <a:solidFill>
                  <a:schemeClr val="accent1"/>
                </a:solidFill>
                <a:latin typeface="Arial" panose="020B0604020202020204" pitchFamily="34" charset="0"/>
                <a:cs typeface="Arial" panose="020B0604020202020204" pitchFamily="34" charset="0"/>
              </a:rPr>
              <a:t> (RC Seraing)</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Cercle PHS: 		</a:t>
            </a:r>
            <a:r>
              <a:rPr lang="fr-BE" sz="2000" dirty="0">
                <a:solidFill>
                  <a:schemeClr val="accent1"/>
                </a:solidFill>
                <a:latin typeface="Arial" panose="020B0604020202020204" pitchFamily="34" charset="0"/>
                <a:cs typeface="Arial" panose="020B0604020202020204" pitchFamily="34" charset="0"/>
              </a:rPr>
              <a:t>Thierry </a:t>
            </a:r>
            <a:r>
              <a:rPr lang="fr-BE" sz="2000" dirty="0" err="1">
                <a:solidFill>
                  <a:schemeClr val="accent1"/>
                </a:solidFill>
                <a:latin typeface="Arial" panose="020B0604020202020204" pitchFamily="34" charset="0"/>
                <a:cs typeface="Arial" panose="020B0604020202020204" pitchFamily="34" charset="0"/>
              </a:rPr>
              <a:t>Reip</a:t>
            </a:r>
            <a:r>
              <a:rPr lang="fr-BE" sz="2000" dirty="0">
                <a:solidFill>
                  <a:schemeClr val="accent1"/>
                </a:solidFill>
                <a:latin typeface="Arial" panose="020B0604020202020204" pitchFamily="34" charset="0"/>
                <a:cs typeface="Arial" panose="020B0604020202020204" pitchFamily="34" charset="0"/>
              </a:rPr>
              <a:t> (RC Plombières W.)</a:t>
            </a:r>
            <a:br>
              <a:rPr lang="fr-BE" sz="2000" dirty="0">
                <a:solidFill>
                  <a:schemeClr val="accent1"/>
                </a:solidFill>
                <a:latin typeface="Arial" panose="020B0604020202020204" pitchFamily="34" charset="0"/>
                <a:cs typeface="Arial" panose="020B0604020202020204" pitchFamily="34" charset="0"/>
              </a:rPr>
            </a:b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Contact : trf2160@gmail.com</a:t>
            </a:r>
            <a:br>
              <a:rPr lang="fr-FR" sz="2400" dirty="0">
                <a:solidFill>
                  <a:schemeClr val="accent1"/>
                </a:solidFill>
                <a:latin typeface="Arial" panose="020B0604020202020204" pitchFamily="34" charset="0"/>
                <a:cs typeface="Arial" panose="020B0604020202020204" pitchFamily="34" charset="0"/>
              </a:rPr>
            </a:br>
            <a:endParaRPr lang="fr-BE" sz="2400" b="1" dirty="0">
              <a:solidFill>
                <a:schemeClr val="accent1"/>
              </a:solidFill>
            </a:endParaRPr>
          </a:p>
        </p:txBody>
      </p:sp>
    </p:spTree>
    <p:extLst>
      <p:ext uri="{BB962C8B-B14F-4D97-AF65-F5344CB8AC3E}">
        <p14:creationId xmlns:p14="http://schemas.microsoft.com/office/powerpoint/2010/main" val="1021333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ctr"/>
            <a:r>
              <a:rPr lang="fr-FR" sz="3200" b="1" dirty="0">
                <a:solidFill>
                  <a:schemeClr val="bg1"/>
                </a:solidFill>
              </a:rPr>
              <a:t>LA FONDATION ROTARY COMPTE SUR LE SOUTIEN DE TON CLUB ! </a:t>
            </a: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2" name="Image 1" descr="Une image contenant ciel, personne, extérieur, debout&#10;&#10;Description générée automatiquement">
            <a:extLst>
              <a:ext uri="{FF2B5EF4-FFF2-40B4-BE49-F238E27FC236}">
                <a16:creationId xmlns:a16="http://schemas.microsoft.com/office/drawing/2014/main" id="{ABDB30F4-03CB-F1ED-4F6E-D47CE6325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8408"/>
            <a:ext cx="9144000" cy="5100992"/>
          </a:xfrm>
          <a:prstGeom prst="rect">
            <a:avLst/>
          </a:prstGeom>
        </p:spPr>
      </p:pic>
    </p:spTree>
    <p:extLst>
      <p:ext uri="{BB962C8B-B14F-4D97-AF65-F5344CB8AC3E}">
        <p14:creationId xmlns:p14="http://schemas.microsoft.com/office/powerpoint/2010/main" val="2042545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ctr"/>
            <a:r>
              <a:rPr lang="fr-FR" sz="3200" b="1" dirty="0">
                <a:solidFill>
                  <a:schemeClr val="bg1"/>
                </a:solidFill>
              </a:rPr>
              <a:t>LA FONDATION ROTARY COMPTE SUR LE SOUTIEN DE TON CLUB ! </a:t>
            </a: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4" name="Image 3" descr="Une image contenant texte, personne, main&#10;&#10;Description générée automatiquement">
            <a:extLst>
              <a:ext uri="{FF2B5EF4-FFF2-40B4-BE49-F238E27FC236}">
                <a16:creationId xmlns:a16="http://schemas.microsoft.com/office/drawing/2014/main" id="{0227F5A8-4096-CBFE-299B-FA333D9F0744}"/>
              </a:ext>
            </a:extLst>
          </p:cNvPr>
          <p:cNvPicPr>
            <a:picLocks noChangeAspect="1"/>
          </p:cNvPicPr>
          <p:nvPr/>
        </p:nvPicPr>
        <p:blipFill>
          <a:blip r:embed="rId2"/>
          <a:stretch>
            <a:fillRect/>
          </a:stretch>
        </p:blipFill>
        <p:spPr>
          <a:xfrm>
            <a:off x="0" y="1305693"/>
            <a:ext cx="9134819" cy="5701989"/>
          </a:xfrm>
          <a:prstGeom prst="rect">
            <a:avLst/>
          </a:prstGeom>
        </p:spPr>
      </p:pic>
    </p:spTree>
    <p:extLst>
      <p:ext uri="{BB962C8B-B14F-4D97-AF65-F5344CB8AC3E}">
        <p14:creationId xmlns:p14="http://schemas.microsoft.com/office/powerpoint/2010/main" val="1938630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arbre, personne, plein air&#10;&#10;Description générée automatiquement">
            <a:extLst>
              <a:ext uri="{FF2B5EF4-FFF2-40B4-BE49-F238E27FC236}">
                <a16:creationId xmlns:a16="http://schemas.microsoft.com/office/drawing/2014/main" id="{AF62E0A5-4B43-9620-D8FC-E89601B44128}"/>
              </a:ext>
            </a:extLst>
          </p:cNvPr>
          <p:cNvPicPr>
            <a:picLocks noChangeAspect="1"/>
          </p:cNvPicPr>
          <p:nvPr/>
        </p:nvPicPr>
        <p:blipFill>
          <a:blip r:embed="rId2"/>
          <a:stretch>
            <a:fillRect/>
          </a:stretch>
        </p:blipFill>
        <p:spPr>
          <a:xfrm>
            <a:off x="6880" y="0"/>
            <a:ext cx="9174190" cy="5737290"/>
          </a:xfrm>
          <a:prstGeom prst="rect">
            <a:avLst/>
          </a:prstGeom>
        </p:spPr>
      </p:pic>
    </p:spTree>
    <p:extLst>
      <p:ext uri="{BB962C8B-B14F-4D97-AF65-F5344CB8AC3E}">
        <p14:creationId xmlns:p14="http://schemas.microsoft.com/office/powerpoint/2010/main" val="140317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7175-BE8A-3C52-5EB0-805FDE56F2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6BA579-09BC-C77C-96C1-66429B4FCA12}"/>
              </a:ext>
            </a:extLst>
          </p:cNvPr>
          <p:cNvSpPr>
            <a:spLocks noGrp="1"/>
          </p:cNvSpPr>
          <p:nvPr>
            <p:ph type="title" idx="4294967295"/>
          </p:nvPr>
        </p:nvSpPr>
        <p:spPr>
          <a:xfrm>
            <a:off x="585199" y="281219"/>
            <a:ext cx="8629650" cy="731783"/>
          </a:xfrm>
          <a:prstGeom prst="rect">
            <a:avLst/>
          </a:prstGeom>
        </p:spPr>
        <p:txBody>
          <a:bodyPr anchor="t">
            <a:normAutofit fontScale="90000"/>
          </a:bodyPr>
          <a:lstStyle/>
          <a:p>
            <a:pPr algn="l"/>
            <a:r>
              <a:rPr lang="fr-FR" sz="3300" b="1" dirty="0">
                <a:solidFill>
                  <a:schemeClr val="bg1"/>
                </a:solidFill>
                <a:latin typeface="Arial" panose="020B0604020202020204" pitchFamily="34" charset="0"/>
                <a:cs typeface="Arial" panose="020B0604020202020204" pitchFamily="34" charset="0"/>
              </a:rPr>
              <a:t>La Fondation Rotary </a:t>
            </a:r>
            <a:br>
              <a:rPr lang="fr-FR" sz="3300" b="1" dirty="0">
                <a:solidFill>
                  <a:schemeClr val="bg1"/>
                </a:solidFill>
                <a:latin typeface="Arial" panose="020B0604020202020204" pitchFamily="34" charset="0"/>
                <a:cs typeface="Arial" panose="020B0604020202020204" pitchFamily="34" charset="0"/>
              </a:rPr>
            </a:br>
            <a:r>
              <a:rPr lang="fr-BE" sz="1400" b="0" i="0" u="none" strike="noStrike" dirty="0">
                <a:solidFill>
                  <a:schemeClr val="bg1"/>
                </a:solidFill>
                <a:effectLst/>
                <a:latin typeface="Open Sans" panose="020B0606030504020204" pitchFamily="34" charset="0"/>
              </a:rPr>
              <a:t>Exercices fiscaux se terminant les 30 juin 2022 et 2023 (en milliers de dollars US)</a:t>
            </a:r>
            <a:endParaRPr lang="fr-BE" sz="2800" b="1" cap="none"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92DBDE7F-6EA1-06C6-A1C3-C705062108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1447800"/>
            <a:ext cx="6705600" cy="4442719"/>
          </a:xfrm>
          <a:prstGeom prst="rect">
            <a:avLst/>
          </a:prstGeom>
        </p:spPr>
      </p:pic>
    </p:spTree>
    <p:extLst>
      <p:ext uri="{BB962C8B-B14F-4D97-AF65-F5344CB8AC3E}">
        <p14:creationId xmlns:p14="http://schemas.microsoft.com/office/powerpoint/2010/main" val="4124049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6E11-3BF7-0BD8-89B3-F7D381C7EC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39DC1F-65AD-A149-B02D-193ECE17CC49}"/>
              </a:ext>
            </a:extLst>
          </p:cNvPr>
          <p:cNvSpPr>
            <a:spLocks noGrp="1"/>
          </p:cNvSpPr>
          <p:nvPr>
            <p:ph type="title" idx="4294967295"/>
          </p:nvPr>
        </p:nvSpPr>
        <p:spPr>
          <a:xfrm>
            <a:off x="585199" y="281219"/>
            <a:ext cx="8629650" cy="731783"/>
          </a:xfrm>
          <a:prstGeom prst="rect">
            <a:avLst/>
          </a:prstGeom>
        </p:spPr>
        <p:txBody>
          <a:bodyPr anchor="t">
            <a:normAutofit/>
          </a:bodyPr>
          <a:lstStyle/>
          <a:p>
            <a:pPr algn="l"/>
            <a:r>
              <a:rPr lang="fr-FR" sz="3300" b="1" dirty="0">
                <a:solidFill>
                  <a:schemeClr val="bg1"/>
                </a:solidFill>
                <a:latin typeface="Arial" panose="020B0604020202020204" pitchFamily="34" charset="0"/>
                <a:cs typeface="Arial" panose="020B0604020202020204" pitchFamily="34" charset="0"/>
              </a:rPr>
              <a:t>La Fondation Rotary</a:t>
            </a:r>
            <a:endParaRPr lang="fr-BE" sz="2800" b="1" cap="none" dirty="0">
              <a:solidFill>
                <a:schemeClr val="bg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24BB2591-9188-27C4-4283-73BA0379D9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2673" y="1371600"/>
            <a:ext cx="3733799" cy="5344474"/>
          </a:xfrm>
          <a:prstGeom prst="rect">
            <a:avLst/>
          </a:prstGeom>
        </p:spPr>
      </p:pic>
      <p:pic>
        <p:nvPicPr>
          <p:cNvPr id="6" name="Image 5">
            <a:extLst>
              <a:ext uri="{FF2B5EF4-FFF2-40B4-BE49-F238E27FC236}">
                <a16:creationId xmlns:a16="http://schemas.microsoft.com/office/drawing/2014/main" id="{EE8AD949-C453-B433-462D-A1EF549CD1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124200"/>
            <a:ext cx="2781300" cy="1342861"/>
          </a:xfrm>
          <a:prstGeom prst="rect">
            <a:avLst/>
          </a:prstGeom>
        </p:spPr>
      </p:pic>
      <p:cxnSp>
        <p:nvCxnSpPr>
          <p:cNvPr id="4" name="Connecteur droit avec flèche 3">
            <a:extLst>
              <a:ext uri="{FF2B5EF4-FFF2-40B4-BE49-F238E27FC236}">
                <a16:creationId xmlns:a16="http://schemas.microsoft.com/office/drawing/2014/main" id="{40DBA1E5-3F90-C20B-1364-1C1F5A97211D}"/>
              </a:ext>
            </a:extLst>
          </p:cNvPr>
          <p:cNvCxnSpPr>
            <a:cxnSpLocks/>
            <a:stCxn id="6" idx="3"/>
          </p:cNvCxnSpPr>
          <p:nvPr/>
        </p:nvCxnSpPr>
        <p:spPr>
          <a:xfrm>
            <a:off x="3543300" y="3795631"/>
            <a:ext cx="8763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91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10.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2170_1920_Without_Logos">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4342</Words>
  <Application>Microsoft Macintosh PowerPoint</Application>
  <PresentationFormat>Affichage à l'écran (4:3)</PresentationFormat>
  <Paragraphs>631</Paragraphs>
  <Slides>73</Slides>
  <Notes>12</Notes>
  <HiddenSlides>1</HiddenSlides>
  <MMClips>0</MMClips>
  <ScaleCrop>false</ScaleCrop>
  <HeadingPairs>
    <vt:vector size="6" baseType="variant">
      <vt:variant>
        <vt:lpstr>Polices utilisées</vt:lpstr>
      </vt:variant>
      <vt:variant>
        <vt:i4>12</vt:i4>
      </vt:variant>
      <vt:variant>
        <vt:lpstr>Thème</vt:lpstr>
      </vt:variant>
      <vt:variant>
        <vt:i4>11</vt:i4>
      </vt:variant>
      <vt:variant>
        <vt:lpstr>Titres des diapositives</vt:lpstr>
      </vt:variant>
      <vt:variant>
        <vt:i4>73</vt:i4>
      </vt:variant>
    </vt:vector>
  </HeadingPairs>
  <TitlesOfParts>
    <vt:vector size="96" baseType="lpstr">
      <vt:lpstr>Arial</vt:lpstr>
      <vt:lpstr>Arial Narrow</vt:lpstr>
      <vt:lpstr>Calibri</vt:lpstr>
      <vt:lpstr>Cambria</vt:lpstr>
      <vt:lpstr>DokChampa</vt:lpstr>
      <vt:lpstr>Droid Serif</vt:lpstr>
      <vt:lpstr>Georgia</vt:lpstr>
      <vt:lpstr>Helvetica Neue</vt:lpstr>
      <vt:lpstr>Modern Love</vt:lpstr>
      <vt:lpstr>Open Sans</vt:lpstr>
      <vt:lpstr>Poppins</vt:lpstr>
      <vt:lpstr>Wingdings</vt:lpstr>
      <vt:lpstr>TRF_Powerpoint design_light_FR</vt:lpstr>
      <vt:lpstr>Custom Design</vt:lpstr>
      <vt:lpstr>2_Custom Design</vt:lpstr>
      <vt:lpstr>1_Custom Design</vt:lpstr>
      <vt:lpstr>D2170_1920_Without_Logos</vt:lpstr>
      <vt:lpstr>3_Custom Design</vt:lpstr>
      <vt:lpstr>4_Custom Design</vt:lpstr>
      <vt:lpstr>5_Custom Design</vt:lpstr>
      <vt:lpstr>6_Custom Design</vt:lpstr>
      <vt:lpstr>7_Custom Design</vt:lpstr>
      <vt:lpstr>1_TRF_Powerpoint design_light_FR</vt:lpstr>
      <vt:lpstr>  Séminaire d’information</vt:lpstr>
      <vt:lpstr>Présentation PowerPoint</vt:lpstr>
      <vt:lpstr>  Qu’est-ce que la “ Fondation Rotary ” ?  </vt:lpstr>
      <vt:lpstr>  Qu’est-ce que la “ Fondation Rotary ”?   </vt:lpstr>
      <vt:lpstr>  La Fondation Rotary – Mission </vt:lpstr>
      <vt:lpstr>  La Fondation Rotary </vt:lpstr>
      <vt:lpstr>  La Fondation Rotary - Les Fonds </vt:lpstr>
      <vt:lpstr>La Fondation Rotary  Exercices fiscaux se terminant les 30 juin 2022 et 2023 (en milliers de dollars US)</vt:lpstr>
      <vt:lpstr>La Fondation Rotary</vt:lpstr>
      <vt:lpstr>  La Fondation Rotary </vt:lpstr>
      <vt:lpstr>  Aperçu des subventions 2023-2024</vt:lpstr>
      <vt:lpstr>La certification</vt:lpstr>
      <vt:lpstr>Présentation PowerPoint</vt:lpstr>
      <vt:lpstr>Présentation PowerPoint</vt:lpstr>
      <vt:lpstr>Présentation PowerPoint</vt:lpstr>
      <vt:lpstr>Présentation PowerPoint</vt:lpstr>
      <vt:lpstr>Présentation PowerPoint</vt:lpstr>
      <vt:lpstr>Présentation PowerPoint</vt:lpstr>
      <vt:lpstr>  Les subventions mondiales </vt:lpstr>
      <vt:lpstr>  Les subventions mondiales </vt:lpstr>
      <vt:lpstr>  Aperçu des subventions mondiales 2023-2024</vt:lpstr>
      <vt:lpstr>Présentation PowerPoint</vt:lpstr>
      <vt:lpstr>Présentation PowerPoint</vt:lpstr>
      <vt:lpstr>Présentation PowerPoint</vt:lpstr>
      <vt:lpstr>Que sera la contribution du D2160 pour votre projet ? </vt:lpstr>
      <vt:lpstr>Exemple de financement pour une Subvention Mondiale</vt:lpstr>
      <vt:lpstr>Bourses d’études 2024-2025 Année Académique 2025-2026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Bourses d’études</vt:lpstr>
      <vt:lpstr>Présentation PowerPoint</vt:lpstr>
      <vt:lpstr>"Aucun homme ne peut devenir riche sans enrichir les autres".  Andrew Carnegie</vt:lpstr>
      <vt:lpstr>Comment financer tout cela ?  Nos dons à la fondation…</vt:lpstr>
      <vt:lpstr>Présentation PowerPoint</vt:lpstr>
      <vt:lpstr>Présentation PowerPoint</vt:lpstr>
      <vt:lpstr>Présentation PowerPoint</vt:lpstr>
      <vt:lpstr>Contributions :    370 900 000 $ Retours nets sur investissement :    59 925 000 $ Autres revenus :    3 694 000 $ </vt:lpstr>
      <vt:lpstr>Comment financer tout cela ? – les clubs</vt:lpstr>
      <vt:lpstr>Comment financer tout cela ? – les rotariens</vt:lpstr>
      <vt:lpstr>Présentation PowerPoint</vt:lpstr>
      <vt:lpstr>Comment financer tout cela ? – les rotariens</vt:lpstr>
      <vt:lpstr>   </vt:lpstr>
      <vt:lpstr>   </vt:lpstr>
      <vt:lpstr>   </vt:lpstr>
      <vt:lpstr>   </vt:lpstr>
      <vt:lpstr>Présentation PowerPoint</vt:lpstr>
      <vt:lpstr>FAIRE LE BIEN DANS LE MONDE C’est POSSIBLE</vt:lpstr>
      <vt:lpstr>  « Eau Source de Vie »</vt:lpstr>
      <vt:lpstr>  « Ein Herz Fuer Haïti »</vt:lpstr>
      <vt:lpstr>  « Ein Herz Fuer Haïti »</vt:lpstr>
      <vt:lpstr>Présentation PowerPoint</vt:lpstr>
      <vt:lpstr>Présentation PowerPoint</vt:lpstr>
      <vt:lpstr>  « Clean Water Saves Lives »</vt:lpstr>
      <vt:lpstr>  « Clean Water Saves Lives »</vt:lpstr>
      <vt:lpstr>FAIRE LE BIEN DANS LE MONDE C’est POSSIBLE</vt:lpstr>
      <vt:lpstr>Présentation PowerPoint</vt:lpstr>
      <vt:lpstr>Présentation PowerPoint</vt:lpstr>
      <vt:lpstr>Présentation PowerPoint</vt:lpstr>
      <vt:lpstr>Présentation PowerPoint</vt:lpstr>
      <vt:lpstr>Présentation PowerPoint</vt:lpstr>
      <vt:lpstr>  Kiosque « Fondation Polaris »</vt:lpstr>
      <vt:lpstr>Présentation PowerPoint</vt:lpstr>
      <vt:lpstr>Fondation Rotary : calendrier 2024 – 2025 </vt:lpstr>
      <vt:lpstr>La commission « Fondation Rotary » du District 2160 (2024 – 2025) </vt:lpstr>
      <vt:lpstr>LA FONDATION ROTARY COMPTE SUR LE SOUTIEN DE TON CLUB ! </vt:lpstr>
      <vt:lpstr>LA FONDATION ROTARY COMPTE SUR LE SOUTIEN DE TON CLUB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VANSTALLE</dc:creator>
  <cp:lastModifiedBy>Eric Thonnard</cp:lastModifiedBy>
  <cp:revision>176</cp:revision>
  <dcterms:created xsi:type="dcterms:W3CDTF">2020-09-19T12:33:31Z</dcterms:created>
  <dcterms:modified xsi:type="dcterms:W3CDTF">2024-10-18T13:59:07Z</dcterms:modified>
</cp:coreProperties>
</file>