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 id="2147485934" r:id="rId4"/>
    <p:sldMasterId id="2147485936" r:id="rId5"/>
    <p:sldMasterId id="2147485944" r:id="rId6"/>
    <p:sldMasterId id="2147485961" r:id="rId7"/>
    <p:sldMasterId id="2147486008" r:id="rId8"/>
    <p:sldMasterId id="2147486039" r:id="rId9"/>
    <p:sldMasterId id="2147486041" r:id="rId10"/>
    <p:sldMasterId id="2147486065" r:id="rId11"/>
    <p:sldMasterId id="2147486071" r:id="rId12"/>
    <p:sldMasterId id="2147486086" r:id="rId13"/>
  </p:sldMasterIdLst>
  <p:notesMasterIdLst>
    <p:notesMasterId r:id="rId53"/>
  </p:notesMasterIdLst>
  <p:handoutMasterIdLst>
    <p:handoutMasterId r:id="rId54"/>
  </p:handoutMasterIdLst>
  <p:sldIdLst>
    <p:sldId id="856" r:id="rId14"/>
    <p:sldId id="2141411847" r:id="rId15"/>
    <p:sldId id="2141411856" r:id="rId16"/>
    <p:sldId id="2141411845" r:id="rId17"/>
    <p:sldId id="381" r:id="rId18"/>
    <p:sldId id="1565" r:id="rId19"/>
    <p:sldId id="2141411860" r:id="rId20"/>
    <p:sldId id="375" r:id="rId21"/>
    <p:sldId id="2141411861" r:id="rId22"/>
    <p:sldId id="2141411852" r:id="rId23"/>
    <p:sldId id="300" r:id="rId24"/>
    <p:sldId id="2141411859" r:id="rId25"/>
    <p:sldId id="2141411864" r:id="rId26"/>
    <p:sldId id="2141411868" r:id="rId27"/>
    <p:sldId id="377" r:id="rId28"/>
    <p:sldId id="2141411865" r:id="rId29"/>
    <p:sldId id="2141411877" r:id="rId30"/>
    <p:sldId id="2141411876" r:id="rId31"/>
    <p:sldId id="2141411858" r:id="rId32"/>
    <p:sldId id="2141411862" r:id="rId33"/>
    <p:sldId id="2141411866" r:id="rId34"/>
    <p:sldId id="2141411867" r:id="rId35"/>
    <p:sldId id="460" r:id="rId36"/>
    <p:sldId id="2141411848" r:id="rId37"/>
    <p:sldId id="324" r:id="rId38"/>
    <p:sldId id="613" r:id="rId39"/>
    <p:sldId id="2141411872" r:id="rId40"/>
    <p:sldId id="2141411881" r:id="rId41"/>
    <p:sldId id="2141411880" r:id="rId42"/>
    <p:sldId id="2141411879" r:id="rId43"/>
    <p:sldId id="2141411878" r:id="rId44"/>
    <p:sldId id="2141411855" r:id="rId45"/>
    <p:sldId id="850" r:id="rId46"/>
    <p:sldId id="2141411851" r:id="rId47"/>
    <p:sldId id="2141411873" r:id="rId48"/>
    <p:sldId id="2141411871" r:id="rId49"/>
    <p:sldId id="2141411869" r:id="rId50"/>
    <p:sldId id="2141411870" r:id="rId51"/>
    <p:sldId id="610" r:id="rId5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C90743"/>
    <a:srgbClr val="D00000"/>
    <a:srgbClr val="01B4E7"/>
    <a:srgbClr val="58585A"/>
    <a:srgbClr val="6699FF"/>
    <a:srgbClr val="9999FF"/>
    <a:srgbClr val="005DAA"/>
    <a:srgbClr val="251309"/>
    <a:srgbClr val="D91B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67" autoAdjust="0"/>
    <p:restoredTop sz="86473" autoAdjust="0"/>
  </p:normalViewPr>
  <p:slideViewPr>
    <p:cSldViewPr>
      <p:cViewPr varScale="1">
        <p:scale>
          <a:sx n="123" d="100"/>
          <a:sy n="123" d="100"/>
        </p:scale>
        <p:origin x="1384" y="184"/>
      </p:cViewPr>
      <p:guideLst>
        <p:guide orient="horz" pos="2160"/>
        <p:guide pos="2880"/>
      </p:guideLst>
    </p:cSldViewPr>
  </p:slideViewPr>
  <p:outlineViewPr>
    <p:cViewPr>
      <p:scale>
        <a:sx n="33" d="100"/>
        <a:sy n="33" d="100"/>
      </p:scale>
      <p:origin x="0" y="-772"/>
    </p:cViewPr>
  </p:outlineViewPr>
  <p:notesTextViewPr>
    <p:cViewPr>
      <p:scale>
        <a:sx n="66" d="100"/>
        <a:sy n="66"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a:t>Présentation Club 2023-24</a:t>
            </a: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F12EA53E-C1EC-4E8E-8A6A-FCDC84BB73AB}" type="slidenum">
              <a:rPr lang="en-US"/>
              <a:pPr>
                <a:defRPr/>
              </a:pPr>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r>
              <a:rPr lang="fr-BE"/>
              <a:t>Présentation Club 2023-24</a:t>
            </a: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cs typeface="+mn-cs"/>
              </a:defRPr>
            </a:lvl1pPr>
          </a:lstStyle>
          <a:p>
            <a:pPr>
              <a:defRPr/>
            </a:pPr>
            <a:fld id="{179F4198-8BEF-40A9-98C7-4B4B2F70D711}" type="slidenum">
              <a:rPr lang="en-US"/>
              <a:pPr>
                <a:defRPr/>
              </a:pPr>
              <a:t>‹N°›</a:t>
            </a:fld>
            <a:endParaRPr lang="en-US"/>
          </a:p>
        </p:txBody>
      </p:sp>
    </p:spTree>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63797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PS</a:t>
            </a: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55CB2294-2815-0641-BA18-00635844A3C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5154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kern="1200" baseline="0">
                <a:solidFill>
                  <a:schemeClr val="tx1"/>
                </a:solidFill>
                <a:effectLst/>
                <a:latin typeface="Georgia" panose="02040502050405020303" pitchFamily="18" charset="0"/>
                <a:ea typeface="ヒラギノ角ゴ Pro W3" pitchFamily="-107" charset="-128"/>
                <a:cs typeface="ヒラギノ角ゴ Pro W3" pitchFamily="-107" charset="-128"/>
              </a:rPr>
              <a:t>Pour cultiver cette vision, le Rotary a noué des partenariats avec huit universités renommées qui accueillent les Centres du Rotary pour la paix. Les centres renforcent et augmentent la capacité d'artisans de la paix par le biais d'une formation universitaire rigoureuse, de la pratique et d'un réseau mondial.</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pPr algn="l" rtl="0"/>
            <a:fld id="{55CB2294-2815-0641-BA18-00635844A3C8}" type="slidenum">
              <a:rPr/>
              <a:t>11</a:t>
            </a:fld>
            <a:endParaRPr lang="fr-fr"/>
          </a:p>
        </p:txBody>
      </p:sp>
    </p:spTree>
    <p:extLst>
      <p:ext uri="{BB962C8B-B14F-4D97-AF65-F5344CB8AC3E}">
        <p14:creationId xmlns:p14="http://schemas.microsoft.com/office/powerpoint/2010/main" val="223489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baseline="0" noProof="0" dirty="0"/>
              <a:t>Les dons qui permettent d’être membre du Cercle Paul Harris aident la Fondation Rotary à financer des actions prioritaires.</a:t>
            </a:r>
          </a:p>
          <a:p>
            <a:endParaRPr lang="fr-FR" noProof="0" dirty="0">
              <a:latin typeface="Arial" charset="0"/>
              <a:cs typeface="Arial" charset="0"/>
            </a:endParaRPr>
          </a:p>
          <a:p>
            <a:r>
              <a:rPr lang="fr-FR" u="sng" noProof="0" dirty="0">
                <a:latin typeface="Arial" charset="0"/>
                <a:cs typeface="Arial" charset="0"/>
              </a:rPr>
              <a:t>Sondage (le public répond spontanément ou invite certains participants à répondre):</a:t>
            </a:r>
          </a:p>
          <a:p>
            <a:pPr marL="174708" indent="-174708">
              <a:buFontTx/>
              <a:buChar char="-"/>
            </a:pPr>
            <a:r>
              <a:rPr lang="fr-FR" i="1" noProof="0" dirty="0">
                <a:latin typeface="Arial" charset="0"/>
                <a:cs typeface="Arial" charset="0"/>
              </a:rPr>
              <a:t>Selon</a:t>
            </a:r>
            <a:r>
              <a:rPr lang="fr-FR" i="1" baseline="0" noProof="0" dirty="0">
                <a:latin typeface="Arial" charset="0"/>
                <a:cs typeface="Arial" charset="0"/>
              </a:rPr>
              <a:t> vous, c</a:t>
            </a:r>
            <a:r>
              <a:rPr lang="fr-FR" i="1" noProof="0" dirty="0">
                <a:latin typeface="Arial" charset="0"/>
                <a:cs typeface="Arial" charset="0"/>
              </a:rPr>
              <a:t>ombien de Rotariens ont</a:t>
            </a:r>
            <a:r>
              <a:rPr lang="fr-FR" i="1" baseline="0" noProof="0" dirty="0">
                <a:latin typeface="Arial" charset="0"/>
                <a:cs typeface="Arial" charset="0"/>
              </a:rPr>
              <a:t> pu</a:t>
            </a:r>
            <a:r>
              <a:rPr lang="fr-FR" i="1" noProof="0" dirty="0">
                <a:latin typeface="Arial" charset="0"/>
                <a:cs typeface="Arial" charset="0"/>
              </a:rPr>
              <a:t> donner au moins 1 000 dollars au Fonds annuel en </a:t>
            </a:r>
            <a:r>
              <a:rPr lang="fr-FR" b="1" i="1" noProof="0" dirty="0">
                <a:latin typeface="Arial" charset="0"/>
                <a:cs typeface="Arial" charset="0"/>
              </a:rPr>
              <a:t>2015/2016 </a:t>
            </a:r>
            <a:r>
              <a:rPr lang="fr-FR" i="1" noProof="0" dirty="0">
                <a:latin typeface="Arial" charset="0"/>
                <a:cs typeface="Arial" charset="0"/>
              </a:rPr>
              <a:t>?</a:t>
            </a:r>
          </a:p>
          <a:p>
            <a:pPr marL="640594" lvl="1" indent="-174708">
              <a:buFontTx/>
              <a:buChar char="-"/>
            </a:pPr>
            <a:r>
              <a:rPr lang="fr-FR" noProof="0" dirty="0">
                <a:latin typeface="Arial" charset="0"/>
                <a:cs typeface="Arial" charset="0"/>
              </a:rPr>
              <a:t>Cliquez</a:t>
            </a:r>
            <a:r>
              <a:rPr lang="fr-FR" baseline="0" noProof="0" dirty="0">
                <a:latin typeface="Arial" charset="0"/>
                <a:cs typeface="Arial" charset="0"/>
              </a:rPr>
              <a:t> pour</a:t>
            </a:r>
            <a:r>
              <a:rPr lang="fr-FR" noProof="0" dirty="0">
                <a:latin typeface="Arial" charset="0"/>
                <a:cs typeface="Arial" charset="0"/>
              </a:rPr>
              <a:t> montrer que </a:t>
            </a:r>
            <a:r>
              <a:rPr lang="fr-FR" b="1" noProof="0" dirty="0">
                <a:latin typeface="Arial" charset="0"/>
                <a:cs typeface="Arial" charset="0"/>
              </a:rPr>
              <a:t>7 % </a:t>
            </a:r>
            <a:r>
              <a:rPr lang="fr-FR" noProof="0" dirty="0">
                <a:latin typeface="Arial" charset="0"/>
                <a:cs typeface="Arial" charset="0"/>
              </a:rPr>
              <a:t>des donateurs contribuent à</a:t>
            </a:r>
            <a:r>
              <a:rPr lang="fr-FR" baseline="0" noProof="0" dirty="0">
                <a:latin typeface="Arial" charset="0"/>
                <a:cs typeface="Arial" charset="0"/>
              </a:rPr>
              <a:t> hauteur d’au moins mille dollars</a:t>
            </a:r>
            <a:r>
              <a:rPr lang="fr-FR" noProof="0" dirty="0">
                <a:latin typeface="Arial" charset="0"/>
                <a:cs typeface="Arial" charset="0"/>
              </a:rPr>
              <a:t> au Fonds</a:t>
            </a:r>
            <a:r>
              <a:rPr lang="fr-FR" baseline="0" noProof="0" dirty="0">
                <a:latin typeface="Arial" charset="0"/>
                <a:cs typeface="Arial" charset="0"/>
              </a:rPr>
              <a:t> annuel</a:t>
            </a:r>
            <a:endParaRPr lang="fr-FR" noProof="0" dirty="0">
              <a:latin typeface="Arial" charset="0"/>
              <a:cs typeface="Arial" charset="0"/>
            </a:endParaRPr>
          </a:p>
          <a:p>
            <a:pPr marL="174708" indent="-174708">
              <a:buFontTx/>
              <a:buChar char="-"/>
            </a:pPr>
            <a:r>
              <a:rPr lang="fr-FR" i="1" noProof="0" dirty="0">
                <a:latin typeface="Arial" charset="0"/>
                <a:cs typeface="Arial" charset="0"/>
              </a:rPr>
              <a:t>Quel pourcentage de dons au Fonds annuel pensez-vous que ces donateurs représentent ? </a:t>
            </a:r>
          </a:p>
          <a:p>
            <a:pPr marL="637336" lvl="1" indent="-171450">
              <a:buFontTx/>
              <a:buChar char="-"/>
            </a:pPr>
            <a:r>
              <a:rPr lang="fr-FR" noProof="0" dirty="0">
                <a:latin typeface="Arial" charset="0"/>
                <a:cs typeface="Arial" charset="0"/>
              </a:rPr>
              <a:t>Ces donateurs représentent près</a:t>
            </a:r>
            <a:r>
              <a:rPr lang="fr-FR" baseline="0" noProof="0" dirty="0">
                <a:latin typeface="Arial" charset="0"/>
                <a:cs typeface="Arial" charset="0"/>
              </a:rPr>
              <a:t> de </a:t>
            </a:r>
            <a:r>
              <a:rPr lang="fr-FR" b="1" baseline="0" noProof="0" dirty="0">
                <a:latin typeface="Arial" charset="0"/>
                <a:cs typeface="Arial" charset="0"/>
              </a:rPr>
              <a:t>45 % </a:t>
            </a:r>
            <a:r>
              <a:rPr lang="fr-FR" baseline="0" noProof="0" dirty="0">
                <a:latin typeface="Arial" charset="0"/>
                <a:cs typeface="Arial" charset="0"/>
              </a:rPr>
              <a:t>des dons au Fonds Annuel. </a:t>
            </a:r>
            <a:r>
              <a:rPr lang="fr-FR" b="1" baseline="0" noProof="0" dirty="0">
                <a:latin typeface="Arial" charset="0"/>
                <a:cs typeface="Arial" charset="0"/>
              </a:rPr>
              <a:t>15%</a:t>
            </a:r>
            <a:r>
              <a:rPr lang="fr-FR" baseline="0" noProof="0" dirty="0">
                <a:latin typeface="Arial" charset="0"/>
                <a:cs typeface="Arial" charset="0"/>
              </a:rPr>
              <a:t> de toutes les contributions proviennent des membres du Cercle Paul Harris. Ils ont contribué à hauteur de plus de </a:t>
            </a:r>
            <a:r>
              <a:rPr lang="fr-FR" b="1" baseline="0" noProof="0" dirty="0">
                <a:latin typeface="Arial" charset="0"/>
                <a:cs typeface="Arial" charset="0"/>
              </a:rPr>
              <a:t>86 millions de dollars </a:t>
            </a:r>
            <a:r>
              <a:rPr lang="fr-FR" baseline="0" noProof="0" dirty="0">
                <a:latin typeface="Arial" charset="0"/>
                <a:cs typeface="Arial" charset="0"/>
              </a:rPr>
              <a:t>depuis que le Rotary a instauré le programme. </a:t>
            </a:r>
          </a:p>
          <a:p>
            <a:pPr marL="637336" lvl="1" indent="-171450">
              <a:buFontTx/>
              <a:buChar char="-"/>
            </a:pPr>
            <a:endParaRPr lang="fr-FR" noProof="0" dirty="0">
              <a:latin typeface="Arial" charset="0"/>
              <a:cs typeface="Arial" charset="0"/>
            </a:endParaRPr>
          </a:p>
          <a:p>
            <a:r>
              <a:rPr lang="fr-FR" noProof="0" dirty="0">
                <a:latin typeface="Arial" charset="0"/>
                <a:cs typeface="Arial" charset="0"/>
              </a:rPr>
              <a:t>Ces chiffres montrent qu</a:t>
            </a:r>
            <a:r>
              <a:rPr lang="fr-FR" baseline="0" noProof="0" dirty="0">
                <a:latin typeface="Arial" charset="0"/>
                <a:cs typeface="Arial" charset="0"/>
              </a:rPr>
              <a:t>e les contributions des membres du Cercle Paul Harris constituent un véritable élan pour les actions de la Fondation. Cela montre également que les membres du Cercle sont très impliqués et dynamiques même s’ils sont peu nombreux.</a:t>
            </a:r>
          </a:p>
          <a:p>
            <a:endParaRPr lang="fr-FR" noProof="0" dirty="0">
              <a:latin typeface="Arial" charset="0"/>
              <a:cs typeface="Arial" charset="0"/>
            </a:endParaRPr>
          </a:p>
          <a:p>
            <a:r>
              <a:rPr lang="fr-FR" noProof="0" dirty="0">
                <a:latin typeface="Arial" charset="0"/>
                <a:cs typeface="Arial" charset="0"/>
              </a:rPr>
              <a:t>(Facultatif : Faites</a:t>
            </a:r>
            <a:r>
              <a:rPr lang="fr-FR" baseline="0" noProof="0" dirty="0">
                <a:latin typeface="Arial" charset="0"/>
                <a:cs typeface="Arial" charset="0"/>
              </a:rPr>
              <a:t> part d’un </a:t>
            </a:r>
            <a:r>
              <a:rPr lang="fr-FR" noProof="0" dirty="0">
                <a:latin typeface="Arial" charset="0"/>
                <a:cs typeface="Arial" charset="0"/>
              </a:rPr>
              <a:t>impact du Cercle</a:t>
            </a:r>
            <a:r>
              <a:rPr lang="fr-FR" baseline="0" noProof="0" dirty="0">
                <a:latin typeface="Arial" charset="0"/>
                <a:cs typeface="Arial" charset="0"/>
              </a:rPr>
              <a:t> Paul Harris dans votre propre district).</a:t>
            </a:r>
            <a:endParaRPr lang="fr-FR" noProof="0" dirty="0">
              <a:latin typeface="Arial" charset="0"/>
              <a:cs typeface="Arial"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ＭＳ Ｐゴシック" pitchFamily="34" charset="-128"/>
              </a:defRPr>
            </a:lvl1pPr>
            <a:lvl2pPr marL="742950" indent="-285750" defTabSz="931863" eaLnBrk="0" hangingPunct="0">
              <a:defRPr sz="2400">
                <a:solidFill>
                  <a:schemeClr val="tx1"/>
                </a:solidFill>
                <a:latin typeface="Arial" pitchFamily="34" charset="0"/>
                <a:ea typeface="ＭＳ Ｐゴシック" pitchFamily="34" charset="-128"/>
              </a:defRPr>
            </a:lvl2pPr>
            <a:lvl3pPr marL="1143000" indent="-228600" defTabSz="931863" eaLnBrk="0" hangingPunct="0">
              <a:defRPr sz="2400">
                <a:solidFill>
                  <a:schemeClr val="tx1"/>
                </a:solidFill>
                <a:latin typeface="Arial" pitchFamily="34" charset="0"/>
                <a:ea typeface="ＭＳ Ｐゴシック" pitchFamily="34" charset="-128"/>
              </a:defRPr>
            </a:lvl3pPr>
            <a:lvl4pPr marL="1600200" indent="-228600" defTabSz="931863" eaLnBrk="0" hangingPunct="0">
              <a:defRPr sz="2400">
                <a:solidFill>
                  <a:schemeClr val="tx1"/>
                </a:solidFill>
                <a:latin typeface="Arial" pitchFamily="34" charset="0"/>
                <a:ea typeface="ＭＳ Ｐゴシック" pitchFamily="34" charset="-128"/>
              </a:defRPr>
            </a:lvl4pPr>
            <a:lvl5pPr marL="2057400" indent="-228600" defTabSz="931863" eaLnBrk="0" hangingPunct="0">
              <a:defRPr sz="2400">
                <a:solidFill>
                  <a:schemeClr val="tx1"/>
                </a:solidFill>
                <a:latin typeface="Arial" pitchFamily="34" charset="0"/>
                <a:ea typeface="ＭＳ Ｐゴシック" pitchFamily="3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639969D-50C1-45F1-B5A6-21A7CABE4C3B}" type="slidenum">
              <a:rPr lang="en-US" altLang="en-US" sz="1200">
                <a:solidFill>
                  <a:prstClr val="black"/>
                </a:solidFill>
              </a:rPr>
              <a:pPr/>
              <a:t>15</a:t>
            </a:fld>
            <a:endParaRPr lang="en-US" altLang="en-US" sz="1200">
              <a:solidFill>
                <a:prstClr val="black"/>
              </a:solidFill>
            </a:endParaRPr>
          </a:p>
        </p:txBody>
      </p:sp>
    </p:spTree>
    <p:extLst>
      <p:ext uri="{BB962C8B-B14F-4D97-AF65-F5344CB8AC3E}">
        <p14:creationId xmlns:p14="http://schemas.microsoft.com/office/powerpoint/2010/main" val="318548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AF2654F7-BEC2-485B-8737-D5F2823644D6}"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altLang="en-US">
              <a:latin typeface="Arial" pitchFamily="34" charset="0"/>
              <a:ea typeface="ＭＳ Ｐゴシック" pitchFamily="34" charset="-128"/>
              <a:cs typeface="ヒラギノ角ゴ Pro W3"/>
            </a:endParaRPr>
          </a:p>
        </p:txBody>
      </p:sp>
    </p:spTree>
    <p:extLst>
      <p:ext uri="{BB962C8B-B14F-4D97-AF65-F5344CB8AC3E}">
        <p14:creationId xmlns:p14="http://schemas.microsoft.com/office/powerpoint/2010/main" val="333074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
        <p:nvSpPr>
          <p:cNvPr id="6" name="Espace réservé des notes 5">
            <a:extLst>
              <a:ext uri="{FF2B5EF4-FFF2-40B4-BE49-F238E27FC236}">
                <a16:creationId xmlns:a16="http://schemas.microsoft.com/office/drawing/2014/main" id="{26911831-47E6-48C2-9216-C104ED1B7A0D}"/>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88142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p:spPr>
        <p:txBody>
          <a:bodyPr/>
          <a:lstStyle/>
          <a:p>
            <a:endParaRPr lang="fr-BE">
              <a:latin typeface="Arial" pitchFamily="34" charset="0"/>
              <a:ea typeface="ＭＳ Ｐゴシック" pitchFamily="34" charset="-128"/>
              <a:cs typeface="Arial" pitchFamily="34" charset="0"/>
            </a:endParaRPr>
          </a:p>
        </p:txBody>
      </p:sp>
      <p:sp>
        <p:nvSpPr>
          <p:cNvPr id="70660" name="Espace réservé du pied de page 3"/>
          <p:cNvSpPr>
            <a:spLocks noGrp="1"/>
          </p:cNvSpPr>
          <p:nvPr>
            <p:ph type="ftr" sz="quarter" idx="4"/>
          </p:nvPr>
        </p:nvSpPr>
        <p:spPr>
          <a:noFill/>
        </p:spPr>
        <p:txBody>
          <a:bodyPr/>
          <a:lstStyle/>
          <a:p>
            <a:pPr marL="0" marR="0" lvl="0" indent="0" algn="l" defTabSz="931863" rtl="0" eaLnBrk="0" fontAlgn="base" latinLnBrk="0" hangingPunct="0">
              <a:lnSpc>
                <a:spcPct val="100000"/>
              </a:lnSpc>
              <a:spcBef>
                <a:spcPct val="0"/>
              </a:spcBef>
              <a:spcAft>
                <a:spcPct val="0"/>
              </a:spcAft>
              <a:buClrTx/>
              <a:buSzTx/>
              <a:buFontTx/>
              <a:buNone/>
              <a:tabLst/>
              <a:defRPr/>
            </a:pPr>
            <a:r>
              <a:rPr kumimoji="0" lang="fr-BE" sz="1200" b="0" i="0" u="none" strike="noStrike" kern="1200" cap="none" spc="0" normalizeH="0" baseline="0" noProof="0">
                <a:ln>
                  <a:noFill/>
                </a:ln>
                <a:solidFill>
                  <a:srgbClr val="000000"/>
                </a:solidFill>
                <a:effectLst/>
                <a:uLnTx/>
                <a:uFillTx/>
                <a:latin typeface="Arial" pitchFamily="34" charset="0"/>
                <a:ea typeface="ヒラギノ角ゴ Pro W3"/>
                <a:cs typeface="ヒラギノ角ゴ Pro W3"/>
              </a:rPr>
              <a:t>DTTS 2020</a:t>
            </a:r>
            <a:endParaRPr kumimoji="0" lang="fr-FR" sz="1200" b="0" i="0" u="none" strike="noStrike" kern="1200" cap="none" spc="0" normalizeH="0" baseline="0" noProof="0" dirty="0">
              <a:ln>
                <a:noFill/>
              </a:ln>
              <a:solidFill>
                <a:srgbClr val="000000"/>
              </a:solidFill>
              <a:effectLst/>
              <a:uLnTx/>
              <a:uFillTx/>
              <a:latin typeface="Arial" pitchFamily="34" charset="0"/>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10.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chemeClr val="tx2"/>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4984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1468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2141538"/>
            <a:ext cx="4152900" cy="3141663"/>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2141539"/>
            <a:ext cx="37338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55760998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9" y="398463"/>
            <a:ext cx="3949303"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2141539"/>
            <a:ext cx="37338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rgbClr val="333333"/>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1" y="115572"/>
            <a:ext cx="317501" cy="365125"/>
          </a:xfrm>
        </p:spPr>
        <p:txBody>
          <a:bodyPr/>
          <a:lstStyle>
            <a:lvl1pPr>
              <a:defRPr>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175646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
            <a:ext cx="9144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285750" y="2"/>
            <a:ext cx="862965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2074742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685800">
              <a:defRPr/>
            </a:lvl1pPr>
          </a:lstStyle>
          <a:p>
            <a:pPr>
              <a:defRPr/>
            </a:pPr>
            <a:fld id="{3445BD1D-7F01-4766-9D76-15116978EDA8}" type="slidenum">
              <a:rPr lang="en-US"/>
              <a:pPr>
                <a:defRPr/>
              </a:pPr>
              <a:t>‹N°›</a:t>
            </a:fld>
            <a:endParaRPr lang="en-US" dirty="0"/>
          </a:p>
        </p:txBody>
      </p:sp>
    </p:spTree>
    <p:extLst>
      <p:ext uri="{BB962C8B-B14F-4D97-AF65-F5344CB8AC3E}">
        <p14:creationId xmlns:p14="http://schemas.microsoft.com/office/powerpoint/2010/main" val="39386458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822940" y="6604000"/>
            <a:ext cx="6812574" cy="254000"/>
          </a:xfrm>
          <a:prstGeom prst="rect">
            <a:avLst/>
          </a:prstGeom>
        </p:spPr>
        <p:txBody>
          <a:bodyPr/>
          <a:lstStyle>
            <a:lvl1pPr defTabSz="685800">
              <a:defRPr/>
            </a:lvl1pPr>
          </a:lstStyle>
          <a:p>
            <a:pPr>
              <a:defRPr/>
            </a:pPr>
            <a:r>
              <a:rPr lang="en-US">
                <a:solidFill>
                  <a:prstClr val="black"/>
                </a:solidFill>
              </a:rPr>
              <a:t>Présentation Club 2023-24</a:t>
            </a:r>
            <a:endParaRPr lang="en-US" dirty="0">
              <a:solidFill>
                <a:prstClr val="black"/>
              </a:solidFill>
            </a:endParaRPr>
          </a:p>
        </p:txBody>
      </p:sp>
      <p:sp>
        <p:nvSpPr>
          <p:cNvPr id="3" name="Slide Number Placeholder 5"/>
          <p:cNvSpPr>
            <a:spLocks noGrp="1"/>
          </p:cNvSpPr>
          <p:nvPr>
            <p:ph type="sldNum" sz="quarter" idx="11"/>
          </p:nvPr>
        </p:nvSpPr>
        <p:spPr/>
        <p:txBody>
          <a:bodyPr/>
          <a:lstStyle>
            <a:lvl1pPr defTabSz="685800">
              <a:defRPr/>
            </a:lvl1pPr>
          </a:lstStyle>
          <a:p>
            <a:pPr>
              <a:defRPr/>
            </a:pPr>
            <a:fld id="{9B8F7D12-62DE-453E-A7D6-231232E39030}" type="slidenum">
              <a:rPr lang="en-US"/>
              <a:pPr>
                <a:defRPr/>
              </a:pPr>
              <a:t>‹N°›</a:t>
            </a:fld>
            <a:endParaRPr lang="en-US" dirty="0"/>
          </a:p>
        </p:txBody>
      </p:sp>
    </p:spTree>
    <p:extLst>
      <p:ext uri="{BB962C8B-B14F-4D97-AF65-F5344CB8AC3E}">
        <p14:creationId xmlns:p14="http://schemas.microsoft.com/office/powerpoint/2010/main" val="1959278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FC3C43-D7BF-47C7-B7D6-9BA463F61230}"/>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10E7AED6-BAFA-4026-A315-E5C29A5ACB4E}"/>
              </a:ext>
            </a:extLst>
          </p:cNvPr>
          <p:cNvSpPr>
            <a:spLocks noGrp="1" noChangeArrowheads="1"/>
          </p:cNvSpPr>
          <p:nvPr>
            <p:ph type="ftr" sz="quarter" idx="11"/>
          </p:nvPr>
        </p:nvSpPr>
        <p:spPr>
          <a:ln/>
        </p:spPr>
        <p:txBody>
          <a:bodyPr/>
          <a:lstStyle>
            <a:lvl1pPr>
              <a:defRPr/>
            </a:lvl1pPr>
          </a:lstStyle>
          <a:p>
            <a:pPr>
              <a:defRPr/>
            </a:pPr>
            <a:r>
              <a:rPr lang="de-DE"/>
              <a:t>Présentation Club 2023-24</a:t>
            </a:r>
          </a:p>
        </p:txBody>
      </p:sp>
      <p:sp>
        <p:nvSpPr>
          <p:cNvPr id="4" name="Rectangle 6">
            <a:extLst>
              <a:ext uri="{FF2B5EF4-FFF2-40B4-BE49-F238E27FC236}">
                <a16:creationId xmlns:a16="http://schemas.microsoft.com/office/drawing/2014/main" id="{E42BD90F-B581-470D-B09D-5B9486BF79BF}"/>
              </a:ext>
            </a:extLst>
          </p:cNvPr>
          <p:cNvSpPr>
            <a:spLocks noGrp="1" noChangeArrowheads="1"/>
          </p:cNvSpPr>
          <p:nvPr>
            <p:ph type="sldNum" sz="quarter" idx="12"/>
          </p:nvPr>
        </p:nvSpPr>
        <p:spPr>
          <a:ln/>
        </p:spPr>
        <p:txBody>
          <a:bodyPr/>
          <a:lstStyle>
            <a:lvl1pPr>
              <a:defRPr/>
            </a:lvl1pPr>
          </a:lstStyle>
          <a:p>
            <a:pPr>
              <a:defRPr/>
            </a:pPr>
            <a:fld id="{258D16C1-B024-496D-B2D7-9BFD4F0D85B2}" type="slidenum">
              <a:rPr lang="en-GB" altLang="en-US"/>
              <a:pPr>
                <a:defRPr/>
              </a:pPr>
              <a:t>‹N°›</a:t>
            </a:fld>
            <a:endParaRPr lang="en-GB" altLang="en-US"/>
          </a:p>
        </p:txBody>
      </p:sp>
    </p:spTree>
    <p:extLst>
      <p:ext uri="{BB962C8B-B14F-4D97-AF65-F5344CB8AC3E}">
        <p14:creationId xmlns:p14="http://schemas.microsoft.com/office/powerpoint/2010/main" val="2895673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Présentation Club 2023-24</a:t>
            </a:r>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9340939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2436812"/>
            <a:ext cx="862964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285750" y="1796133"/>
            <a:ext cx="862964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5"/>
            <a:ext cx="6858000" cy="16158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pPr defTabSz="685800">
              <a:defRPr/>
            </a:pPr>
            <a:fld id="{97A94E25-127B-4C48-AF96-44BA7B823777}" type="slidenum">
              <a:rPr lang="fr-BE" smtClean="0">
                <a:solidFill>
                  <a:prstClr val="black"/>
                </a:solidFill>
                <a:latin typeface="Arial" panose="020B0604020202020204"/>
                <a:ea typeface="+mn-ea"/>
              </a:rPr>
              <a:pPr defTabSz="685800">
                <a:defRPr/>
              </a:pPr>
              <a:t>‹N°›</a:t>
            </a:fld>
            <a:endParaRPr lang="fr-BE" dirty="0">
              <a:solidFill>
                <a:prstClr val="black"/>
              </a:solidFill>
              <a:latin typeface="Arial" panose="020B0604020202020204"/>
              <a:ea typeface="+mn-ea"/>
            </a:endParaRPr>
          </a:p>
        </p:txBody>
      </p:sp>
    </p:spTree>
    <p:extLst>
      <p:ext uri="{BB962C8B-B14F-4D97-AF65-F5344CB8AC3E}">
        <p14:creationId xmlns:p14="http://schemas.microsoft.com/office/powerpoint/2010/main" val="150373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Présentation Club 2023-24</a:t>
            </a:r>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477429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Présentation Club 2023-24</a:t>
            </a:r>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701162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Présentation Club 2023-24</a:t>
            </a:r>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1599672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Présentation Club 2023-24</a:t>
            </a:r>
            <a:endParaRPr lang="en-US" dirty="0"/>
          </a:p>
        </p:txBody>
      </p:sp>
      <p:sp>
        <p:nvSpPr>
          <p:cNvPr id="7" name="Slide Number Placeholder 6"/>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5329074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Présentation Club 2023-24</a:t>
            </a:r>
            <a:endParaRPr lang="en-US" dirty="0"/>
          </a:p>
        </p:txBody>
      </p:sp>
      <p:sp>
        <p:nvSpPr>
          <p:cNvPr id="9" name="Slide Number Placeholder 8"/>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11819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Présentation Club 2023-24</a:t>
            </a:r>
            <a:endParaRPr lang="en-US" dirty="0"/>
          </a:p>
        </p:txBody>
      </p:sp>
      <p:sp>
        <p:nvSpPr>
          <p:cNvPr id="5" name="Slide Number Placeholder 4"/>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36113010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Présentation Club 2023-24</a:t>
            </a:r>
            <a:endParaRPr lang="en-US" dirty="0"/>
          </a:p>
        </p:txBody>
      </p:sp>
      <p:sp>
        <p:nvSpPr>
          <p:cNvPr id="4" name="Slide Number Placeholder 3"/>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40256527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Présentation Club 2023-24</a:t>
            </a:r>
            <a:endParaRPr lang="en-US" dirty="0"/>
          </a:p>
        </p:txBody>
      </p:sp>
      <p:sp>
        <p:nvSpPr>
          <p:cNvPr id="7" name="Slide Number Placeholder 6"/>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9196932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Présentation Club 2023-24</a:t>
            </a:r>
            <a:endParaRPr lang="en-US" dirty="0"/>
          </a:p>
        </p:txBody>
      </p:sp>
      <p:sp>
        <p:nvSpPr>
          <p:cNvPr id="7" name="Slide Number Placeholder 6"/>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18915899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Présentation Club 2023-24</a:t>
            </a:r>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429750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Présentation Club 2023-24</a:t>
            </a:r>
            <a:endParaRPr lang="en-US" dirty="0"/>
          </a:p>
        </p:txBody>
      </p:sp>
      <p:sp>
        <p:nvSpPr>
          <p:cNvPr id="6" name="Slide Number Placeholder 5"/>
          <p:cNvSpPr>
            <a:spLocks noGrp="1"/>
          </p:cNvSpPr>
          <p:nvPr>
            <p:ph type="sldNum" sz="quarter" idx="12"/>
          </p:nvPr>
        </p:nvSpPr>
        <p:spPr/>
        <p:txBody>
          <a:bodyPr/>
          <a:lstStyle/>
          <a:p>
            <a:fld id="{CE041C85-46E5-8649-8CB5-559295B1D80A}" type="slidenum">
              <a:rPr lang="en-US" smtClean="0"/>
              <a:t>‹N°›</a:t>
            </a:fld>
            <a:endParaRPr lang="en-US" dirty="0"/>
          </a:p>
        </p:txBody>
      </p:sp>
    </p:spTree>
    <p:extLst>
      <p:ext uri="{BB962C8B-B14F-4D97-AF65-F5344CB8AC3E}">
        <p14:creationId xmlns:p14="http://schemas.microsoft.com/office/powerpoint/2010/main" val="2871191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9144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9144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622300" y="4174067"/>
            <a:ext cx="7899401"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36780117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2436812"/>
            <a:ext cx="862964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285750" y="1796133"/>
            <a:ext cx="862964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5"/>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17417446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664876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1371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74391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125787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16550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4968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228600" y="0"/>
            <a:ext cx="8915400" cy="914400"/>
          </a:xfrm>
          <a:prstGeom prst="rect">
            <a:avLst/>
          </a:prstGeom>
        </p:spPr>
        <p:txBody>
          <a:bodyPr/>
          <a:lstStyle/>
          <a:p>
            <a:r>
              <a:rPr lang="nl-NL"/>
              <a:t>Klik om de stijl te bewerken</a:t>
            </a:r>
            <a:endParaRPr lang="nl-BE"/>
          </a:p>
        </p:txBody>
      </p:sp>
    </p:spTree>
    <p:extLst>
      <p:ext uri="{BB962C8B-B14F-4D97-AF65-F5344CB8AC3E}">
        <p14:creationId xmlns:p14="http://schemas.microsoft.com/office/powerpoint/2010/main" val="130183619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228600" y="6324600"/>
            <a:ext cx="7239000" cy="0"/>
          </a:xfrm>
          <a:prstGeom prst="line">
            <a:avLst/>
          </a:prstGeom>
          <a:noFill/>
          <a:ln w="38100">
            <a:solidFill>
              <a:srgbClr val="D2C896"/>
            </a:solidFill>
            <a:round/>
            <a:headEnd/>
            <a:tailEnd/>
          </a:ln>
          <a:effectLst/>
        </p:spPr>
        <p:txBody>
          <a:bodyPr/>
          <a:lstStyle/>
          <a:p>
            <a:pPr>
              <a:defRPr/>
            </a:pPr>
            <a:endParaRPr lang="nl-BE">
              <a:latin typeface="Arial" charset="0"/>
            </a:endParaRPr>
          </a:p>
        </p:txBody>
      </p:sp>
      <p:sp>
        <p:nvSpPr>
          <p:cNvPr id="269314" name="Rectangle 2"/>
          <p:cNvSpPr>
            <a:spLocks noGrp="1" noChangeArrowheads="1"/>
          </p:cNvSpPr>
          <p:nvPr>
            <p:ph type="ctrTitle"/>
          </p:nvPr>
        </p:nvSpPr>
        <p:spPr>
          <a:xfrm>
            <a:off x="304800" y="1"/>
            <a:ext cx="8839200" cy="914400"/>
          </a:xfrm>
          <a:prstGeom prst="rect">
            <a:avLst/>
          </a:prstGeom>
          <a:noFill/>
          <a:ln>
            <a:noFill/>
          </a:ln>
          <a:effectLst/>
        </p:spPr>
        <p:txBody>
          <a:bodyPr/>
          <a:lstStyle>
            <a:lvl1pPr>
              <a:defRPr lang="en-US" sz="4800" b="1" noProof="0" smtClean="0">
                <a:solidFill>
                  <a:srgbClr val="D2C869"/>
                </a:solidFill>
                <a:effectLst>
                  <a:outerShdw blurRad="38100" dist="38100" dir="2700000" algn="tl">
                    <a:srgbClr val="000000">
                      <a:alpha val="43137"/>
                    </a:srgbClr>
                  </a:outerShdw>
                </a:effectLst>
                <a:latin typeface="+mj-lt"/>
                <a:ea typeface="+mj-ea"/>
                <a:cs typeface="+mj-cs"/>
              </a:defRPr>
            </a:lvl1pPr>
          </a:lstStyle>
          <a:p>
            <a:pPr lvl="0"/>
            <a:r>
              <a:rPr lang="en-US" noProof="0" dirty="0"/>
              <a:t>Click to edit Master title style</a:t>
            </a:r>
          </a:p>
        </p:txBody>
      </p:sp>
    </p:spTree>
    <p:extLst>
      <p:ext uri="{BB962C8B-B14F-4D97-AF65-F5344CB8AC3E}">
        <p14:creationId xmlns:p14="http://schemas.microsoft.com/office/powerpoint/2010/main" val="2113461563"/>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43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chemeClr val="accent1"/>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rgbClr val="005DAA"/>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chemeClr val="tx2"/>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rgbClr val="009999"/>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a:spLocks noChangeArrowheads="1"/>
          </p:cNvSpPr>
          <p:nvPr/>
        </p:nvSpPr>
        <p:spPr bwMode="auto">
          <a:xfrm>
            <a:off x="-152400" y="2667000"/>
            <a:ext cx="9525000" cy="1600200"/>
          </a:xfrm>
          <a:prstGeom prst="rect">
            <a:avLst/>
          </a:prstGeom>
          <a:solidFill>
            <a:srgbClr val="FF7600"/>
          </a:solidFill>
          <a:ln w="9525">
            <a:noFill/>
            <a:miter lim="800000"/>
            <a:headEnd/>
            <a:tailEnd/>
          </a:ln>
          <a:effectLst>
            <a:outerShdw dist="61087" dir="5400000" rotWithShape="0">
              <a:srgbClr val="808080">
                <a:alpha val="45998"/>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a:lvl1pPr>
          </a:lstStyle>
          <a:p>
            <a:pPr lvl="0"/>
            <a:endParaRPr lang="en-US" dirty="0"/>
          </a:p>
        </p:txBody>
      </p:sp>
      <p:sp>
        <p:nvSpPr>
          <p:cNvPr id="4" name="Titel 3"/>
          <p:cNvSpPr>
            <a:spLocks noGrp="1"/>
          </p:cNvSpPr>
          <p:nvPr>
            <p:ph type="title"/>
          </p:nvPr>
        </p:nvSpPr>
        <p:spPr>
          <a:xfrm>
            <a:off x="228600" y="0"/>
            <a:ext cx="8915400" cy="914400"/>
          </a:xfrm>
          <a:prstGeom prst="rect">
            <a:avLst/>
          </a:prstGeom>
        </p:spPr>
        <p:txBody>
          <a:bodyPr/>
          <a:lstStyle/>
          <a:p>
            <a:r>
              <a:rPr lang="nl-NL"/>
              <a:t>Klik om de stijl te bewerken</a:t>
            </a:r>
            <a:endParaRPr lang="nl-BE"/>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28600" y="0"/>
            <a:ext cx="8915400" cy="914400"/>
          </a:xfrm>
          <a:prstGeom prst="rect">
            <a:avLst/>
          </a:prstGeom>
        </p:spPr>
        <p:txBody>
          <a:bodyPr/>
          <a:lstStyle/>
          <a:p>
            <a:r>
              <a:rPr lang="nl-NL"/>
              <a:t>Klik om de stijl te bewerken</a:t>
            </a:r>
            <a:endParaRPr lang="nl-BE"/>
          </a:p>
        </p:txBody>
      </p:sp>
      <p:sp>
        <p:nvSpPr>
          <p:cNvPr id="3" name="Tijdelijke aanduiding voor inhoud 2"/>
          <p:cNvSpPr>
            <a:spLocks noGrp="1"/>
          </p:cNvSpPr>
          <p:nvPr>
            <p:ph idx="1"/>
          </p:nvPr>
        </p:nvSpPr>
        <p:spPr>
          <a:xfrm>
            <a:off x="457200" y="1828800"/>
            <a:ext cx="8229600" cy="4267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629" y="273976"/>
            <a:ext cx="8228742" cy="58524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r>
              <a:rPr lang="en-US"/>
              <a:t>Présentation Club 2023-24</a:t>
            </a:r>
          </a:p>
        </p:txBody>
      </p:sp>
      <p:sp>
        <p:nvSpPr>
          <p:cNvPr id="5" name="Rectangle 6"/>
          <p:cNvSpPr>
            <a:spLocks noGrp="1" noChangeArrowheads="1"/>
          </p:cNvSpPr>
          <p:nvPr>
            <p:ph type="sldNum" sz="quarter" idx="12"/>
          </p:nvPr>
        </p:nvSpPr>
        <p:spPr>
          <a:xfrm>
            <a:off x="6553200" y="6356350"/>
            <a:ext cx="2133600" cy="365125"/>
          </a:xfrm>
          <a:prstGeom prst="rect">
            <a:avLst/>
          </a:prstGeom>
        </p:spPr>
        <p:txBody>
          <a:bodyPr/>
          <a:lstStyle>
            <a:lvl1pPr fontAlgn="base">
              <a:spcBef>
                <a:spcPct val="0"/>
              </a:spcBef>
              <a:spcAft>
                <a:spcPct val="0"/>
              </a:spcAft>
              <a:defRPr>
                <a:latin typeface="Arial" pitchFamily="34" charset="0"/>
                <a:ea typeface="ＭＳ Ｐゴシック" pitchFamily="34" charset="-128"/>
                <a:cs typeface="+mn-cs"/>
              </a:defRPr>
            </a:lvl1pPr>
          </a:lstStyle>
          <a:p>
            <a:pPr>
              <a:defRPr/>
            </a:pPr>
            <a:fld id="{E578DE84-51CB-490B-B764-510DEBFD1983}" type="slidenum">
              <a:rPr lang="en-US"/>
              <a:pPr>
                <a:defRPr/>
              </a:pPr>
              <a:t>‹N°›</a:t>
            </a:fld>
            <a:endParaRPr lang="en-US"/>
          </a:p>
        </p:txBody>
      </p:sp>
    </p:spTree>
  </p:cSld>
  <p:clrMapOvr>
    <a:masterClrMapping/>
  </p:clrMapOvr>
  <p:transition>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228600" y="6324600"/>
            <a:ext cx="7391400" cy="0"/>
          </a:xfrm>
          <a:prstGeom prst="line">
            <a:avLst/>
          </a:prstGeom>
          <a:noFill/>
          <a:ln w="38100">
            <a:solidFill>
              <a:srgbClr val="D2C896"/>
            </a:solidFill>
            <a:round/>
            <a:headEnd/>
            <a:tailEnd/>
          </a:ln>
          <a:effectLst/>
        </p:spPr>
        <p:txBody>
          <a:bodyPr/>
          <a:lstStyle/>
          <a:p>
            <a:pPr>
              <a:defRPr/>
            </a:pPr>
            <a:endParaRPr lang="nl-BE">
              <a:latin typeface="Arial" charset="0"/>
            </a:endParaRPr>
          </a:p>
        </p:txBody>
      </p:sp>
      <p:sp>
        <p:nvSpPr>
          <p:cNvPr id="2" name="Title 1"/>
          <p:cNvSpPr>
            <a:spLocks noGrp="1"/>
          </p:cNvSpPr>
          <p:nvPr>
            <p:ph type="title"/>
          </p:nvPr>
        </p:nvSpPr>
        <p:spPr>
          <a:xfrm>
            <a:off x="304800" y="0"/>
            <a:ext cx="8839200" cy="914400"/>
          </a:xfrm>
          <a:prstGeom prst="rect">
            <a:avLst/>
          </a:prstGeom>
          <a:noFill/>
          <a:ln>
            <a:noFill/>
          </a:ln>
          <a:effectLst/>
        </p:spPr>
        <p:txBody>
          <a:bodyPr/>
          <a:lstStyle>
            <a:lvl1pPr algn="l" rtl="0" eaLnBrk="0" fontAlgn="base" hangingPunct="0">
              <a:spcBef>
                <a:spcPct val="0"/>
              </a:spcBef>
              <a:spcAft>
                <a:spcPct val="0"/>
              </a:spcAft>
              <a:defRPr lang="en-US" sz="4800" b="1">
                <a:solidFill>
                  <a:srgbClr val="D2C869"/>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7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E1BCC-65B3-4A2B-A2C4-95C8FFE36848}"/>
              </a:ext>
            </a:extLst>
          </p:cNvPr>
          <p:cNvSpPr>
            <a:spLocks noGrp="1"/>
          </p:cNvSpPr>
          <p:nvPr>
            <p:ph type="title"/>
          </p:nvPr>
        </p:nvSpPr>
        <p:spPr>
          <a:xfrm>
            <a:off x="628650" y="365126"/>
            <a:ext cx="7886700" cy="1325563"/>
          </a:xfrm>
          <a:prstGeom prst="rect">
            <a:avLst/>
          </a:prstGeo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D46D77-DB4D-48A3-B850-62B523E4529C}"/>
              </a:ext>
            </a:extLst>
          </p:cNvPr>
          <p:cNvSpPr>
            <a:spLocks noGrp="1"/>
          </p:cNvSpPr>
          <p:nvPr>
            <p:ph idx="1"/>
          </p:nvPr>
        </p:nvSpPr>
        <p:spPr>
          <a:xfrm>
            <a:off x="628650" y="1825625"/>
            <a:ext cx="78867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7693F36-DAE3-4410-8A5E-4671091F820D}"/>
              </a:ext>
            </a:extLst>
          </p:cNvPr>
          <p:cNvSpPr>
            <a:spLocks noGrp="1"/>
          </p:cNvSpPr>
          <p:nvPr>
            <p:ph type="dt" sz="half" idx="10"/>
          </p:nvPr>
        </p:nvSpPr>
        <p:spPr>
          <a:xfrm>
            <a:off x="628650" y="6356351"/>
            <a:ext cx="2057400" cy="365125"/>
          </a:xfrm>
          <a:prstGeom prst="rect">
            <a:avLst/>
          </a:prstGeom>
        </p:spPr>
        <p:txBody>
          <a:bodyPr/>
          <a:lstStyle/>
          <a:p>
            <a:fld id="{CA62FA8E-EFFA-48C4-94CC-B906DE3749E7}" type="datetimeFigureOut">
              <a:rPr lang="nl-BE" smtClean="0"/>
              <a:t>3/10/2024</a:t>
            </a:fld>
            <a:endParaRPr lang="nl-BE"/>
          </a:p>
        </p:txBody>
      </p:sp>
      <p:sp>
        <p:nvSpPr>
          <p:cNvPr id="5" name="Tijdelijke aanduiding voor voettekst 4">
            <a:extLst>
              <a:ext uri="{FF2B5EF4-FFF2-40B4-BE49-F238E27FC236}">
                <a16:creationId xmlns:a16="http://schemas.microsoft.com/office/drawing/2014/main" id="{072C6BC8-31BC-4952-82B6-3F53FE4B02F7}"/>
              </a:ext>
            </a:extLst>
          </p:cNvPr>
          <p:cNvSpPr>
            <a:spLocks noGrp="1"/>
          </p:cNvSpPr>
          <p:nvPr>
            <p:ph type="ftr" sz="quarter" idx="11"/>
          </p:nvPr>
        </p:nvSpPr>
        <p:spPr>
          <a:xfrm>
            <a:off x="3028950" y="6356351"/>
            <a:ext cx="3086100" cy="365125"/>
          </a:xfrm>
          <a:prstGeom prst="rect">
            <a:avLst/>
          </a:prstGeom>
        </p:spPr>
        <p:txBody>
          <a:bodyPr/>
          <a:lstStyle/>
          <a:p>
            <a:endParaRPr lang="nl-BE"/>
          </a:p>
        </p:txBody>
      </p:sp>
      <p:sp>
        <p:nvSpPr>
          <p:cNvPr id="6" name="Tijdelijke aanduiding voor dianummer 5">
            <a:extLst>
              <a:ext uri="{FF2B5EF4-FFF2-40B4-BE49-F238E27FC236}">
                <a16:creationId xmlns:a16="http://schemas.microsoft.com/office/drawing/2014/main" id="{E4FBAECD-21EE-4DCF-8F75-AA0B67FDA5B5}"/>
              </a:ext>
            </a:extLst>
          </p:cNvPr>
          <p:cNvSpPr>
            <a:spLocks noGrp="1"/>
          </p:cNvSpPr>
          <p:nvPr>
            <p:ph type="sldNum" sz="quarter" idx="12"/>
          </p:nvPr>
        </p:nvSpPr>
        <p:spPr>
          <a:xfrm>
            <a:off x="6457950" y="6356351"/>
            <a:ext cx="2057400" cy="365125"/>
          </a:xfrm>
          <a:prstGeom prst="rect">
            <a:avLst/>
          </a:prstGeom>
        </p:spPr>
        <p:txBody>
          <a:bodyPr/>
          <a:lstStyle/>
          <a:p>
            <a:fld id="{4F8439E9-D5B2-4425-B292-36AC7AC2FE27}" type="slidenum">
              <a:rPr lang="nl-BE" smtClean="0"/>
              <a:t>‹N°›</a:t>
            </a:fld>
            <a:endParaRPr lang="nl-BE"/>
          </a:p>
        </p:txBody>
      </p:sp>
    </p:spTree>
    <p:extLst>
      <p:ext uri="{BB962C8B-B14F-4D97-AF65-F5344CB8AC3E}">
        <p14:creationId xmlns:p14="http://schemas.microsoft.com/office/powerpoint/2010/main" val="1403927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D2170_1920_NoLogo_Title_Level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76200" y="177800"/>
            <a:ext cx="9296400" cy="914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381000" y="381000"/>
            <a:ext cx="8763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1"/>
            <a:ext cx="82296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a:stretch>
            <a:fillRect/>
          </a:stretch>
        </p:blipFill>
        <p:spPr>
          <a:xfrm>
            <a:off x="7772400" y="76200"/>
            <a:ext cx="914400" cy="1143856"/>
          </a:xfrm>
          <a:prstGeom prst="rect">
            <a:avLst/>
          </a:prstGeom>
        </p:spPr>
      </p:pic>
    </p:spTree>
    <p:extLst>
      <p:ext uri="{BB962C8B-B14F-4D97-AF65-F5344CB8AC3E}">
        <p14:creationId xmlns:p14="http://schemas.microsoft.com/office/powerpoint/2010/main" val="1790773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D2170_1920_NoLogo_Title_Level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76200" y="457200"/>
            <a:ext cx="92964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1"/>
            <a:ext cx="8229600" cy="4525963"/>
          </a:xfrm>
          <a:prstGeom prst="rect">
            <a:avLst/>
          </a:prstGeom>
        </p:spPr>
        <p:txBody>
          <a:bodyPr/>
          <a:lstStyle>
            <a:lvl1pPr>
              <a:defRPr sz="2250">
                <a:solidFill>
                  <a:srgbClr val="1D437E"/>
                </a:solidFill>
                <a:latin typeface="Arial" panose="020B0604020202020204" pitchFamily="34" charset="0"/>
                <a:cs typeface="Arial" panose="020B0604020202020204" pitchFamily="34" charset="0"/>
              </a:defRPr>
            </a:lvl1pPr>
            <a:lvl2pPr>
              <a:defRPr sz="1950">
                <a:solidFill>
                  <a:srgbClr val="1D437E"/>
                </a:solidFill>
                <a:latin typeface="Arial" panose="020B0604020202020204" pitchFamily="34" charset="0"/>
                <a:cs typeface="Arial" panose="020B0604020202020204" pitchFamily="34" charset="0"/>
              </a:defRPr>
            </a:lvl2pPr>
            <a:lvl3pPr>
              <a:defRPr sz="1650">
                <a:solidFill>
                  <a:srgbClr val="1D437E"/>
                </a:solidFill>
                <a:latin typeface="Arial" panose="020B0604020202020204" pitchFamily="34" charset="0"/>
                <a:cs typeface="Arial" panose="020B0604020202020204" pitchFamily="34" charset="0"/>
              </a:defRPr>
            </a:lvl3pPr>
            <a:lvl4pPr>
              <a:defRPr sz="1350">
                <a:solidFill>
                  <a:srgbClr val="1D437E"/>
                </a:solidFill>
                <a:latin typeface="Arial" panose="020B0604020202020204" pitchFamily="34" charset="0"/>
                <a:cs typeface="Arial" panose="020B0604020202020204" pitchFamily="34" charset="0"/>
              </a:defRPr>
            </a:lvl4pPr>
            <a:lvl5pPr>
              <a:defRPr sz="1200">
                <a:solidFill>
                  <a:srgbClr val="1D437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A22BE689-E1F7-4F42-AC4D-67A7C42D0C69}"/>
              </a:ext>
            </a:extLst>
          </p:cNvPr>
          <p:cNvPicPr>
            <a:picLocks noChangeAspect="1"/>
          </p:cNvPicPr>
          <p:nvPr userDrawn="1"/>
        </p:nvPicPr>
        <p:blipFill>
          <a:blip r:embed="rId2"/>
          <a:stretch>
            <a:fillRect/>
          </a:stretch>
        </p:blipFill>
        <p:spPr>
          <a:xfrm>
            <a:off x="7772400" y="177800"/>
            <a:ext cx="914400" cy="1143856"/>
          </a:xfrm>
          <a:prstGeom prst="rect">
            <a:avLst/>
          </a:prstGeom>
        </p:spPr>
      </p:pic>
    </p:spTree>
    <p:extLst>
      <p:ext uri="{BB962C8B-B14F-4D97-AF65-F5344CB8AC3E}">
        <p14:creationId xmlns:p14="http://schemas.microsoft.com/office/powerpoint/2010/main" val="3457582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2170_1920_NoLogo_Title&amp;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BC099-49F9-5643-A860-FE5DFE919E82}"/>
              </a:ext>
            </a:extLst>
          </p:cNvPr>
          <p:cNvSpPr/>
          <p:nvPr/>
        </p:nvSpPr>
        <p:spPr>
          <a:xfrm>
            <a:off x="0" y="27940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F305CFDB-CF31-B14B-9547-B826F89B2D0A}"/>
              </a:ext>
            </a:extLst>
          </p:cNvPr>
          <p:cNvSpPr>
            <a:spLocks noChangeArrowheads="1"/>
          </p:cNvSpPr>
          <p:nvPr/>
        </p:nvSpPr>
        <p:spPr bwMode="auto">
          <a:xfrm>
            <a:off x="-76200" y="457200"/>
            <a:ext cx="9296400" cy="533400"/>
          </a:xfrm>
          <a:prstGeom prst="rect">
            <a:avLst/>
          </a:prstGeom>
          <a:solidFill>
            <a:srgbClr val="763982"/>
          </a:solidFill>
          <a:ln>
            <a:noFill/>
          </a:ln>
          <a:effectLst>
            <a:outerShdw blurRad="88900" dist="61087" dir="5400000" rotWithShape="0">
              <a:srgbClr val="808080">
                <a:alpha val="25000"/>
              </a:srgbClr>
            </a:outerShdw>
          </a:effectLst>
        </p:spPr>
        <p:txBody>
          <a:bodyPr anchor="ctr"/>
          <a:lstStyle/>
          <a:p>
            <a:pPr algn="ctr">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b="1">
                <a:solidFill>
                  <a:schemeClr val="bg1"/>
                </a:solidFill>
                <a:latin typeface="Arial Narrow"/>
                <a:cs typeface="Arial Narrow"/>
              </a:defRPr>
            </a:lvl1pPr>
          </a:lstStyle>
          <a:p>
            <a:r>
              <a:rPr lang="en-US" dirty="0"/>
              <a:t>Click to edit Master title style</a:t>
            </a:r>
          </a:p>
        </p:txBody>
      </p:sp>
      <p:pic>
        <p:nvPicPr>
          <p:cNvPr id="7" name="Picture 6">
            <a:extLst>
              <a:ext uri="{FF2B5EF4-FFF2-40B4-BE49-F238E27FC236}">
                <a16:creationId xmlns:a16="http://schemas.microsoft.com/office/drawing/2014/main" id="{DE1F1798-3F5D-294B-92B0-01A0FEB1E176}"/>
              </a:ext>
            </a:extLst>
          </p:cNvPr>
          <p:cNvPicPr>
            <a:picLocks noChangeAspect="1"/>
          </p:cNvPicPr>
          <p:nvPr userDrawn="1"/>
        </p:nvPicPr>
        <p:blipFill>
          <a:blip r:embed="rId2"/>
          <a:stretch>
            <a:fillRect/>
          </a:stretch>
        </p:blipFill>
        <p:spPr>
          <a:xfrm>
            <a:off x="7772400" y="177800"/>
            <a:ext cx="914400" cy="1143856"/>
          </a:xfrm>
          <a:prstGeom prst="rect">
            <a:avLst/>
          </a:prstGeom>
        </p:spPr>
      </p:pic>
      <p:graphicFrame>
        <p:nvGraphicFramePr>
          <p:cNvPr id="10" name="Table 9">
            <a:extLst>
              <a:ext uri="{FF2B5EF4-FFF2-40B4-BE49-F238E27FC236}">
                <a16:creationId xmlns:a16="http://schemas.microsoft.com/office/drawing/2014/main" id="{825D7DDE-74E0-1D46-959D-CEE96D9CBC0C}"/>
              </a:ext>
            </a:extLst>
          </p:cNvPr>
          <p:cNvGraphicFramePr>
            <a:graphicFrameLocks noGrp="1"/>
          </p:cNvGraphicFramePr>
          <p:nvPr userDrawn="1"/>
        </p:nvGraphicFramePr>
        <p:xfrm>
          <a:off x="1524000" y="2006600"/>
          <a:ext cx="6096000" cy="346117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31573436"/>
                    </a:ext>
                  </a:extLst>
                </a:gridCol>
                <a:gridCol w="1524000">
                  <a:extLst>
                    <a:ext uri="{9D8B030D-6E8A-4147-A177-3AD203B41FA5}">
                      <a16:colId xmlns:a16="http://schemas.microsoft.com/office/drawing/2014/main" val="385184983"/>
                    </a:ext>
                  </a:extLst>
                </a:gridCol>
                <a:gridCol w="1447800">
                  <a:extLst>
                    <a:ext uri="{9D8B030D-6E8A-4147-A177-3AD203B41FA5}">
                      <a16:colId xmlns:a16="http://schemas.microsoft.com/office/drawing/2014/main" val="1234205885"/>
                    </a:ext>
                  </a:extLst>
                </a:gridCol>
                <a:gridCol w="1600200">
                  <a:extLst>
                    <a:ext uri="{9D8B030D-6E8A-4147-A177-3AD203B41FA5}">
                      <a16:colId xmlns:a16="http://schemas.microsoft.com/office/drawing/2014/main" val="242569803"/>
                    </a:ext>
                  </a:extLst>
                </a:gridCol>
              </a:tblGrid>
              <a:tr h="494453">
                <a:tc>
                  <a:txBody>
                    <a:bodyPr/>
                    <a:lstStyle/>
                    <a:p>
                      <a:endParaRPr lang="fr-FR" sz="1800" dirty="0"/>
                    </a:p>
                  </a:txBody>
                  <a:tcPr marT="60960" marB="60960">
                    <a:solidFill>
                      <a:srgbClr val="763982"/>
                    </a:solidFill>
                  </a:tcPr>
                </a:tc>
                <a:tc>
                  <a:txBody>
                    <a:bodyPr/>
                    <a:lstStyle/>
                    <a:p>
                      <a:endParaRPr lang="fr-FR" sz="1800" dirty="0"/>
                    </a:p>
                  </a:txBody>
                  <a:tcPr marT="60960" marB="60960">
                    <a:solidFill>
                      <a:srgbClr val="763982"/>
                    </a:solidFill>
                  </a:tcPr>
                </a:tc>
                <a:tc>
                  <a:txBody>
                    <a:bodyPr/>
                    <a:lstStyle/>
                    <a:p>
                      <a:endParaRPr lang="fr-FR" sz="1800" dirty="0"/>
                    </a:p>
                  </a:txBody>
                  <a:tcPr marT="60960" marB="60960">
                    <a:solidFill>
                      <a:srgbClr val="763982"/>
                    </a:solidFill>
                  </a:tcPr>
                </a:tc>
                <a:tc>
                  <a:txBody>
                    <a:bodyPr/>
                    <a:lstStyle/>
                    <a:p>
                      <a:endParaRPr lang="fr-FR" sz="1800" dirty="0"/>
                    </a:p>
                  </a:txBody>
                  <a:tcPr marT="60960" marB="60960">
                    <a:solidFill>
                      <a:srgbClr val="763982"/>
                    </a:solidFill>
                  </a:tcPr>
                </a:tc>
                <a:extLst>
                  <a:ext uri="{0D108BD9-81ED-4DB2-BD59-A6C34878D82A}">
                    <a16:rowId xmlns:a16="http://schemas.microsoft.com/office/drawing/2014/main" val="1363917202"/>
                  </a:ext>
                </a:extLst>
              </a:tr>
              <a:tr h="494453">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extLst>
                  <a:ext uri="{0D108BD9-81ED-4DB2-BD59-A6C34878D82A}">
                    <a16:rowId xmlns:a16="http://schemas.microsoft.com/office/drawing/2014/main" val="3168501970"/>
                  </a:ext>
                </a:extLst>
              </a:tr>
              <a:tr h="494453">
                <a:tc>
                  <a:txBody>
                    <a:bodyPr/>
                    <a:lstStyle/>
                    <a:p>
                      <a:endParaRPr lang="fr-FR" sz="1800" dirty="0"/>
                    </a:p>
                  </a:txBody>
                  <a:tcPr marT="60960" marB="60960">
                    <a:solidFill>
                      <a:srgbClr val="763982">
                        <a:alpha val="35000"/>
                      </a:srgbClr>
                    </a:solidFill>
                  </a:tcPr>
                </a:tc>
                <a:tc>
                  <a:txBody>
                    <a:bodyPr/>
                    <a:lstStyle/>
                    <a:p>
                      <a:endParaRPr lang="fr-FR" sz="1800" dirty="0"/>
                    </a:p>
                  </a:txBody>
                  <a:tcPr marT="60960" marB="60960">
                    <a:solidFill>
                      <a:srgbClr val="763982">
                        <a:alpha val="35000"/>
                      </a:srgbClr>
                    </a:solidFill>
                  </a:tcPr>
                </a:tc>
                <a:tc>
                  <a:txBody>
                    <a:bodyPr/>
                    <a:lstStyle/>
                    <a:p>
                      <a:endParaRPr lang="fr-FR" sz="1800" dirty="0"/>
                    </a:p>
                  </a:txBody>
                  <a:tcPr marT="60960" marB="60960">
                    <a:solidFill>
                      <a:srgbClr val="763982">
                        <a:alpha val="35000"/>
                      </a:srgbClr>
                    </a:solidFill>
                  </a:tcPr>
                </a:tc>
                <a:tc>
                  <a:txBody>
                    <a:bodyPr/>
                    <a:lstStyle/>
                    <a:p>
                      <a:endParaRPr lang="fr-FR" sz="1800" dirty="0"/>
                    </a:p>
                  </a:txBody>
                  <a:tcPr marT="60960" marB="60960">
                    <a:solidFill>
                      <a:srgbClr val="763982">
                        <a:alpha val="35000"/>
                      </a:srgbClr>
                    </a:solidFill>
                  </a:tcPr>
                </a:tc>
                <a:extLst>
                  <a:ext uri="{0D108BD9-81ED-4DB2-BD59-A6C34878D82A}">
                    <a16:rowId xmlns:a16="http://schemas.microsoft.com/office/drawing/2014/main" val="3330802256"/>
                  </a:ext>
                </a:extLst>
              </a:tr>
              <a:tr h="494453">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extLst>
                  <a:ext uri="{0D108BD9-81ED-4DB2-BD59-A6C34878D82A}">
                    <a16:rowId xmlns:a16="http://schemas.microsoft.com/office/drawing/2014/main" val="2991156614"/>
                  </a:ext>
                </a:extLst>
              </a:tr>
              <a:tr h="494453">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extLst>
                  <a:ext uri="{0D108BD9-81ED-4DB2-BD59-A6C34878D82A}">
                    <a16:rowId xmlns:a16="http://schemas.microsoft.com/office/drawing/2014/main" val="2824493210"/>
                  </a:ext>
                </a:extLst>
              </a:tr>
              <a:tr h="494453">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tc>
                  <a:txBody>
                    <a:bodyPr/>
                    <a:lstStyle/>
                    <a:p>
                      <a:endParaRPr lang="fr-FR" sz="1800" dirty="0"/>
                    </a:p>
                  </a:txBody>
                  <a:tcPr marT="60960" marB="60960">
                    <a:solidFill>
                      <a:srgbClr val="763982">
                        <a:alpha val="15000"/>
                      </a:srgbClr>
                    </a:solidFill>
                  </a:tcPr>
                </a:tc>
                <a:extLst>
                  <a:ext uri="{0D108BD9-81ED-4DB2-BD59-A6C34878D82A}">
                    <a16:rowId xmlns:a16="http://schemas.microsoft.com/office/drawing/2014/main" val="837994953"/>
                  </a:ext>
                </a:extLst>
              </a:tr>
              <a:tr h="494453">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tc>
                  <a:txBody>
                    <a:bodyPr/>
                    <a:lstStyle/>
                    <a:p>
                      <a:endParaRPr lang="fr-FR" sz="1800" dirty="0"/>
                    </a:p>
                  </a:txBody>
                  <a:tcPr marT="60960" marB="60960">
                    <a:solidFill>
                      <a:srgbClr val="763982">
                        <a:alpha val="25000"/>
                      </a:srgbClr>
                    </a:solidFill>
                  </a:tcPr>
                </a:tc>
                <a:extLst>
                  <a:ext uri="{0D108BD9-81ED-4DB2-BD59-A6C34878D82A}">
                    <a16:rowId xmlns:a16="http://schemas.microsoft.com/office/drawing/2014/main" val="3559213581"/>
                  </a:ext>
                </a:extLst>
              </a:tr>
            </a:tbl>
          </a:graphicData>
        </a:graphic>
      </p:graphicFrame>
    </p:spTree>
    <p:extLst>
      <p:ext uri="{BB962C8B-B14F-4D97-AF65-F5344CB8AC3E}">
        <p14:creationId xmlns:p14="http://schemas.microsoft.com/office/powerpoint/2010/main" val="94802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2170_1920_for_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19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2170_1920_Pres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4BB74-3F17-4744-B590-D6B1B354888D}"/>
              </a:ext>
            </a:extLst>
          </p:cNvPr>
          <p:cNvPicPr>
            <a:picLocks noChangeAspect="1"/>
          </p:cNvPicPr>
          <p:nvPr userDrawn="1"/>
        </p:nvPicPr>
        <p:blipFill>
          <a:blip r:embed="rId2"/>
          <a:stretch>
            <a:fillRect/>
          </a:stretch>
        </p:blipFill>
        <p:spPr>
          <a:xfrm>
            <a:off x="1066801" y="787400"/>
            <a:ext cx="2679875" cy="4775200"/>
          </a:xfrm>
          <a:prstGeom prst="rect">
            <a:avLst/>
          </a:prstGeom>
        </p:spPr>
      </p:pic>
      <p:sp>
        <p:nvSpPr>
          <p:cNvPr id="4" name="Rectangle 3">
            <a:extLst>
              <a:ext uri="{FF2B5EF4-FFF2-40B4-BE49-F238E27FC236}">
                <a16:creationId xmlns:a16="http://schemas.microsoft.com/office/drawing/2014/main" id="{D71F4817-E8C5-1D41-B38E-146D83BAE062}"/>
              </a:ext>
            </a:extLst>
          </p:cNvPr>
          <p:cNvSpPr/>
          <p:nvPr userDrawn="1"/>
        </p:nvSpPr>
        <p:spPr>
          <a:xfrm>
            <a:off x="3828553" y="4241800"/>
            <a:ext cx="5334000" cy="1077218"/>
          </a:xfrm>
          <a:prstGeom prst="rect">
            <a:avLst/>
          </a:prstGeom>
        </p:spPr>
        <p:txBody>
          <a:bodyPr wrap="square">
            <a:spAutoFit/>
          </a:bodyPr>
          <a:lstStyle/>
          <a:p>
            <a:r>
              <a:rPr lang="en-US" sz="1600" b="1" dirty="0">
                <a:solidFill>
                  <a:srgbClr val="763982"/>
                </a:solidFill>
                <a:effectLst/>
                <a:latin typeface="Arial" panose="020B0604020202020204" pitchFamily="34" charset="0"/>
                <a:cs typeface="Arial" panose="020B0604020202020204" pitchFamily="34" charset="0"/>
              </a:rPr>
              <a:t>ROTARY’S VISION:</a:t>
            </a:r>
          </a:p>
          <a:p>
            <a:r>
              <a:rPr lang="en-US" sz="1600" dirty="0">
                <a:solidFill>
                  <a:srgbClr val="002060"/>
                </a:solidFill>
                <a:effectLst/>
                <a:latin typeface="Arial" panose="020B0604020202020204" pitchFamily="34" charset="0"/>
                <a:cs typeface="Arial" panose="020B0604020202020204" pitchFamily="34" charset="0"/>
              </a:rPr>
              <a:t>Together, we see a world where people unite and</a:t>
            </a:r>
          </a:p>
          <a:p>
            <a:r>
              <a:rPr lang="en-US" sz="1600" dirty="0">
                <a:solidFill>
                  <a:srgbClr val="002060"/>
                </a:solidFill>
                <a:effectLst/>
                <a:latin typeface="Arial" panose="020B0604020202020204" pitchFamily="34" charset="0"/>
                <a:cs typeface="Arial" panose="020B0604020202020204" pitchFamily="34" charset="0"/>
              </a:rPr>
              <a:t>take action to create lasting change — across the globe,</a:t>
            </a:r>
          </a:p>
          <a:p>
            <a:r>
              <a:rPr lang="en-US" sz="1600" dirty="0">
                <a:solidFill>
                  <a:srgbClr val="002060"/>
                </a:solidFill>
                <a:effectLst/>
                <a:latin typeface="Arial" panose="020B0604020202020204" pitchFamily="34" charset="0"/>
                <a:cs typeface="Arial" panose="020B0604020202020204" pitchFamily="34" charset="0"/>
              </a:rPr>
              <a:t>in our communities, and in ourselves.</a:t>
            </a:r>
          </a:p>
        </p:txBody>
      </p:sp>
      <p:sp>
        <p:nvSpPr>
          <p:cNvPr id="5" name="Rectangle 4">
            <a:extLst>
              <a:ext uri="{FF2B5EF4-FFF2-40B4-BE49-F238E27FC236}">
                <a16:creationId xmlns:a16="http://schemas.microsoft.com/office/drawing/2014/main" id="{732AB16B-1343-5048-B4D9-CF938CD14EEB}"/>
              </a:ext>
            </a:extLst>
          </p:cNvPr>
          <p:cNvSpPr/>
          <p:nvPr userDrawn="1"/>
        </p:nvSpPr>
        <p:spPr>
          <a:xfrm>
            <a:off x="3810000" y="685800"/>
            <a:ext cx="4572000" cy="1938992"/>
          </a:xfrm>
          <a:prstGeom prst="rect">
            <a:avLst/>
          </a:prstGeom>
        </p:spPr>
        <p:txBody>
          <a:bodyPr>
            <a:spAutoFit/>
          </a:bodyPr>
          <a:lstStyle/>
          <a:p>
            <a:r>
              <a:rPr lang="en-US" sz="2400" dirty="0">
                <a:solidFill>
                  <a:srgbClr val="763982"/>
                </a:solidFill>
                <a:effectLst/>
                <a:latin typeface="Arial" panose="020B0604020202020204" pitchFamily="34" charset="0"/>
                <a:cs typeface="Arial" panose="020B0604020202020204" pitchFamily="34" charset="0"/>
              </a:rPr>
              <a:t>MARK DANIEL</a:t>
            </a:r>
          </a:p>
          <a:p>
            <a:r>
              <a:rPr lang="en-US" sz="2400" dirty="0">
                <a:solidFill>
                  <a:srgbClr val="763982"/>
                </a:solidFill>
                <a:effectLst/>
                <a:latin typeface="Arial" panose="020B0604020202020204" pitchFamily="34" charset="0"/>
                <a:cs typeface="Arial" panose="020B0604020202020204" pitchFamily="34" charset="0"/>
              </a:rPr>
              <a:t>MALONEY</a:t>
            </a:r>
          </a:p>
          <a:p>
            <a:r>
              <a:rPr lang="en-US" sz="2400" dirty="0" err="1">
                <a:solidFill>
                  <a:srgbClr val="1D437E"/>
                </a:solidFill>
                <a:effectLst/>
                <a:latin typeface="Arial" panose="020B0604020202020204" pitchFamily="34" charset="0"/>
                <a:cs typeface="Arial" panose="020B0604020202020204" pitchFamily="34" charset="0"/>
              </a:rPr>
              <a:t>Présentation</a:t>
            </a:r>
            <a:r>
              <a:rPr lang="en-US" sz="2400" dirty="0">
                <a:solidFill>
                  <a:srgbClr val="1D437E"/>
                </a:solidFill>
                <a:effectLst/>
                <a:latin typeface="Arial" panose="020B0604020202020204" pitchFamily="34" charset="0"/>
                <a:cs typeface="Arial" panose="020B0604020202020204" pitchFamily="34" charset="0"/>
              </a:rPr>
              <a:t> club 2022-23-20 President</a:t>
            </a:r>
          </a:p>
          <a:p>
            <a:r>
              <a:rPr lang="en-US" sz="2400" dirty="0">
                <a:solidFill>
                  <a:srgbClr val="1D437E"/>
                </a:solidFill>
                <a:effectLst/>
                <a:latin typeface="Arial" panose="020B0604020202020204" pitchFamily="34" charset="0"/>
                <a:cs typeface="Arial" panose="020B0604020202020204" pitchFamily="34" charset="0"/>
              </a:rPr>
              <a:t>Rotary International</a:t>
            </a:r>
          </a:p>
        </p:txBody>
      </p:sp>
    </p:spTree>
    <p:extLst>
      <p:ext uri="{BB962C8B-B14F-4D97-AF65-F5344CB8AC3E}">
        <p14:creationId xmlns:p14="http://schemas.microsoft.com/office/powerpoint/2010/main" val="666354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998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63292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026" name="Picture 2" descr="Imagine Rotary - YouTube">
            <a:extLst>
              <a:ext uri="{FF2B5EF4-FFF2-40B4-BE49-F238E27FC236}">
                <a16:creationId xmlns:a16="http://schemas.microsoft.com/office/drawing/2014/main" id="{D7B017CD-B42F-462A-892B-E88BEC5DD57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349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268605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8189" y="5497021"/>
            <a:ext cx="2277836"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162" y="381000"/>
            <a:ext cx="1241534"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589870" y="2954280"/>
            <a:ext cx="1514475" cy="1200329"/>
          </a:xfrm>
          <a:prstGeom prst="rect">
            <a:avLst/>
          </a:prstGeom>
          <a:noFill/>
        </p:spPr>
        <p:txBody>
          <a:bodyPr wrap="square" rtlCol="0">
            <a:spAutoFit/>
          </a:bodyPr>
          <a:lstStyle/>
          <a:p>
            <a:pPr algn="ctr"/>
            <a:r>
              <a:rPr lang="fr-FR" sz="1800" dirty="0">
                <a:solidFill>
                  <a:schemeClr val="bg1"/>
                </a:solidFill>
              </a:rPr>
              <a:t>Séminaire</a:t>
            </a:r>
          </a:p>
          <a:p>
            <a:pPr algn="ctr"/>
            <a:r>
              <a:rPr lang="fr-FR" sz="1800" dirty="0">
                <a:solidFill>
                  <a:schemeClr val="bg1"/>
                </a:solidFill>
              </a:rPr>
              <a:t>de la Fondation</a:t>
            </a:r>
          </a:p>
          <a:p>
            <a:pPr algn="ctr"/>
            <a:r>
              <a:rPr lang="fr-FR" sz="1800"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2686050" y="0"/>
            <a:ext cx="645795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3071104" y="533400"/>
            <a:ext cx="5672846"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cstate="screen">
            <a:alphaModFix amt="48000"/>
            <a:extLst>
              <a:ext uri="{28A0092B-C50C-407E-A947-70E740481C1C}">
                <a14:useLocalDpi xmlns:a14="http://schemas.microsoft.com/office/drawing/2010/main"/>
              </a:ext>
            </a:extLst>
          </a:blip>
          <a:srcRect/>
          <a:stretch/>
        </p:blipFill>
        <p:spPr bwMode="auto">
          <a:xfrm>
            <a:off x="3067731" y="512180"/>
            <a:ext cx="5672846"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1971675" y="2791056"/>
            <a:ext cx="7886700" cy="1325563"/>
          </a:xfrm>
          <a:prstGeom prst="rect">
            <a:avLst/>
          </a:prstGeom>
        </p:spPr>
        <p:txBody>
          <a:bodyPr/>
          <a:lstStyle>
            <a:lvl1pPr>
              <a:defRPr>
                <a:solidFill>
                  <a:srgbClr val="90349B"/>
                </a:solidFill>
              </a:defRPr>
            </a:lvl1pPr>
          </a:lstStyle>
          <a:p>
            <a:r>
              <a:rPr lang="fr-FR"/>
              <a:t>Modifiez le style du titre</a:t>
            </a:r>
          </a:p>
        </p:txBody>
      </p:sp>
    </p:spTree>
    <p:extLst>
      <p:ext uri="{BB962C8B-B14F-4D97-AF65-F5344CB8AC3E}">
        <p14:creationId xmlns:p14="http://schemas.microsoft.com/office/powerpoint/2010/main" val="4074632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2" name="Title 1"/>
          <p:cNvSpPr>
            <a:spLocks noGrp="1"/>
          </p:cNvSpPr>
          <p:nvPr>
            <p:ph type="title"/>
          </p:nvPr>
        </p:nvSpPr>
        <p:spPr>
          <a:xfrm>
            <a:off x="457200" y="260498"/>
            <a:ext cx="8496300" cy="533400"/>
          </a:xfrm>
          <a:prstGeom prst="rect">
            <a:avLst/>
          </a:prstGeom>
        </p:spPr>
        <p:txBody>
          <a:bodyPr lIns="0" tIns="0" rIns="0" bIns="0" anchor="ctr" anchorCtr="0"/>
          <a:lstStyle>
            <a:lvl1pPr algn="l">
              <a:defRPr sz="3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b="0">
                <a:solidFill>
                  <a:srgbClr val="91359C"/>
                </a:solidFill>
                <a:latin typeface="Georgia"/>
                <a:cs typeface="Georgia"/>
              </a:defRPr>
            </a:lvl1pPr>
            <a:lvl2pPr>
              <a:defRPr sz="1800" b="0">
                <a:solidFill>
                  <a:srgbClr val="1D4781"/>
                </a:solidFill>
                <a:latin typeface="Georgia"/>
                <a:cs typeface="Georgia"/>
              </a:defRPr>
            </a:lvl2pPr>
            <a:lvl3pPr>
              <a:defRPr sz="1350">
                <a:solidFill>
                  <a:schemeClr val="bg2">
                    <a:lumMod val="10000"/>
                  </a:schemeClr>
                </a:solidFill>
                <a:latin typeface="Georgia"/>
                <a:cs typeface="Georgia"/>
              </a:defRPr>
            </a:lvl3pPr>
            <a:lvl4pPr>
              <a:defRPr sz="1050">
                <a:solidFill>
                  <a:srgbClr val="58585A"/>
                </a:solidFill>
                <a:latin typeface="Georgia"/>
                <a:cs typeface="Georgia"/>
              </a:defRPr>
            </a:lvl4pPr>
            <a:lvl5pPr>
              <a:defRPr sz="9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87" y="5486400"/>
            <a:ext cx="2344937"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9029700" y="15950"/>
            <a:ext cx="132907"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5700" y="6075114"/>
            <a:ext cx="1314450" cy="638969"/>
          </a:xfrm>
          <a:prstGeom prst="rect">
            <a:avLst/>
          </a:prstGeom>
        </p:spPr>
      </p:pic>
    </p:spTree>
    <p:extLst>
      <p:ext uri="{BB962C8B-B14F-4D97-AF65-F5344CB8AC3E}">
        <p14:creationId xmlns:p14="http://schemas.microsoft.com/office/powerpoint/2010/main" val="3676418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4068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8966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41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28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80643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649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3054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019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580413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389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669781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878703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7816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4482" y="601980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3" name="Espace réservé du contenu 2"/>
          <p:cNvSpPr>
            <a:spLocks noGrp="1"/>
          </p:cNvSpPr>
          <p:nvPr>
            <p:ph sz="quarter" idx="10"/>
          </p:nvPr>
        </p:nvSpPr>
        <p:spPr>
          <a:xfrm>
            <a:off x="304800" y="990600"/>
            <a:ext cx="86106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8" name="Titre 7"/>
          <p:cNvSpPr>
            <a:spLocks noGrp="1"/>
          </p:cNvSpPr>
          <p:nvPr>
            <p:ph type="title"/>
          </p:nvPr>
        </p:nvSpPr>
        <p:spPr>
          <a:xfrm>
            <a:off x="304800" y="106362"/>
            <a:ext cx="8610600" cy="579438"/>
          </a:xfrm>
          <a:prstGeom prst="rect">
            <a:avLst/>
          </a:prstGeom>
        </p:spPr>
        <p:txBody>
          <a:bodyPr/>
          <a:lstStyle>
            <a:lvl1pPr algn="l">
              <a:defRPr sz="3000">
                <a:solidFill>
                  <a:srgbClr val="1D4781"/>
                </a:solidFill>
              </a:defRPr>
            </a:lvl1pPr>
          </a:lstStyle>
          <a:p>
            <a:r>
              <a:rPr lang="fr-FR" dirty="0"/>
              <a:t>Modifiez le style du titre</a:t>
            </a:r>
            <a:endParaRPr lang="fr-BE" dirty="0"/>
          </a:p>
        </p:txBody>
      </p:sp>
      <p:sp>
        <p:nvSpPr>
          <p:cNvPr id="9" name="Tekstvak 5"/>
          <p:cNvSpPr txBox="1"/>
          <p:nvPr userDrawn="1"/>
        </p:nvSpPr>
        <p:spPr>
          <a:xfrm>
            <a:off x="4199965" y="6294437"/>
            <a:ext cx="3962400" cy="300082"/>
          </a:xfrm>
          <a:prstGeom prst="rect">
            <a:avLst/>
          </a:prstGeom>
          <a:noFill/>
        </p:spPr>
        <p:txBody>
          <a:bodyPr>
            <a:spAutoFit/>
          </a:bodyPr>
          <a:lstStyle/>
          <a:p>
            <a:pPr algn="r">
              <a:defRPr/>
            </a:pPr>
            <a:r>
              <a:rPr lang="nl-BE" sz="1050" dirty="0"/>
              <a:t>Assemblée</a:t>
            </a:r>
            <a:r>
              <a:rPr lang="nl-BE" sz="1350" dirty="0"/>
              <a:t> </a:t>
            </a:r>
            <a:r>
              <a:rPr lang="nl-BE" sz="1050" dirty="0"/>
              <a:t>de District 2020</a:t>
            </a:r>
          </a:p>
        </p:txBody>
      </p:sp>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24850" y="6294439"/>
            <a:ext cx="571500" cy="447591"/>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5952622"/>
            <a:ext cx="2286000" cy="905378"/>
          </a:xfrm>
          <a:prstGeom prst="rect">
            <a:avLst/>
          </a:prstGeom>
        </p:spPr>
      </p:pic>
    </p:spTree>
    <p:extLst>
      <p:ext uri="{BB962C8B-B14F-4D97-AF65-F5344CB8AC3E}">
        <p14:creationId xmlns:p14="http://schemas.microsoft.com/office/powerpoint/2010/main" val="13719667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3210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025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268605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8189" y="5497021"/>
            <a:ext cx="2277836"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162" y="381000"/>
            <a:ext cx="1241534"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589870" y="2954280"/>
            <a:ext cx="1514475" cy="1200329"/>
          </a:xfrm>
          <a:prstGeom prst="rect">
            <a:avLst/>
          </a:prstGeom>
          <a:noFill/>
        </p:spPr>
        <p:txBody>
          <a:bodyPr wrap="square" rtlCol="0">
            <a:spAutoFit/>
          </a:bodyPr>
          <a:lstStyle/>
          <a:p>
            <a:pPr algn="ctr"/>
            <a:r>
              <a:rPr lang="fr-FR" sz="1800" dirty="0">
                <a:solidFill>
                  <a:schemeClr val="bg1"/>
                </a:solidFill>
              </a:rPr>
              <a:t>Séminaire</a:t>
            </a:r>
          </a:p>
          <a:p>
            <a:pPr algn="ctr"/>
            <a:r>
              <a:rPr lang="fr-FR" sz="1800" dirty="0">
                <a:solidFill>
                  <a:schemeClr val="bg1"/>
                </a:solidFill>
              </a:rPr>
              <a:t>de la Fondation</a:t>
            </a:r>
          </a:p>
          <a:p>
            <a:pPr algn="ctr"/>
            <a:r>
              <a:rPr lang="fr-FR" sz="1800"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2686050" y="0"/>
            <a:ext cx="645795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3071104" y="533400"/>
            <a:ext cx="5672846"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cstate="screen">
            <a:alphaModFix amt="48000"/>
            <a:extLst>
              <a:ext uri="{28A0092B-C50C-407E-A947-70E740481C1C}">
                <a14:useLocalDpi xmlns:a14="http://schemas.microsoft.com/office/drawing/2010/main"/>
              </a:ext>
            </a:extLst>
          </a:blip>
          <a:srcRect/>
          <a:stretch/>
        </p:blipFill>
        <p:spPr bwMode="auto">
          <a:xfrm>
            <a:off x="3067731" y="512180"/>
            <a:ext cx="5672846"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1971675" y="2791056"/>
            <a:ext cx="7886700" cy="1325563"/>
          </a:xfrm>
          <a:prstGeom prst="rect">
            <a:avLst/>
          </a:prstGeom>
        </p:spPr>
        <p:txBody>
          <a:bodyPr/>
          <a:lstStyle>
            <a:lvl1pPr>
              <a:defRPr>
                <a:solidFill>
                  <a:srgbClr val="90349B"/>
                </a:solidFill>
              </a:defRPr>
            </a:lvl1pPr>
          </a:lstStyle>
          <a:p>
            <a:r>
              <a:rPr lang="fr-FR"/>
              <a:t>Modifiez le style du titre</a:t>
            </a:r>
          </a:p>
        </p:txBody>
      </p:sp>
    </p:spTree>
    <p:extLst>
      <p:ext uri="{BB962C8B-B14F-4D97-AF65-F5344CB8AC3E}">
        <p14:creationId xmlns:p14="http://schemas.microsoft.com/office/powerpoint/2010/main" val="4123319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2" name="Title 1"/>
          <p:cNvSpPr>
            <a:spLocks noGrp="1"/>
          </p:cNvSpPr>
          <p:nvPr>
            <p:ph type="title"/>
          </p:nvPr>
        </p:nvSpPr>
        <p:spPr>
          <a:xfrm>
            <a:off x="457200" y="260498"/>
            <a:ext cx="8496300" cy="533400"/>
          </a:xfrm>
          <a:prstGeom prst="rect">
            <a:avLst/>
          </a:prstGeom>
        </p:spPr>
        <p:txBody>
          <a:bodyPr lIns="0" tIns="0" rIns="0" bIns="0" anchor="ctr" anchorCtr="0"/>
          <a:lstStyle>
            <a:lvl1pPr algn="l">
              <a:defRPr sz="3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b="0">
                <a:solidFill>
                  <a:srgbClr val="91359C"/>
                </a:solidFill>
                <a:latin typeface="Georgia"/>
                <a:cs typeface="Georgia"/>
              </a:defRPr>
            </a:lvl1pPr>
            <a:lvl2pPr>
              <a:defRPr sz="1800" b="0">
                <a:solidFill>
                  <a:srgbClr val="1D4781"/>
                </a:solidFill>
                <a:latin typeface="Georgia"/>
                <a:cs typeface="Georgia"/>
              </a:defRPr>
            </a:lvl2pPr>
            <a:lvl3pPr>
              <a:defRPr sz="1350">
                <a:solidFill>
                  <a:schemeClr val="bg2">
                    <a:lumMod val="10000"/>
                  </a:schemeClr>
                </a:solidFill>
                <a:latin typeface="Georgia"/>
                <a:cs typeface="Georgia"/>
              </a:defRPr>
            </a:lvl3pPr>
            <a:lvl4pPr>
              <a:defRPr sz="1050">
                <a:solidFill>
                  <a:srgbClr val="58585A"/>
                </a:solidFill>
                <a:latin typeface="Georgia"/>
                <a:cs typeface="Georgia"/>
              </a:defRPr>
            </a:lvl4pPr>
            <a:lvl5pPr>
              <a:defRPr sz="9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87" y="5486400"/>
            <a:ext cx="2344937"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9029700" y="15950"/>
            <a:ext cx="132907"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5700" y="6075114"/>
            <a:ext cx="1314450" cy="638969"/>
          </a:xfrm>
          <a:prstGeom prst="rect">
            <a:avLst/>
          </a:prstGeom>
        </p:spPr>
      </p:pic>
    </p:spTree>
    <p:extLst>
      <p:ext uri="{BB962C8B-B14F-4D97-AF65-F5344CB8AC3E}">
        <p14:creationId xmlns:p14="http://schemas.microsoft.com/office/powerpoint/2010/main" val="3043719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28767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0137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907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513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9124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Line 13"/>
          <p:cNvSpPr>
            <a:spLocks noChangeShapeType="1"/>
          </p:cNvSpPr>
          <p:nvPr userDrawn="1"/>
        </p:nvSpPr>
        <p:spPr bwMode="auto">
          <a:xfrm flipH="1" flipV="1">
            <a:off x="228600" y="6324600"/>
            <a:ext cx="7239000" cy="0"/>
          </a:xfrm>
          <a:prstGeom prst="line">
            <a:avLst/>
          </a:prstGeom>
          <a:noFill/>
          <a:ln w="38100">
            <a:solidFill>
              <a:srgbClr val="D2C896"/>
            </a:solidFill>
            <a:round/>
            <a:headEnd/>
            <a:tailEnd/>
          </a:ln>
          <a:effectLst/>
        </p:spPr>
        <p:txBody>
          <a:bodyPr/>
          <a:lstStyle/>
          <a:p>
            <a:pPr>
              <a:defRPr/>
            </a:pPr>
            <a:endParaRPr lang="nl-BE">
              <a:latin typeface="Arial" charset="0"/>
            </a:endParaRPr>
          </a:p>
        </p:txBody>
      </p:sp>
      <p:sp>
        <p:nvSpPr>
          <p:cNvPr id="269314" name="Rectangle 2"/>
          <p:cNvSpPr>
            <a:spLocks noGrp="1" noChangeArrowheads="1"/>
          </p:cNvSpPr>
          <p:nvPr>
            <p:ph type="ctrTitle"/>
          </p:nvPr>
        </p:nvSpPr>
        <p:spPr>
          <a:xfrm>
            <a:off x="304800" y="1"/>
            <a:ext cx="8839200" cy="914400"/>
          </a:xfrm>
          <a:prstGeom prst="rect">
            <a:avLst/>
          </a:prstGeom>
          <a:noFill/>
          <a:ln>
            <a:noFill/>
          </a:ln>
          <a:effectLst/>
        </p:spPr>
        <p:txBody>
          <a:bodyPr/>
          <a:lstStyle>
            <a:lvl1pPr>
              <a:defRPr lang="en-US" sz="4800" b="1" noProof="0" smtClean="0">
                <a:solidFill>
                  <a:srgbClr val="D2C869"/>
                </a:solidFill>
                <a:effectLst>
                  <a:outerShdw blurRad="38100" dist="38100" dir="2700000" algn="tl">
                    <a:srgbClr val="000000">
                      <a:alpha val="43137"/>
                    </a:srgbClr>
                  </a:outerShdw>
                </a:effectLst>
                <a:latin typeface="+mj-lt"/>
                <a:ea typeface="+mj-ea"/>
                <a:cs typeface="+mj-cs"/>
              </a:defRPr>
            </a:lvl1pPr>
          </a:lstStyle>
          <a:p>
            <a:pPr lvl="0"/>
            <a:r>
              <a:rPr lang="en-US" noProof="0" dirty="0"/>
              <a:t>Click to edit Master title style</a:t>
            </a: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5372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501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169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1845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26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497961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4236095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96769"/>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4482" y="601980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3" name="Espace réservé du contenu 2"/>
          <p:cNvSpPr>
            <a:spLocks noGrp="1"/>
          </p:cNvSpPr>
          <p:nvPr>
            <p:ph sz="quarter" idx="10"/>
          </p:nvPr>
        </p:nvSpPr>
        <p:spPr>
          <a:xfrm>
            <a:off x="304800" y="990600"/>
            <a:ext cx="86106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8" name="Titre 7"/>
          <p:cNvSpPr>
            <a:spLocks noGrp="1"/>
          </p:cNvSpPr>
          <p:nvPr>
            <p:ph type="title"/>
          </p:nvPr>
        </p:nvSpPr>
        <p:spPr>
          <a:xfrm>
            <a:off x="304800" y="106362"/>
            <a:ext cx="8610600" cy="579438"/>
          </a:xfrm>
          <a:prstGeom prst="rect">
            <a:avLst/>
          </a:prstGeom>
        </p:spPr>
        <p:txBody>
          <a:bodyPr/>
          <a:lstStyle>
            <a:lvl1pPr algn="l">
              <a:defRPr sz="3000">
                <a:solidFill>
                  <a:srgbClr val="1D4781"/>
                </a:solidFill>
              </a:defRPr>
            </a:lvl1pPr>
          </a:lstStyle>
          <a:p>
            <a:r>
              <a:rPr lang="fr-FR" dirty="0"/>
              <a:t>Modifiez le style du titre</a:t>
            </a:r>
            <a:endParaRPr lang="fr-BE" dirty="0"/>
          </a:p>
        </p:txBody>
      </p:sp>
      <p:sp>
        <p:nvSpPr>
          <p:cNvPr id="9" name="Tekstvak 5"/>
          <p:cNvSpPr txBox="1"/>
          <p:nvPr userDrawn="1"/>
        </p:nvSpPr>
        <p:spPr>
          <a:xfrm>
            <a:off x="4199965" y="6294437"/>
            <a:ext cx="3962400" cy="300082"/>
          </a:xfrm>
          <a:prstGeom prst="rect">
            <a:avLst/>
          </a:prstGeom>
          <a:noFill/>
        </p:spPr>
        <p:txBody>
          <a:bodyPr>
            <a:spAutoFit/>
          </a:bodyPr>
          <a:lstStyle/>
          <a:p>
            <a:pPr algn="r">
              <a:defRPr/>
            </a:pPr>
            <a:r>
              <a:rPr lang="nl-BE" sz="1050" dirty="0"/>
              <a:t>Assemblée</a:t>
            </a:r>
            <a:r>
              <a:rPr lang="nl-BE" sz="1350" dirty="0"/>
              <a:t> </a:t>
            </a:r>
            <a:r>
              <a:rPr lang="nl-BE" sz="1050" dirty="0"/>
              <a:t>de District 2020</a:t>
            </a:r>
          </a:p>
        </p:txBody>
      </p:sp>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24850" y="6294439"/>
            <a:ext cx="571500" cy="447591"/>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5952622"/>
            <a:ext cx="2286000" cy="905378"/>
          </a:xfrm>
          <a:prstGeom prst="rect">
            <a:avLst/>
          </a:prstGeom>
        </p:spPr>
      </p:pic>
    </p:spTree>
    <p:extLst>
      <p:ext uri="{BB962C8B-B14F-4D97-AF65-F5344CB8AC3E}">
        <p14:creationId xmlns:p14="http://schemas.microsoft.com/office/powerpoint/2010/main" val="1978095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859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4762500" y="2141538"/>
            <a:ext cx="4152900" cy="3141663"/>
          </a:xfrm>
        </p:spPr>
        <p:txBody>
          <a:bodyPr>
            <a:normAutofit/>
          </a:bodyPr>
          <a:lstStyle>
            <a:lvl1pPr marL="0" indent="0">
              <a:buNone/>
              <a:defRPr sz="1650"/>
            </a:lvl1pPr>
            <a:lvl2pPr marL="171446" indent="-127394">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419100" y="2141539"/>
            <a:ext cx="37338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chemeClr val="bg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00298978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4572000" y="0"/>
            <a:ext cx="457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4889899" y="398463"/>
            <a:ext cx="3949303"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419100" y="2141539"/>
            <a:ext cx="3733800" cy="1135063"/>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415927" y="3383633"/>
            <a:ext cx="3740150" cy="1975764"/>
          </a:xfrm>
        </p:spPr>
        <p:txBody>
          <a:bodyPr>
            <a:normAutofit/>
          </a:bodyPr>
          <a:lstStyle>
            <a:lvl1pPr marL="0" indent="0" algn="l">
              <a:buNone/>
              <a:defRPr sz="1650">
                <a:solidFill>
                  <a:srgbClr val="333333"/>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8737601" y="115572"/>
            <a:ext cx="317501" cy="365125"/>
          </a:xfrm>
        </p:spPr>
        <p:txBody>
          <a:bodyPr/>
          <a:lstStyle>
            <a:lvl1pPr>
              <a:defRPr>
                <a:solidFill>
                  <a:schemeClr val="bg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520622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
            <a:ext cx="9144000" cy="1540043"/>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285750" y="2"/>
            <a:ext cx="8629650" cy="1540043"/>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6858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8737601" y="115572"/>
            <a:ext cx="31750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3508768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56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1A5EC6-A75C-4CB9-79A7-855F1E21692F}"/>
              </a:ext>
            </a:extLst>
          </p:cNvPr>
          <p:cNvSpPr/>
          <p:nvPr userDrawn="1"/>
        </p:nvSpPr>
        <p:spPr>
          <a:xfrm>
            <a:off x="0" y="0"/>
            <a:ext cx="2686050" cy="6934200"/>
          </a:xfrm>
          <a:prstGeom prst="rect">
            <a:avLst/>
          </a:prstGeom>
          <a:solidFill>
            <a:srgbClr val="90349B"/>
          </a:solidFill>
          <a:ln>
            <a:solidFill>
              <a:srgbClr val="9034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2" name="Image 11">
            <a:extLst>
              <a:ext uri="{FF2B5EF4-FFF2-40B4-BE49-F238E27FC236}">
                <a16:creationId xmlns:a16="http://schemas.microsoft.com/office/drawing/2014/main" id="{847D9BD4-03C4-D63E-D26A-3325046A3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8189" y="5497021"/>
            <a:ext cx="2277836" cy="1110608"/>
          </a:xfrm>
          <a:prstGeom prst="rect">
            <a:avLst/>
          </a:prstGeom>
        </p:spPr>
      </p:pic>
      <p:pic>
        <p:nvPicPr>
          <p:cNvPr id="14" name="Image 13">
            <a:extLst>
              <a:ext uri="{FF2B5EF4-FFF2-40B4-BE49-F238E27FC236}">
                <a16:creationId xmlns:a16="http://schemas.microsoft.com/office/drawing/2014/main" id="{DBE2C564-1FFD-AB18-03F0-9843971BD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162" y="381000"/>
            <a:ext cx="1241534" cy="1600200"/>
          </a:xfrm>
          <a:prstGeom prst="rect">
            <a:avLst/>
          </a:prstGeom>
        </p:spPr>
      </p:pic>
      <p:sp>
        <p:nvSpPr>
          <p:cNvPr id="15" name="ZoneTexte 14">
            <a:extLst>
              <a:ext uri="{FF2B5EF4-FFF2-40B4-BE49-F238E27FC236}">
                <a16:creationId xmlns:a16="http://schemas.microsoft.com/office/drawing/2014/main" id="{F95CDA58-2216-05B6-3B02-C90F5B7A11C2}"/>
              </a:ext>
            </a:extLst>
          </p:cNvPr>
          <p:cNvSpPr txBox="1"/>
          <p:nvPr userDrawn="1"/>
        </p:nvSpPr>
        <p:spPr>
          <a:xfrm>
            <a:off x="589870" y="2954280"/>
            <a:ext cx="1514475" cy="1200329"/>
          </a:xfrm>
          <a:prstGeom prst="rect">
            <a:avLst/>
          </a:prstGeom>
          <a:noFill/>
        </p:spPr>
        <p:txBody>
          <a:bodyPr wrap="square" rtlCol="0">
            <a:spAutoFit/>
          </a:bodyPr>
          <a:lstStyle/>
          <a:p>
            <a:pPr algn="ctr"/>
            <a:r>
              <a:rPr lang="fr-FR" sz="1800" dirty="0">
                <a:solidFill>
                  <a:schemeClr val="bg1"/>
                </a:solidFill>
              </a:rPr>
              <a:t>Séminaire</a:t>
            </a:r>
          </a:p>
          <a:p>
            <a:pPr algn="ctr"/>
            <a:r>
              <a:rPr lang="fr-FR" sz="1800" dirty="0">
                <a:solidFill>
                  <a:schemeClr val="bg1"/>
                </a:solidFill>
              </a:rPr>
              <a:t>de la Fondation</a:t>
            </a:r>
          </a:p>
          <a:p>
            <a:pPr algn="ctr"/>
            <a:r>
              <a:rPr lang="fr-FR" sz="1800" dirty="0">
                <a:solidFill>
                  <a:schemeClr val="bg1"/>
                </a:solidFill>
              </a:rPr>
              <a:t>2022-2023</a:t>
            </a:r>
          </a:p>
        </p:txBody>
      </p:sp>
      <p:sp>
        <p:nvSpPr>
          <p:cNvPr id="23" name="Rectangle 22">
            <a:extLst>
              <a:ext uri="{FF2B5EF4-FFF2-40B4-BE49-F238E27FC236}">
                <a16:creationId xmlns:a16="http://schemas.microsoft.com/office/drawing/2014/main" id="{225914A6-5650-B1CC-4625-D021653EB504}"/>
              </a:ext>
            </a:extLst>
          </p:cNvPr>
          <p:cNvSpPr/>
          <p:nvPr userDrawn="1"/>
        </p:nvSpPr>
        <p:spPr>
          <a:xfrm>
            <a:off x="2686050" y="0"/>
            <a:ext cx="6457950" cy="6934200"/>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4" name="Rectangle 23">
            <a:extLst>
              <a:ext uri="{FF2B5EF4-FFF2-40B4-BE49-F238E27FC236}">
                <a16:creationId xmlns:a16="http://schemas.microsoft.com/office/drawing/2014/main" id="{F6DA10F9-CEC8-2323-16BD-8A7BD81819D6}"/>
              </a:ext>
            </a:extLst>
          </p:cNvPr>
          <p:cNvSpPr/>
          <p:nvPr userDrawn="1"/>
        </p:nvSpPr>
        <p:spPr>
          <a:xfrm>
            <a:off x="3071104" y="533400"/>
            <a:ext cx="5672846" cy="586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6" name="Picture 4" descr="La Fondation Rotary | Rotary District 1750">
            <a:extLst>
              <a:ext uri="{FF2B5EF4-FFF2-40B4-BE49-F238E27FC236}">
                <a16:creationId xmlns:a16="http://schemas.microsoft.com/office/drawing/2014/main" id="{E1D2F03C-94A1-D4A4-AFB2-F967064122BF}"/>
              </a:ext>
            </a:extLst>
          </p:cNvPr>
          <p:cNvPicPr>
            <a:picLocks noChangeAspect="1" noChangeArrowheads="1"/>
          </p:cNvPicPr>
          <p:nvPr userDrawn="1"/>
        </p:nvPicPr>
        <p:blipFill rotWithShape="1">
          <a:blip r:embed="rId4" cstate="screen">
            <a:alphaModFix amt="48000"/>
            <a:extLst>
              <a:ext uri="{28A0092B-C50C-407E-A947-70E740481C1C}">
                <a14:useLocalDpi xmlns:a14="http://schemas.microsoft.com/office/drawing/2010/main"/>
              </a:ext>
            </a:extLst>
          </a:blip>
          <a:srcRect/>
          <a:stretch/>
        </p:blipFill>
        <p:spPr bwMode="auto">
          <a:xfrm>
            <a:off x="3067731" y="512180"/>
            <a:ext cx="5672846" cy="5883314"/>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a:extLst>
              <a:ext uri="{FF2B5EF4-FFF2-40B4-BE49-F238E27FC236}">
                <a16:creationId xmlns:a16="http://schemas.microsoft.com/office/drawing/2014/main" id="{64DF2F98-CEE5-AA99-64D9-1277F1849591}"/>
              </a:ext>
            </a:extLst>
          </p:cNvPr>
          <p:cNvSpPr>
            <a:spLocks noGrp="1"/>
          </p:cNvSpPr>
          <p:nvPr>
            <p:ph type="title"/>
          </p:nvPr>
        </p:nvSpPr>
        <p:spPr>
          <a:xfrm>
            <a:off x="1971675" y="2791056"/>
            <a:ext cx="7886700" cy="1325563"/>
          </a:xfrm>
          <a:prstGeom prst="rect">
            <a:avLst/>
          </a:prstGeom>
        </p:spPr>
        <p:txBody>
          <a:bodyPr/>
          <a:lstStyle>
            <a:lvl1pPr>
              <a:defRPr>
                <a:solidFill>
                  <a:srgbClr val="90349B"/>
                </a:solidFill>
              </a:defRPr>
            </a:lvl1pPr>
          </a:lstStyle>
          <a:p>
            <a:r>
              <a:rPr lang="fr-FR"/>
              <a:t>Modifiez le style du titre</a:t>
            </a:r>
          </a:p>
        </p:txBody>
      </p:sp>
    </p:spTree>
    <p:extLst>
      <p:ext uri="{BB962C8B-B14F-4D97-AF65-F5344CB8AC3E}">
        <p14:creationId xmlns:p14="http://schemas.microsoft.com/office/powerpoint/2010/main" val="166957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2" name="Title 1"/>
          <p:cNvSpPr>
            <a:spLocks noGrp="1"/>
          </p:cNvSpPr>
          <p:nvPr>
            <p:ph type="title"/>
          </p:nvPr>
        </p:nvSpPr>
        <p:spPr>
          <a:xfrm>
            <a:off x="457200" y="260498"/>
            <a:ext cx="8496300" cy="533400"/>
          </a:xfrm>
          <a:prstGeom prst="rect">
            <a:avLst/>
          </a:prstGeom>
        </p:spPr>
        <p:txBody>
          <a:bodyPr lIns="0" tIns="0" rIns="0" bIns="0" anchor="ctr" anchorCtr="0"/>
          <a:lstStyle>
            <a:lvl1pPr algn="l">
              <a:defRPr sz="3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b="0">
                <a:solidFill>
                  <a:srgbClr val="91359C"/>
                </a:solidFill>
                <a:latin typeface="Georgia"/>
                <a:cs typeface="Georgia"/>
              </a:defRPr>
            </a:lvl1pPr>
            <a:lvl2pPr>
              <a:defRPr sz="1800" b="0">
                <a:solidFill>
                  <a:srgbClr val="1D4781"/>
                </a:solidFill>
                <a:latin typeface="Georgia"/>
                <a:cs typeface="Georgia"/>
              </a:defRPr>
            </a:lvl2pPr>
            <a:lvl3pPr>
              <a:defRPr sz="1350">
                <a:solidFill>
                  <a:schemeClr val="bg2">
                    <a:lumMod val="10000"/>
                  </a:schemeClr>
                </a:solidFill>
                <a:latin typeface="Georgia"/>
                <a:cs typeface="Georgia"/>
              </a:defRPr>
            </a:lvl3pPr>
            <a:lvl4pPr>
              <a:defRPr sz="1050">
                <a:solidFill>
                  <a:srgbClr val="58585A"/>
                </a:solidFill>
                <a:latin typeface="Georgia"/>
                <a:cs typeface="Georgia"/>
              </a:defRPr>
            </a:lvl4pPr>
            <a:lvl5pPr>
              <a:defRPr sz="9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9144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87" y="5486400"/>
            <a:ext cx="2344937"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9029700" y="15950"/>
            <a:ext cx="132907"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5700" y="6075114"/>
            <a:ext cx="1314450" cy="638969"/>
          </a:xfrm>
          <a:prstGeom prst="rect">
            <a:avLst/>
          </a:prstGeom>
        </p:spPr>
      </p:pic>
    </p:spTree>
    <p:extLst>
      <p:ext uri="{BB962C8B-B14F-4D97-AF65-F5344CB8AC3E}">
        <p14:creationId xmlns:p14="http://schemas.microsoft.com/office/powerpoint/2010/main" val="37247760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8224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031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4887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a:p>
        </p:txBody>
      </p:sp>
      <p:sp>
        <p:nvSpPr>
          <p:cNvPr id="5" name="Rectangle 4"/>
          <p:cNvSpPr>
            <a:spLocks noChangeArrowheads="1"/>
          </p:cNvSpPr>
          <p:nvPr/>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5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solidFill>
                  <a:srgbClr val="58585A"/>
                </a:solidFill>
                <a:latin typeface="Georgia"/>
                <a:cs typeface="Georgia"/>
              </a:defRPr>
            </a:lvl1pPr>
            <a:lvl2pPr>
              <a:defRPr sz="1950">
                <a:solidFill>
                  <a:srgbClr val="58585A"/>
                </a:solidFill>
                <a:latin typeface="Georgia"/>
                <a:cs typeface="Georgia"/>
              </a:defRPr>
            </a:lvl2pPr>
            <a:lvl3pPr>
              <a:defRPr sz="1650">
                <a:solidFill>
                  <a:srgbClr val="58585A"/>
                </a:solidFill>
                <a:latin typeface="Georgia"/>
                <a:cs typeface="Georgia"/>
              </a:defRPr>
            </a:lvl3pPr>
            <a:lvl4pPr>
              <a:defRPr sz="135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55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a:spLocks noChangeArrowheads="1"/>
          </p:cNvSpPr>
          <p:nvPr/>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678940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426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7717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27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63979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7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1326068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4434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9638633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606738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591774"/>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649A69-5537-C61B-96C6-044556079EA1}"/>
              </a:ext>
            </a:extLst>
          </p:cNvPr>
          <p:cNvSpPr>
            <a:spLocks noChangeArrowheads="1"/>
          </p:cNvSpPr>
          <p:nvPr userDrawn="1"/>
        </p:nvSpPr>
        <p:spPr bwMode="auto">
          <a:xfrm>
            <a:off x="4482" y="601980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3" name="Espace réservé du contenu 2"/>
          <p:cNvSpPr>
            <a:spLocks noGrp="1"/>
          </p:cNvSpPr>
          <p:nvPr>
            <p:ph sz="quarter" idx="10"/>
          </p:nvPr>
        </p:nvSpPr>
        <p:spPr>
          <a:xfrm>
            <a:off x="304800" y="990600"/>
            <a:ext cx="8610600" cy="5029200"/>
          </a:xfrm>
          <a:prstGeom prst="rect">
            <a:avLst/>
          </a:prstGeo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Rectangle 5"/>
          <p:cNvSpPr>
            <a:spLocks noChangeArrowheads="1"/>
          </p:cNvSpPr>
          <p:nvPr userDrawn="1"/>
        </p:nvSpPr>
        <p:spPr bwMode="auto">
          <a:xfrm>
            <a:off x="0" y="0"/>
            <a:ext cx="9139518" cy="838200"/>
          </a:xfrm>
          <a:prstGeom prst="rect">
            <a:avLst/>
          </a:prstGeom>
          <a:solidFill>
            <a:schemeClr val="bg1"/>
          </a:solidFill>
          <a:ln w="9525">
            <a:noFill/>
            <a:miter lim="800000"/>
            <a:headEnd/>
            <a:tailEnd/>
          </a:ln>
          <a:effectLst>
            <a:outerShdw dist="61087" dir="5400000" rotWithShape="0">
              <a:srgbClr val="808080">
                <a:alpha val="25000"/>
              </a:srgbClr>
            </a:outerShdw>
          </a:effectLst>
        </p:spPr>
        <p:txBody>
          <a:bodyPr anchor="ctr"/>
          <a:lstStyle/>
          <a:p>
            <a:pPr algn="ctr" eaLnBrk="0" hangingPunct="0">
              <a:defRPr/>
            </a:pPr>
            <a:endParaRPr lang="en-US" sz="1800" dirty="0">
              <a:solidFill>
                <a:srgbClr val="1D4781"/>
              </a:solidFill>
              <a:latin typeface="+mn-lt"/>
              <a:ea typeface="+mn-ea"/>
            </a:endParaRPr>
          </a:p>
        </p:txBody>
      </p:sp>
      <p:sp>
        <p:nvSpPr>
          <p:cNvPr id="8" name="Titre 7"/>
          <p:cNvSpPr>
            <a:spLocks noGrp="1"/>
          </p:cNvSpPr>
          <p:nvPr>
            <p:ph type="title"/>
          </p:nvPr>
        </p:nvSpPr>
        <p:spPr>
          <a:xfrm>
            <a:off x="304800" y="106362"/>
            <a:ext cx="8610600" cy="579438"/>
          </a:xfrm>
          <a:prstGeom prst="rect">
            <a:avLst/>
          </a:prstGeom>
        </p:spPr>
        <p:txBody>
          <a:bodyPr/>
          <a:lstStyle>
            <a:lvl1pPr algn="l">
              <a:defRPr sz="3000">
                <a:solidFill>
                  <a:srgbClr val="1D4781"/>
                </a:solidFill>
              </a:defRPr>
            </a:lvl1pPr>
          </a:lstStyle>
          <a:p>
            <a:r>
              <a:rPr lang="fr-FR" dirty="0"/>
              <a:t>Modifiez le style du titre</a:t>
            </a:r>
            <a:endParaRPr lang="fr-BE" dirty="0"/>
          </a:p>
        </p:txBody>
      </p:sp>
      <p:sp>
        <p:nvSpPr>
          <p:cNvPr id="9" name="Tekstvak 5"/>
          <p:cNvSpPr txBox="1"/>
          <p:nvPr userDrawn="1"/>
        </p:nvSpPr>
        <p:spPr>
          <a:xfrm>
            <a:off x="4199965" y="6294437"/>
            <a:ext cx="3962400" cy="300082"/>
          </a:xfrm>
          <a:prstGeom prst="rect">
            <a:avLst/>
          </a:prstGeom>
          <a:noFill/>
        </p:spPr>
        <p:txBody>
          <a:bodyPr>
            <a:spAutoFit/>
          </a:bodyPr>
          <a:lstStyle/>
          <a:p>
            <a:pPr algn="r">
              <a:defRPr/>
            </a:pPr>
            <a:r>
              <a:rPr lang="nl-BE" sz="1050" dirty="0"/>
              <a:t>Assemblée</a:t>
            </a:r>
            <a:r>
              <a:rPr lang="nl-BE" sz="1350" dirty="0"/>
              <a:t> </a:t>
            </a:r>
            <a:r>
              <a:rPr lang="nl-BE" sz="1050" dirty="0"/>
              <a:t>de District 2020</a:t>
            </a:r>
          </a:p>
        </p:txBody>
      </p:sp>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24850" y="6294439"/>
            <a:ext cx="571500" cy="447591"/>
          </a:xfrm>
          <a:prstGeom prst="rect">
            <a:avLst/>
          </a:prstGeom>
        </p:spPr>
      </p:pic>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5952622"/>
            <a:ext cx="2286000" cy="905378"/>
          </a:xfrm>
          <a:prstGeom prst="rect">
            <a:avLst/>
          </a:prstGeom>
        </p:spPr>
      </p:pic>
    </p:spTree>
    <p:extLst>
      <p:ext uri="{BB962C8B-B14F-4D97-AF65-F5344CB8AC3E}">
        <p14:creationId xmlns:p14="http://schemas.microsoft.com/office/powerpoint/2010/main" val="268538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image" Target="../media/image15.jpe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11.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image" Target="../media/image1.png"/><Relationship Id="rId5" Type="http://schemas.openxmlformats.org/officeDocument/2006/relationships/slideLayout" Target="../slideLayouts/slideLayout127.xml"/><Relationship Id="rId10" Type="http://schemas.openxmlformats.org/officeDocument/2006/relationships/theme" Target="../theme/theme13.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3.jpeg"/><Relationship Id="rId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3.jpeg"/><Relationship Id="rId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7.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theme" Target="../theme/theme8.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9.xml"/><Relationship Id="rId1" Type="http://schemas.openxmlformats.org/officeDocument/2006/relationships/slideLayout" Target="../slideLayouts/slideLayout83.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2051" name="Picture 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0375" y="6165850"/>
            <a:ext cx="1212850" cy="457200"/>
          </a:xfrm>
          <a:prstGeom prst="rect">
            <a:avLst/>
          </a:prstGeom>
          <a:noFill/>
          <a:ln w="9525">
            <a:noFill/>
            <a:miter lim="800000"/>
            <a:headEnd/>
            <a:tailEnd/>
          </a:ln>
        </p:spPr>
      </p:pic>
      <p:sp>
        <p:nvSpPr>
          <p:cNvPr id="5" name="Tekstvak 4"/>
          <p:cNvSpPr txBox="1"/>
          <p:nvPr userDrawn="1"/>
        </p:nvSpPr>
        <p:spPr>
          <a:xfrm>
            <a:off x="4648200" y="6248400"/>
            <a:ext cx="4038600" cy="461963"/>
          </a:xfrm>
          <a:prstGeom prst="rect">
            <a:avLst/>
          </a:prstGeom>
          <a:noFill/>
        </p:spPr>
        <p:txBody>
          <a:bodyPr>
            <a:spAutoFit/>
          </a:bodyPr>
          <a:lstStyle/>
          <a:p>
            <a:pPr>
              <a:defRPr/>
            </a:pPr>
            <a:endParaRPr lang="nl-BE" dirty="0"/>
          </a:p>
        </p:txBody>
      </p:sp>
      <p:sp>
        <p:nvSpPr>
          <p:cNvPr id="6" name="Tekstvak 5"/>
          <p:cNvSpPr txBox="1"/>
          <p:nvPr userDrawn="1"/>
        </p:nvSpPr>
        <p:spPr>
          <a:xfrm>
            <a:off x="5029200" y="6248400"/>
            <a:ext cx="3962400" cy="369888"/>
          </a:xfrm>
          <a:prstGeom prst="rect">
            <a:avLst/>
          </a:prstGeom>
          <a:noFill/>
        </p:spPr>
        <p:txBody>
          <a:bodyPr>
            <a:spAutoFit/>
          </a:bodyPr>
          <a:lstStyle/>
          <a:p>
            <a:pPr algn="r">
              <a:defRPr/>
            </a:pPr>
            <a:r>
              <a:rPr lang="nl-BE" sz="1800" dirty="0"/>
              <a:t>Présentation club 2022-23</a:t>
            </a:r>
          </a:p>
        </p:txBody>
      </p:sp>
    </p:spTree>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96" r:id="rId7"/>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p>
            <a:pPr algn="r" eaLnBrk="0" hangingPunct="0">
              <a:defRPr/>
            </a:pPr>
            <a:r>
              <a:rPr lang="en-US" sz="675">
                <a:solidFill>
                  <a:srgbClr val="BCBDC0"/>
                </a:solidFill>
                <a:latin typeface="Arial Narrow" pitchFamily="34" charset="0"/>
              </a:rPr>
              <a:t>TITLE  |  </a:t>
            </a:r>
            <a:fld id="{02EEC6C3-8F1A-4BE1-8EFE-EB11F1428E24}" type="slidenum">
              <a:rPr lang="en-US" sz="675">
                <a:solidFill>
                  <a:srgbClr val="BCBDC0"/>
                </a:solidFill>
                <a:latin typeface="Arial Narrow" pitchFamily="34" charset="0"/>
              </a:rPr>
              <a:pPr algn="r" eaLnBrk="0" hangingPunct="0">
                <a:defRPr/>
              </a:pPr>
              <a:t>‹N°›</a:t>
            </a:fld>
            <a:r>
              <a:rPr lang="en-US" sz="675">
                <a:solidFill>
                  <a:srgbClr val="BCBDC0"/>
                </a:solidFill>
                <a:latin typeface="Arial Narrow" pitchFamily="34" charset="0"/>
              </a:rPr>
              <a:t>  </a:t>
            </a:r>
            <a:endParaRPr lang="en-US" sz="675">
              <a:solidFill>
                <a:srgbClr val="958D85"/>
              </a:solidFill>
              <a:latin typeface="Arial Narrow" pitchFamily="34" charset="0"/>
            </a:endParaRPr>
          </a:p>
        </p:txBody>
      </p:sp>
    </p:spTree>
    <p:extLst>
      <p:ext uri="{BB962C8B-B14F-4D97-AF65-F5344CB8AC3E}">
        <p14:creationId xmlns:p14="http://schemas.microsoft.com/office/powerpoint/2010/main" val="3944129485"/>
      </p:ext>
    </p:extLst>
  </p:cSld>
  <p:clrMap bg1="lt1" tx1="dk1" bg2="lt2" tx2="dk2" accent1="accent1" accent2="accent2" accent3="accent3" accent4="accent4" accent5="accent5" accent6="accent6" hlink="hlink" folHlink="folHlink"/>
  <p:sldLayoutIdLst>
    <p:sldLayoutId id="2147486042" r:id="rId1"/>
    <p:sldLayoutId id="2147486043" r:id="rId2"/>
    <p:sldLayoutId id="2147486044" r:id="rId3"/>
    <p:sldLayoutId id="2147486045" r:id="rId4"/>
    <p:sldLayoutId id="2147486046" r:id="rId5"/>
    <p:sldLayoutId id="2147486047" r:id="rId6"/>
    <p:sldLayoutId id="2147486048" r:id="rId7"/>
    <p:sldLayoutId id="2147486049" r:id="rId8"/>
    <p:sldLayoutId id="2147486050" r:id="rId9"/>
    <p:sldLayoutId id="2147486051" r:id="rId10"/>
    <p:sldLayoutId id="2147486052" r:id="rId11"/>
    <p:sldLayoutId id="2147486053" r:id="rId12"/>
    <p:sldLayoutId id="2147486054" r:id="rId13"/>
    <p:sldLayoutId id="2147486055" r:id="rId14"/>
    <p:sldLayoutId id="2147486056" r:id="rId15"/>
    <p:sldLayoutId id="2147486057" r:id="rId16"/>
    <p:sldLayoutId id="2147486058" r:id="rId17"/>
    <p:sldLayoutId id="2147486059" r:id="rId18"/>
    <p:sldLayoutId id="2147486060" r:id="rId19"/>
    <p:sldLayoutId id="2147486061" r:id="rId20"/>
    <p:sldLayoutId id="2147486064" r:id="rId21"/>
  </p:sldLayoutIdLst>
  <p:hf sldNum="0" hdr="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34" charset="-128"/>
          <a:cs typeface="MS PGothic"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MS PGothic"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GPEI inside pages.jpg"/>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0" y="6604000"/>
            <a:ext cx="1777512" cy="254000"/>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white"/>
                </a:solidFill>
                <a:latin typeface="+mn-lt"/>
                <a:cs typeface="+mn-cs"/>
              </a:defRPr>
            </a:lvl1pPr>
          </a:lstStyle>
          <a:p>
            <a:pPr eaLnBrk="1" hangingPunct="1">
              <a:defRPr/>
            </a:pPr>
            <a:fld id="{9E64F902-AC44-4D3A-950E-4CCB65B6F726}" type="slidenum">
              <a:rPr lang="en-US">
                <a:ea typeface="+mn-ea"/>
              </a:rPr>
              <a:pPr eaLnBrk="1" hangingPunct="1">
                <a:defRPr/>
              </a:pPr>
              <a:t>‹N°›</a:t>
            </a:fld>
            <a:endParaRPr lang="en-US" dirty="0">
              <a:ea typeface="+mn-ea"/>
            </a:endParaRPr>
          </a:p>
        </p:txBody>
      </p:sp>
    </p:spTree>
    <p:extLst>
      <p:ext uri="{BB962C8B-B14F-4D97-AF65-F5344CB8AC3E}">
        <p14:creationId xmlns:p14="http://schemas.microsoft.com/office/powerpoint/2010/main" val="2154199805"/>
      </p:ext>
    </p:extLst>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itchFamily="34" charset="0"/>
        </a:defRPr>
      </a:lvl2pPr>
      <a:lvl3pPr algn="ctr" defTabSz="342900" rtl="0" eaLnBrk="0" fontAlgn="base" hangingPunct="0">
        <a:spcBef>
          <a:spcPct val="0"/>
        </a:spcBef>
        <a:spcAft>
          <a:spcPct val="0"/>
        </a:spcAft>
        <a:defRPr sz="3300">
          <a:solidFill>
            <a:schemeClr val="tx1"/>
          </a:solidFill>
          <a:latin typeface="Calibri" pitchFamily="34" charset="0"/>
        </a:defRPr>
      </a:lvl3pPr>
      <a:lvl4pPr algn="ctr" defTabSz="342900" rtl="0" eaLnBrk="0" fontAlgn="base" hangingPunct="0">
        <a:spcBef>
          <a:spcPct val="0"/>
        </a:spcBef>
        <a:spcAft>
          <a:spcPct val="0"/>
        </a:spcAft>
        <a:defRPr sz="3300">
          <a:solidFill>
            <a:schemeClr val="tx1"/>
          </a:solidFill>
          <a:latin typeface="Calibri" pitchFamily="34" charset="0"/>
        </a:defRPr>
      </a:lvl4pPr>
      <a:lvl5pPr algn="ctr" defTabSz="342900" rtl="0" eaLnBrk="0" fontAlgn="base" hangingPunct="0">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Présentation Club 2023-24</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041C85-46E5-8649-8CB5-559295B1D80A}" type="slidenum">
              <a:rPr lang="en-US" smtClean="0"/>
              <a:t>‹N°›</a:t>
            </a:fld>
            <a:endParaRPr lang="en-US" dirty="0"/>
          </a:p>
        </p:txBody>
      </p:sp>
    </p:spTree>
    <p:extLst>
      <p:ext uri="{BB962C8B-B14F-4D97-AF65-F5344CB8AC3E}">
        <p14:creationId xmlns:p14="http://schemas.microsoft.com/office/powerpoint/2010/main" val="3307646962"/>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 id="2147486083" r:id="rId12"/>
    <p:sldLayoutId id="2147486084" r:id="rId1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2051" name="Picture 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0375" y="6165850"/>
            <a:ext cx="1212850" cy="457200"/>
          </a:xfrm>
          <a:prstGeom prst="rect">
            <a:avLst/>
          </a:prstGeom>
          <a:noFill/>
          <a:ln w="9525">
            <a:noFill/>
            <a:miter lim="800000"/>
            <a:headEnd/>
            <a:tailEnd/>
          </a:ln>
        </p:spPr>
      </p:pic>
      <p:sp>
        <p:nvSpPr>
          <p:cNvPr id="5" name="Tekstvak 4"/>
          <p:cNvSpPr txBox="1"/>
          <p:nvPr userDrawn="1"/>
        </p:nvSpPr>
        <p:spPr>
          <a:xfrm>
            <a:off x="4648200" y="6248400"/>
            <a:ext cx="4038600" cy="461963"/>
          </a:xfrm>
          <a:prstGeom prst="rect">
            <a:avLst/>
          </a:prstGeom>
          <a:noFill/>
        </p:spPr>
        <p:txBody>
          <a:bodyPr>
            <a:spAutoFit/>
          </a:bodyPr>
          <a:lstStyle/>
          <a:p>
            <a:pPr>
              <a:defRPr/>
            </a:pPr>
            <a:endParaRPr lang="nl-BE" dirty="0"/>
          </a:p>
        </p:txBody>
      </p:sp>
    </p:spTree>
    <p:extLst>
      <p:ext uri="{BB962C8B-B14F-4D97-AF65-F5344CB8AC3E}">
        <p14:creationId xmlns:p14="http://schemas.microsoft.com/office/powerpoint/2010/main" val="1361107593"/>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02EEC6C3-8F1A-4BE1-8EFE-EB11F1428E24}"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3075" name="Picture 5"/>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899" r:id="rId1"/>
    <p:sldLayoutId id="2147485900" r:id="rId2"/>
    <p:sldLayoutId id="2147485901" r:id="rId3"/>
    <p:sldLayoutId id="2147485902" r:id="rId4"/>
    <p:sldLayoutId id="2147485903" r:id="rId5"/>
    <p:sldLayoutId id="2147485885" r:id="rId6"/>
    <p:sldLayoutId id="2147485886" r:id="rId7"/>
    <p:sldLayoutId id="2147485887" r:id="rId8"/>
    <p:sldLayoutId id="2147485888" r:id="rId9"/>
    <p:sldLayoutId id="2147485889" r:id="rId10"/>
    <p:sldLayoutId id="2147485890" r:id="rId11"/>
    <p:sldLayoutId id="2147485891" r:id="rId12"/>
    <p:sldLayoutId id="2147485892" r:id="rId13"/>
    <p:sldLayoutId id="2147485893" r:id="rId14"/>
    <p:sldLayoutId id="2147485904" r:id="rId15"/>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p>
            <a:pPr algn="r" eaLnBrk="0" hangingPunct="0">
              <a:defRPr/>
            </a:pPr>
            <a:r>
              <a:rPr lang="en-US" sz="900">
                <a:solidFill>
                  <a:srgbClr val="BCBDC0"/>
                </a:solidFill>
                <a:latin typeface="Arial Narrow" pitchFamily="34" charset="0"/>
              </a:rPr>
              <a:t>TITLE |  </a:t>
            </a:r>
            <a:fld id="{CFD0ECF5-DF17-4215-8E72-5329E3B5AA31}" type="slidenum">
              <a:rPr lang="en-US" sz="900">
                <a:solidFill>
                  <a:srgbClr val="BCBDC0"/>
                </a:solidFill>
                <a:latin typeface="Arial Narrow" pitchFamily="34" charset="0"/>
              </a:rPr>
              <a:pPr algn="r" eaLnBrk="0" hangingPunct="0">
                <a:defRPr/>
              </a:pPr>
              <a:t>‹N°›</a:t>
            </a:fld>
            <a:r>
              <a:rPr lang="en-US" sz="900">
                <a:solidFill>
                  <a:srgbClr val="BCBDC0"/>
                </a:solidFill>
                <a:latin typeface="Arial Narrow" pitchFamily="34" charset="0"/>
              </a:rPr>
              <a:t>  </a:t>
            </a:r>
            <a:endParaRPr lang="en-US" sz="900">
              <a:solidFill>
                <a:srgbClr val="958D85"/>
              </a:solidFill>
              <a:latin typeface="Arial Narrow" pitchFamily="34" charset="0"/>
            </a:endParaRPr>
          </a:p>
        </p:txBody>
      </p:sp>
      <p:pic>
        <p:nvPicPr>
          <p:cNvPr id="4099" name="Picture 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6" r:id="rId10"/>
    <p:sldLayoutId id="2147485920" r:id="rId11"/>
    <p:sldLayoutId id="2147485921" r:id="rId12"/>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1106112713"/>
      </p:ext>
    </p:extLst>
  </p:cSld>
  <p:clrMap bg1="lt1" tx1="dk1" bg2="lt2" tx2="dk2" accent1="accent1" accent2="accent2" accent3="accent3" accent4="accent4" accent5="accent5" accent6="accent6" hlink="hlink" folHlink="folHlink"/>
  <p:sldLayoutIdLst>
    <p:sldLayoutId id="2147485935" r:id="rId1"/>
    <p:sldLayoutId id="2147486096" r:id="rId2"/>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26D5D-E848-9040-89F4-F4A8E48C9C9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52400" y="5987144"/>
            <a:ext cx="1828800" cy="870857"/>
          </a:xfrm>
          <a:prstGeom prst="rect">
            <a:avLst/>
          </a:prstGeom>
        </p:spPr>
      </p:pic>
      <p:sp>
        <p:nvSpPr>
          <p:cNvPr id="4" name="TextBox 3">
            <a:extLst>
              <a:ext uri="{FF2B5EF4-FFF2-40B4-BE49-F238E27FC236}">
                <a16:creationId xmlns:a16="http://schemas.microsoft.com/office/drawing/2014/main" id="{6F65FC8B-1897-3941-A590-F0E0443D6F02}"/>
              </a:ext>
            </a:extLst>
          </p:cNvPr>
          <p:cNvSpPr txBox="1"/>
          <p:nvPr userDrawn="1"/>
        </p:nvSpPr>
        <p:spPr>
          <a:xfrm>
            <a:off x="6477000" y="6375400"/>
            <a:ext cx="2209800" cy="307777"/>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1000" dirty="0">
                <a:solidFill>
                  <a:srgbClr val="763982"/>
                </a:solidFill>
                <a:latin typeface="Arial Narrow" panose="020B0604020202020204" pitchFamily="34" charset="0"/>
              </a:rPr>
              <a:t>Vibrant Club Seminar – </a:t>
            </a:r>
            <a:r>
              <a:rPr lang="en-US" altLang="en-US" sz="1000" dirty="0" err="1">
                <a:solidFill>
                  <a:srgbClr val="763982"/>
                </a:solidFill>
                <a:latin typeface="Arial Narrow" panose="020B0604020202020204" pitchFamily="34" charset="0"/>
              </a:rPr>
              <a:t>Wemmel</a:t>
            </a:r>
            <a:r>
              <a:rPr lang="en-US" altLang="en-US" sz="1000" dirty="0">
                <a:solidFill>
                  <a:srgbClr val="763982"/>
                </a:solidFill>
                <a:latin typeface="Arial Narrow" panose="020B0604020202020204" pitchFamily="34" charset="0"/>
              </a:rPr>
              <a:t> – 26/10/</a:t>
            </a:r>
            <a:r>
              <a:rPr lang="en-US" altLang="en-US" sz="1000" dirty="0" err="1">
                <a:solidFill>
                  <a:srgbClr val="763982"/>
                </a:solidFill>
                <a:latin typeface="Arial Narrow" panose="020B0604020202020204" pitchFamily="34" charset="0"/>
              </a:rPr>
              <a:t>Présentation</a:t>
            </a:r>
            <a:r>
              <a:rPr lang="en-US" altLang="en-US" sz="1000" dirty="0">
                <a:solidFill>
                  <a:srgbClr val="763982"/>
                </a:solidFill>
                <a:latin typeface="Arial Narrow" panose="020B0604020202020204" pitchFamily="34" charset="0"/>
              </a:rPr>
              <a:t> club 2022-23</a:t>
            </a:r>
          </a:p>
        </p:txBody>
      </p:sp>
    </p:spTree>
    <p:extLst>
      <p:ext uri="{BB962C8B-B14F-4D97-AF65-F5344CB8AC3E}">
        <p14:creationId xmlns:p14="http://schemas.microsoft.com/office/powerpoint/2010/main" val="3999737072"/>
      </p:ext>
    </p:extLst>
  </p:cSld>
  <p:clrMap bg1="lt1" tx1="dk1" bg2="lt2" tx2="dk2" accent1="accent1" accent2="accent2" accent3="accent3" accent4="accent4" accent5="accent5" accent6="accent6" hlink="hlink" folHlink="folHlink"/>
  <p:sldLayoutIdLst>
    <p:sldLayoutId id="2147485937" r:id="rId1"/>
    <p:sldLayoutId id="2147485938" r:id="rId2"/>
    <p:sldLayoutId id="2147485939" r:id="rId3"/>
    <p:sldLayoutId id="2147485940" r:id="rId4"/>
    <p:sldLayoutId id="2147485941" r:id="rId5"/>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025267558"/>
      </p:ext>
    </p:extLst>
  </p:cSld>
  <p:clrMap bg1="lt1" tx1="dk1" bg2="lt2" tx2="dk2" accent1="accent1" accent2="accent2" accent3="accent3" accent4="accent4" accent5="accent5" accent6="accent6" hlink="hlink" folHlink="folHlink"/>
  <p:sldLayoutIdLst>
    <p:sldLayoutId id="2147485945" r:id="rId1"/>
    <p:sldLayoutId id="2147485984" r:id="rId2"/>
  </p:sldLayoutIdLst>
  <p:hf sldNum="0"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p>
            <a:pPr algn="r" eaLnBrk="0" hangingPunct="0">
              <a:defRPr/>
            </a:pPr>
            <a:r>
              <a:rPr lang="en-US" sz="675">
                <a:solidFill>
                  <a:srgbClr val="BCBDC0"/>
                </a:solidFill>
                <a:latin typeface="Arial Narrow" pitchFamily="34" charset="0"/>
              </a:rPr>
              <a:t>TITLE  |  </a:t>
            </a:r>
            <a:fld id="{02EEC6C3-8F1A-4BE1-8EFE-EB11F1428E24}" type="slidenum">
              <a:rPr lang="en-US" sz="675">
                <a:solidFill>
                  <a:srgbClr val="BCBDC0"/>
                </a:solidFill>
                <a:latin typeface="Arial Narrow" pitchFamily="34" charset="0"/>
              </a:rPr>
              <a:pPr algn="r" eaLnBrk="0" hangingPunct="0">
                <a:defRPr/>
              </a:pPr>
              <a:t>‹N°›</a:t>
            </a:fld>
            <a:r>
              <a:rPr lang="en-US" sz="675">
                <a:solidFill>
                  <a:srgbClr val="BCBDC0"/>
                </a:solidFill>
                <a:latin typeface="Arial Narrow" pitchFamily="34" charset="0"/>
              </a:rPr>
              <a:t>  </a:t>
            </a:r>
            <a:endParaRPr lang="en-US" sz="675">
              <a:solidFill>
                <a:srgbClr val="958D85"/>
              </a:solidFill>
              <a:latin typeface="Arial Narrow" pitchFamily="34" charset="0"/>
            </a:endParaRPr>
          </a:p>
        </p:txBody>
      </p:sp>
    </p:spTree>
    <p:extLst>
      <p:ext uri="{BB962C8B-B14F-4D97-AF65-F5344CB8AC3E}">
        <p14:creationId xmlns:p14="http://schemas.microsoft.com/office/powerpoint/2010/main" val="682954159"/>
      </p:ext>
    </p:extLst>
  </p:cSld>
  <p:clrMap bg1="lt1" tx1="dk1" bg2="lt2" tx2="dk2" accent1="accent1" accent2="accent2" accent3="accent3" accent4="accent4" accent5="accent5" accent6="accent6" hlink="hlink" folHlink="folHlink"/>
  <p:sldLayoutIdLst>
    <p:sldLayoutId id="2147485962"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 id="2147485973" r:id="rId12"/>
    <p:sldLayoutId id="2147485974" r:id="rId13"/>
    <p:sldLayoutId id="2147485975" r:id="rId14"/>
    <p:sldLayoutId id="2147485976" r:id="rId15"/>
    <p:sldLayoutId id="2147485977" r:id="rId16"/>
    <p:sldLayoutId id="2147485979" r:id="rId17"/>
    <p:sldLayoutId id="2147485980" r:id="rId18"/>
    <p:sldLayoutId id="2147486032" r:id="rId19"/>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34" charset="-128"/>
          <a:cs typeface="MS PGothic"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MS PGothic"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2"/>
            <a:ext cx="1600200" cy="103875"/>
          </a:xfrm>
          <a:prstGeom prst="rect">
            <a:avLst/>
          </a:prstGeom>
          <a:noFill/>
        </p:spPr>
        <p:txBody>
          <a:bodyPr lIns="0" tIns="0" rIns="0" bIns="0">
            <a:spAutoFit/>
          </a:bodyPr>
          <a:lstStyle/>
          <a:p>
            <a:pPr algn="r" eaLnBrk="0" hangingPunct="0">
              <a:defRPr/>
            </a:pPr>
            <a:r>
              <a:rPr lang="en-US" sz="675">
                <a:solidFill>
                  <a:srgbClr val="BCBDC0"/>
                </a:solidFill>
                <a:latin typeface="Arial Narrow" pitchFamily="34" charset="0"/>
              </a:rPr>
              <a:t>TITLE  |  </a:t>
            </a:r>
            <a:fld id="{02EEC6C3-8F1A-4BE1-8EFE-EB11F1428E24}" type="slidenum">
              <a:rPr lang="en-US" sz="675">
                <a:solidFill>
                  <a:srgbClr val="BCBDC0"/>
                </a:solidFill>
                <a:latin typeface="Arial Narrow" pitchFamily="34" charset="0"/>
              </a:rPr>
              <a:pPr algn="r" eaLnBrk="0" hangingPunct="0">
                <a:defRPr/>
              </a:pPr>
              <a:t>‹N°›</a:t>
            </a:fld>
            <a:r>
              <a:rPr lang="en-US" sz="675">
                <a:solidFill>
                  <a:srgbClr val="BCBDC0"/>
                </a:solidFill>
                <a:latin typeface="Arial Narrow" pitchFamily="34" charset="0"/>
              </a:rPr>
              <a:t>  </a:t>
            </a:r>
            <a:endParaRPr lang="en-US" sz="675">
              <a:solidFill>
                <a:srgbClr val="958D85"/>
              </a:solidFill>
              <a:latin typeface="Arial Narrow" pitchFamily="34" charset="0"/>
            </a:endParaRPr>
          </a:p>
        </p:txBody>
      </p:sp>
    </p:spTree>
    <p:extLst>
      <p:ext uri="{BB962C8B-B14F-4D97-AF65-F5344CB8AC3E}">
        <p14:creationId xmlns:p14="http://schemas.microsoft.com/office/powerpoint/2010/main" val="1459695949"/>
      </p:ext>
    </p:extLst>
  </p:cSld>
  <p:clrMap bg1="lt1" tx1="dk1" bg2="lt2" tx2="dk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 id="2147486022" r:id="rId14"/>
    <p:sldLayoutId id="2147486023" r:id="rId15"/>
    <p:sldLayoutId id="2147486024" r:id="rId16"/>
    <p:sldLayoutId id="2147486025" r:id="rId17"/>
    <p:sldLayoutId id="2147486027" r:id="rId18"/>
    <p:sldLayoutId id="2147486028" r:id="rId19"/>
    <p:sldLayoutId id="2147486031" r:id="rId20"/>
  </p:sldLayoutIdLst>
  <p:hf sldNum="0" hdr="0" dt="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S PGothic"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34" charset="-128"/>
          <a:cs typeface="MS PGothic"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34" charset="-128"/>
          <a:cs typeface="MS PGothic"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2915616478"/>
      </p:ext>
    </p:extLst>
  </p:cSld>
  <p:clrMap bg1="lt1" tx1="dk1" bg2="lt2" tx2="dk2" accent1="accent1" accent2="accent2" accent3="accent3" accent4="accent4" accent5="accent5" accent6="accent6" hlink="hlink" folHlink="folHlink"/>
  <p:sldLayoutIdLst>
    <p:sldLayoutId id="2147486040" r:id="rId1"/>
  </p:sldLayoutIdLst>
  <p:hf sldNum="0" hdr="0" dt="0"/>
  <p:txStyles>
    <p:titleStyle>
      <a:lvl1pPr algn="ctr" defTabSz="342900" rtl="0" fontAlgn="base">
        <a:spcBef>
          <a:spcPct val="0"/>
        </a:spcBef>
        <a:spcAft>
          <a:spcPct val="0"/>
        </a:spcAft>
        <a:defRPr sz="3300" kern="1200">
          <a:solidFill>
            <a:schemeClr val="tx1"/>
          </a:solidFill>
          <a:latin typeface="+mj-lt"/>
          <a:ea typeface="+mj-ea"/>
          <a:cs typeface="+mj-cs"/>
        </a:defRPr>
      </a:lvl1pPr>
      <a:lvl2pPr algn="ctr" defTabSz="342900" rtl="0" fontAlgn="base">
        <a:spcBef>
          <a:spcPct val="0"/>
        </a:spcBef>
        <a:spcAft>
          <a:spcPct val="0"/>
        </a:spcAft>
        <a:defRPr sz="3300">
          <a:solidFill>
            <a:schemeClr val="tx1"/>
          </a:solidFill>
          <a:latin typeface="Calibri" pitchFamily="34" charset="0"/>
        </a:defRPr>
      </a:lvl2pPr>
      <a:lvl3pPr algn="ctr" defTabSz="342900" rtl="0" fontAlgn="base">
        <a:spcBef>
          <a:spcPct val="0"/>
        </a:spcBef>
        <a:spcAft>
          <a:spcPct val="0"/>
        </a:spcAft>
        <a:defRPr sz="3300">
          <a:solidFill>
            <a:schemeClr val="tx1"/>
          </a:solidFill>
          <a:latin typeface="Calibri" pitchFamily="34" charset="0"/>
        </a:defRPr>
      </a:lvl3pPr>
      <a:lvl4pPr algn="ctr" defTabSz="342900" rtl="0" fontAlgn="base">
        <a:spcBef>
          <a:spcPct val="0"/>
        </a:spcBef>
        <a:spcAft>
          <a:spcPct val="0"/>
        </a:spcAft>
        <a:defRPr sz="3300">
          <a:solidFill>
            <a:schemeClr val="tx1"/>
          </a:solidFill>
          <a:latin typeface="Calibri" pitchFamily="34" charset="0"/>
        </a:defRPr>
      </a:lvl4pPr>
      <a:lvl5pPr algn="ctr" defTabSz="342900" rtl="0" fontAlgn="base">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36.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05.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1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hyperlink" Target="mailto:x.demoisy@mail.com"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endpolionowtulp.nl/en/home" TargetMode="Externa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5.xml"/><Relationship Id="rId4" Type="http://schemas.openxmlformats.org/officeDocument/2006/relationships/image" Target="../media/image63.emf"/></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3.emf"/><Relationship Id="rId5" Type="http://schemas.openxmlformats.org/officeDocument/2006/relationships/image" Target="../media/image65.jpeg"/><Relationship Id="rId4" Type="http://schemas.openxmlformats.org/officeDocument/2006/relationships/hyperlink" Target="http://www.rotary.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A84774-6BBB-849B-19D6-BBC3D09150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0"/>
            <a:ext cx="8040857" cy="6858000"/>
          </a:xfrm>
          <a:prstGeom prst="rect">
            <a:avLst/>
          </a:prstGeom>
        </p:spPr>
      </p:pic>
    </p:spTree>
    <p:extLst>
      <p:ext uri="{BB962C8B-B14F-4D97-AF65-F5344CB8AC3E}">
        <p14:creationId xmlns:p14="http://schemas.microsoft.com/office/powerpoint/2010/main" val="2447340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EC8DD90-A822-3A00-2F1E-4BBAF4EBCE56}"/>
              </a:ext>
            </a:extLst>
          </p:cNvPr>
          <p:cNvSpPr txBox="1"/>
          <p:nvPr/>
        </p:nvSpPr>
        <p:spPr>
          <a:xfrm>
            <a:off x="317157" y="385718"/>
            <a:ext cx="4910319" cy="600164"/>
          </a:xfrm>
          <a:prstGeom prst="rect">
            <a:avLst/>
          </a:prstGeom>
          <a:noFill/>
        </p:spPr>
        <p:txBody>
          <a:bodyPr wrap="none" rtlCol="0">
            <a:spAutoFit/>
          </a:bodyPr>
          <a:lstStyle/>
          <a:p>
            <a:r>
              <a:rPr lang="fr-FR" sz="3300" b="1" dirty="0">
                <a:solidFill>
                  <a:schemeClr val="bg1"/>
                </a:solidFill>
              </a:rPr>
              <a:t>Les autres subventions</a:t>
            </a:r>
            <a:endParaRPr lang="fr-BE" sz="3300" b="1" dirty="0">
              <a:solidFill>
                <a:schemeClr val="bg1"/>
              </a:solidFill>
            </a:endParaRPr>
          </a:p>
        </p:txBody>
      </p:sp>
      <p:sp>
        <p:nvSpPr>
          <p:cNvPr id="6" name="Sous-titre 5">
            <a:extLst>
              <a:ext uri="{FF2B5EF4-FFF2-40B4-BE49-F238E27FC236}">
                <a16:creationId xmlns:a16="http://schemas.microsoft.com/office/drawing/2014/main" id="{A70C58C3-84F5-2381-0275-B338392E1333}"/>
              </a:ext>
            </a:extLst>
          </p:cNvPr>
          <p:cNvSpPr>
            <a:spLocks noGrp="1"/>
          </p:cNvSpPr>
          <p:nvPr>
            <p:ph type="subTitle" idx="1"/>
          </p:nvPr>
        </p:nvSpPr>
        <p:spPr>
          <a:xfrm>
            <a:off x="318869" y="1447800"/>
            <a:ext cx="8604955" cy="4572000"/>
          </a:xfrm>
        </p:spPr>
        <p:txBody>
          <a:bodyPr>
            <a:normAutofit fontScale="92500" lnSpcReduction="10000"/>
          </a:bodyPr>
          <a:lstStyle/>
          <a:p>
            <a:pPr marL="342900" indent="-342900">
              <a:buFont typeface="Wingdings" panose="05000000000000000000" pitchFamily="2" charset="2"/>
              <a:buChar char="Ø"/>
            </a:pPr>
            <a:r>
              <a:rPr lang="fr-FR" sz="2800" b="1" dirty="0">
                <a:solidFill>
                  <a:schemeClr val="accent1"/>
                </a:solidFill>
                <a:latin typeface="Arial" panose="020B0604020202020204" pitchFamily="34" charset="0"/>
                <a:cs typeface="Arial" panose="020B0604020202020204" pitchFamily="34" charset="0"/>
              </a:rPr>
              <a:t>Bourses de la Fondation</a:t>
            </a:r>
          </a:p>
          <a:p>
            <a:r>
              <a:rPr lang="fr-FR" sz="2600" dirty="0">
                <a:solidFill>
                  <a:schemeClr val="accent1"/>
                </a:solidFill>
                <a:latin typeface="Arial" panose="020B0604020202020204" pitchFamily="34" charset="0"/>
                <a:cs typeface="Arial" panose="020B0604020202020204" pitchFamily="34" charset="0"/>
              </a:rPr>
              <a:t>financent des bourses pour étudiants de deuxième et troisième cycle dont les objectifs professionnels correspondent à l’un des axes stratégiques.</a:t>
            </a:r>
          </a:p>
          <a:p>
            <a:pPr marL="342900" indent="-342900">
              <a:buFont typeface="Wingdings" panose="05000000000000000000" pitchFamily="2" charset="2"/>
              <a:buChar char="Ø"/>
            </a:pPr>
            <a:r>
              <a:rPr lang="fr-FR" sz="2800" b="1" dirty="0">
                <a:solidFill>
                  <a:schemeClr val="accent1"/>
                </a:solidFill>
                <a:latin typeface="Arial" panose="020B0604020202020204" pitchFamily="34" charset="0"/>
                <a:cs typeface="Arial" panose="020B0604020202020204" pitchFamily="34" charset="0"/>
              </a:rPr>
              <a:t>Bourses des Centres pour la paix   </a:t>
            </a:r>
          </a:p>
          <a:p>
            <a:r>
              <a:rPr lang="fr-FR" sz="2600" dirty="0">
                <a:solidFill>
                  <a:schemeClr val="accent1"/>
                </a:solidFill>
                <a:latin typeface="Arial" panose="020B0604020202020204" pitchFamily="34" charset="0"/>
                <a:ea typeface="ＭＳ Ｐゴシック" pitchFamily="34" charset="-128"/>
                <a:cs typeface="Arial" panose="020B0604020202020204" pitchFamily="34" charset="0"/>
              </a:rPr>
              <a:t>f</a:t>
            </a:r>
            <a:r>
              <a:rPr kumimoji="0" lang="fr-FR" sz="2600" b="0" i="0" u="none" strike="noStrike" kern="1200" cap="none" spc="0" normalizeH="0" baseline="0" noProof="0" dirty="0" err="1">
                <a:ln>
                  <a:noFill/>
                </a:ln>
                <a:solidFill>
                  <a:schemeClr val="accent1"/>
                </a:solidFill>
                <a:effectLst/>
                <a:uLnTx/>
                <a:uFillTx/>
                <a:latin typeface="Arial" panose="020B0604020202020204" pitchFamily="34" charset="0"/>
                <a:ea typeface="ＭＳ Ｐゴシック" pitchFamily="34" charset="-128"/>
                <a:cs typeface="Arial" panose="020B0604020202020204" pitchFamily="34" charset="0"/>
              </a:rPr>
              <a:t>inancent</a:t>
            </a:r>
            <a:r>
              <a:rPr kumimoji="0" lang="fr-FR" sz="26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itchFamily="34" charset="-128"/>
                <a:cs typeface="Arial" panose="020B0604020202020204" pitchFamily="34" charset="0"/>
              </a:rPr>
              <a:t> intégralement un master dans </a:t>
            </a:r>
            <a:r>
              <a:rPr lang="fr-FR" sz="2600" dirty="0">
                <a:solidFill>
                  <a:schemeClr val="accent1"/>
                </a:solidFill>
                <a:latin typeface="Arial" panose="020B0604020202020204" pitchFamily="34" charset="0"/>
                <a:ea typeface="ＭＳ Ｐゴシック" pitchFamily="34" charset="-128"/>
                <a:cs typeface="Arial" panose="020B0604020202020204" pitchFamily="34" charset="0"/>
              </a:rPr>
              <a:t>des disciplines liées à la paix et au développement</a:t>
            </a:r>
            <a:endParaRPr lang="fr-FR" sz="2600" dirty="0">
              <a:solidFill>
                <a:schemeClr val="accent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FR" sz="2800" b="1" dirty="0">
                <a:solidFill>
                  <a:schemeClr val="accent1"/>
                </a:solidFill>
                <a:latin typeface="Arial" panose="020B0604020202020204" pitchFamily="34" charset="0"/>
                <a:cs typeface="Arial" panose="020B0604020202020204" pitchFamily="34" charset="0"/>
              </a:rPr>
              <a:t>Subvention en cas de Catastrophe</a:t>
            </a:r>
          </a:p>
          <a:p>
            <a:r>
              <a:rPr kumimoji="0" lang="fr-FR" sz="26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itchFamily="34" charset="-128"/>
                <a:cs typeface="Arial" panose="020B0604020202020204" pitchFamily="34" charset="0"/>
              </a:rPr>
              <a:t>aident des collectivités frappées par une catastrophe.</a:t>
            </a:r>
            <a:endParaRPr lang="fr-FR" sz="2600" dirty="0">
              <a:solidFill>
                <a:schemeClr val="accent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fr-FR" sz="2800" b="1" dirty="0">
                <a:solidFill>
                  <a:schemeClr val="accent1"/>
                </a:solidFill>
                <a:latin typeface="Arial" panose="020B0604020202020204" pitchFamily="34" charset="0"/>
                <a:cs typeface="Arial" panose="020B0604020202020204" pitchFamily="34" charset="0"/>
              </a:rPr>
              <a:t>Programme d’économie d’échelle</a:t>
            </a:r>
          </a:p>
          <a:p>
            <a:r>
              <a:rPr kumimoji="0" lang="fr-FR" sz="2600" b="0" i="0" u="none" strike="noStrike" kern="1200" cap="none" spc="0" normalizeH="0" baseline="0" noProof="0" dirty="0">
                <a:ln>
                  <a:noFill/>
                </a:ln>
                <a:solidFill>
                  <a:schemeClr val="accent1"/>
                </a:solidFill>
                <a:effectLst/>
                <a:uLnTx/>
                <a:uFillTx/>
                <a:latin typeface="Arial" panose="020B0604020202020204" pitchFamily="34" charset="0"/>
                <a:ea typeface="MS PGothic" panose="020B0600070205080204" pitchFamily="34" charset="-128"/>
                <a:cs typeface="Arial" panose="020B0604020202020204" pitchFamily="34" charset="0"/>
              </a:rPr>
              <a:t>soutient un programme par an, de long terme et à fort impact</a:t>
            </a:r>
            <a:endParaRPr lang="fr-FR" sz="2600" dirty="0">
              <a:solidFill>
                <a:schemeClr val="accent1"/>
              </a:solidFill>
              <a:latin typeface="Arial" panose="020B0604020202020204" pitchFamily="34" charset="0"/>
              <a:cs typeface="Arial" panose="020B0604020202020204" pitchFamily="34" charset="0"/>
            </a:endParaRPr>
          </a:p>
          <a:p>
            <a:endParaRPr lang="fr-BE" dirty="0"/>
          </a:p>
        </p:txBody>
      </p:sp>
      <p:pic>
        <p:nvPicPr>
          <p:cNvPr id="7" name="Picture 8">
            <a:extLst>
              <a:ext uri="{FF2B5EF4-FFF2-40B4-BE49-F238E27FC236}">
                <a16:creationId xmlns:a16="http://schemas.microsoft.com/office/drawing/2014/main" id="{113E80E2-180B-9429-9BB0-23CA329644E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11041" y="3429000"/>
            <a:ext cx="107809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peinture, illustration, affiche, dessin&#10;&#10;Description générée automatiquement">
            <a:extLst>
              <a:ext uri="{FF2B5EF4-FFF2-40B4-BE49-F238E27FC236}">
                <a16:creationId xmlns:a16="http://schemas.microsoft.com/office/drawing/2014/main" id="{F0524269-E80A-D3A7-501A-126A19472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5853505"/>
            <a:ext cx="844912" cy="951625"/>
          </a:xfrm>
          <a:prstGeom prst="rect">
            <a:avLst/>
          </a:prstGeom>
        </p:spPr>
      </p:pic>
    </p:spTree>
    <p:extLst>
      <p:ext uri="{BB962C8B-B14F-4D97-AF65-F5344CB8AC3E}">
        <p14:creationId xmlns:p14="http://schemas.microsoft.com/office/powerpoint/2010/main" val="326557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 extérieur, joueur&#10;&#10;Description générée automatiquement">
            <a:extLst>
              <a:ext uri="{FF2B5EF4-FFF2-40B4-BE49-F238E27FC236}">
                <a16:creationId xmlns:a16="http://schemas.microsoft.com/office/drawing/2014/main" id="{8F132508-F0E0-B63F-73D7-A6BB772E20F2}"/>
              </a:ext>
            </a:extLst>
          </p:cNvPr>
          <p:cNvPicPr>
            <a:picLocks noChangeAspect="1"/>
          </p:cNvPicPr>
          <p:nvPr/>
        </p:nvPicPr>
        <p:blipFill>
          <a:blip r:embed="rId4"/>
          <a:stretch>
            <a:fillRect/>
          </a:stretch>
        </p:blipFill>
        <p:spPr>
          <a:xfrm>
            <a:off x="106995" y="1828800"/>
            <a:ext cx="4290197" cy="4679256"/>
          </a:xfrm>
          <a:prstGeom prst="rect">
            <a:avLst/>
          </a:prstGeom>
          <a:ln w="101600">
            <a:solidFill>
              <a:srgbClr val="00B0F0"/>
            </a:solidFill>
          </a:ln>
        </p:spPr>
      </p:pic>
      <p:sp>
        <p:nvSpPr>
          <p:cNvPr id="2" name="ZoneTexte 1">
            <a:extLst>
              <a:ext uri="{FF2B5EF4-FFF2-40B4-BE49-F238E27FC236}">
                <a16:creationId xmlns:a16="http://schemas.microsoft.com/office/drawing/2014/main" id="{4F279B23-9F40-4768-A902-F64DC842C940}"/>
              </a:ext>
            </a:extLst>
          </p:cNvPr>
          <p:cNvSpPr txBox="1"/>
          <p:nvPr/>
        </p:nvSpPr>
        <p:spPr>
          <a:xfrm>
            <a:off x="4397192" y="1494947"/>
            <a:ext cx="4750170" cy="2723823"/>
          </a:xfrm>
          <a:prstGeom prst="rect">
            <a:avLst/>
          </a:prstGeom>
          <a:solidFill>
            <a:srgbClr val="01B4E7"/>
          </a:solidFill>
        </p:spPr>
        <p:txBody>
          <a:bodyPr wrap="square" rtlCol="0">
            <a:spAutoFit/>
          </a:bodyPr>
          <a:lstStyle/>
          <a:p>
            <a:pPr marL="342900" indent="-342900">
              <a:buFont typeface="Wingdings" panose="05000000000000000000" pitchFamily="2" charset="2"/>
              <a:buChar char="v"/>
            </a:pPr>
            <a:r>
              <a:rPr lang="fr-BE" dirty="0"/>
              <a:t>Le district offre jusqu’à 2 bourses </a:t>
            </a:r>
            <a:r>
              <a:rPr lang="fr-BE" b="1" dirty="0"/>
              <a:t>de la Fondation </a:t>
            </a:r>
            <a:r>
              <a:rPr lang="fr-BE" dirty="0"/>
              <a:t>pour des études en relation avec un des axes stratégiques. </a:t>
            </a:r>
          </a:p>
          <a:p>
            <a:pPr algn="ctr"/>
            <a:r>
              <a:rPr lang="fr-BE" b="1" dirty="0"/>
              <a:t>Montant de 30.000 $.</a:t>
            </a:r>
          </a:p>
          <a:p>
            <a:pPr algn="ctr"/>
            <a:endParaRPr lang="fr-BE" sz="800" b="1" dirty="0"/>
          </a:p>
          <a:p>
            <a:r>
              <a:rPr lang="fr-BE" sz="2000" dirty="0"/>
              <a:t>Le club parrain fait la demande de subvention mondiale sur </a:t>
            </a:r>
            <a:r>
              <a:rPr lang="fr-BE" sz="2000" dirty="0" err="1"/>
              <a:t>My</a:t>
            </a:r>
            <a:r>
              <a:rPr lang="fr-BE" sz="2000" dirty="0"/>
              <a:t> Rotary.</a:t>
            </a:r>
          </a:p>
        </p:txBody>
      </p:sp>
      <p:sp>
        <p:nvSpPr>
          <p:cNvPr id="5" name="ZoneTexte 4">
            <a:extLst>
              <a:ext uri="{FF2B5EF4-FFF2-40B4-BE49-F238E27FC236}">
                <a16:creationId xmlns:a16="http://schemas.microsoft.com/office/drawing/2014/main" id="{57122A7F-5A88-48A5-9CBB-87C528273C56}"/>
              </a:ext>
            </a:extLst>
          </p:cNvPr>
          <p:cNvSpPr txBox="1"/>
          <p:nvPr/>
        </p:nvSpPr>
        <p:spPr>
          <a:xfrm>
            <a:off x="4397192" y="4500249"/>
            <a:ext cx="4750170" cy="2308324"/>
          </a:xfrm>
          <a:prstGeom prst="rect">
            <a:avLst/>
          </a:prstGeom>
          <a:solidFill>
            <a:srgbClr val="01B4E7"/>
          </a:solidFill>
        </p:spPr>
        <p:txBody>
          <a:bodyPr wrap="square" rtlCol="0">
            <a:spAutoFit/>
          </a:bodyPr>
          <a:lstStyle/>
          <a:p>
            <a:pPr marL="342900" indent="-342900" fontAlgn="auto">
              <a:spcAft>
                <a:spcPts val="0"/>
              </a:spcAft>
              <a:buFont typeface="Wingdings" panose="05000000000000000000" pitchFamily="2" charset="2"/>
              <a:buChar char="v"/>
              <a:defRPr/>
            </a:pPr>
            <a:r>
              <a:rPr lang="en-US" dirty="0">
                <a:solidFill>
                  <a:srgbClr val="DDE9EC">
                    <a:lumMod val="10000"/>
                  </a:srgbClr>
                </a:solidFill>
                <a:cs typeface="Cambria"/>
              </a:rPr>
              <a:t>Le district </a:t>
            </a:r>
            <a:r>
              <a:rPr lang="en-US" dirty="0" err="1">
                <a:solidFill>
                  <a:srgbClr val="DDE9EC">
                    <a:lumMod val="10000"/>
                  </a:srgbClr>
                </a:solidFill>
                <a:cs typeface="Cambria"/>
              </a:rPr>
              <a:t>réserve</a:t>
            </a:r>
            <a:r>
              <a:rPr lang="en-US" dirty="0">
                <a:solidFill>
                  <a:srgbClr val="DDE9EC">
                    <a:lumMod val="10000"/>
                  </a:srgbClr>
                </a:solidFill>
                <a:cs typeface="Cambria"/>
              </a:rPr>
              <a:t> un budget de 35.000 € pour des </a:t>
            </a:r>
            <a:r>
              <a:rPr lang="en-US" dirty="0" err="1">
                <a:solidFill>
                  <a:srgbClr val="DDE9EC">
                    <a:lumMod val="10000"/>
                  </a:srgbClr>
                </a:solidFill>
                <a:cs typeface="Cambria"/>
              </a:rPr>
              <a:t>jeunes</a:t>
            </a:r>
            <a:r>
              <a:rPr lang="en-US" dirty="0">
                <a:solidFill>
                  <a:srgbClr val="DDE9EC">
                    <a:lumMod val="10000"/>
                  </a:srgbClr>
                </a:solidFill>
                <a:cs typeface="Cambria"/>
              </a:rPr>
              <a:t> </a:t>
            </a:r>
            <a:r>
              <a:rPr lang="en-US" dirty="0" err="1">
                <a:solidFill>
                  <a:srgbClr val="DDE9EC">
                    <a:lumMod val="10000"/>
                  </a:srgbClr>
                </a:solidFill>
                <a:cs typeface="Cambria"/>
              </a:rPr>
              <a:t>désireux</a:t>
            </a:r>
            <a:r>
              <a:rPr lang="en-US" dirty="0">
                <a:solidFill>
                  <a:srgbClr val="DDE9EC">
                    <a:lumMod val="10000"/>
                  </a:srgbClr>
                </a:solidFill>
                <a:cs typeface="Cambria"/>
              </a:rPr>
              <a:t> de se </a:t>
            </a:r>
            <a:r>
              <a:rPr lang="en-US" dirty="0" err="1">
                <a:solidFill>
                  <a:srgbClr val="DDE9EC">
                    <a:lumMod val="10000"/>
                  </a:srgbClr>
                </a:solidFill>
                <a:cs typeface="Cambria"/>
              </a:rPr>
              <a:t>spécialiser</a:t>
            </a:r>
            <a:r>
              <a:rPr lang="en-US" dirty="0">
                <a:solidFill>
                  <a:srgbClr val="DDE9EC">
                    <a:lumMod val="10000"/>
                  </a:srgbClr>
                </a:solidFill>
                <a:cs typeface="Cambria"/>
              </a:rPr>
              <a:t> à </a:t>
            </a:r>
            <a:r>
              <a:rPr lang="en-US" dirty="0" err="1">
                <a:solidFill>
                  <a:srgbClr val="DDE9EC">
                    <a:lumMod val="10000"/>
                  </a:srgbClr>
                </a:solidFill>
                <a:cs typeface="Cambria"/>
              </a:rPr>
              <a:t>l’étranger</a:t>
            </a:r>
            <a:r>
              <a:rPr lang="en-US" dirty="0">
                <a:solidFill>
                  <a:srgbClr val="DDE9EC">
                    <a:lumMod val="10000"/>
                  </a:srgbClr>
                </a:solidFill>
                <a:cs typeface="Cambria"/>
              </a:rPr>
              <a:t>. Deadline pour les candidatures </a:t>
            </a:r>
            <a:r>
              <a:rPr lang="en-US" dirty="0" err="1">
                <a:solidFill>
                  <a:srgbClr val="DDE9EC">
                    <a:lumMod val="10000"/>
                  </a:srgbClr>
                </a:solidFill>
                <a:cs typeface="Cambria"/>
              </a:rPr>
              <a:t>parrainées</a:t>
            </a:r>
            <a:r>
              <a:rPr lang="en-US" dirty="0">
                <a:solidFill>
                  <a:srgbClr val="DDE9EC">
                    <a:lumMod val="10000"/>
                  </a:srgbClr>
                </a:solidFill>
                <a:cs typeface="Cambria"/>
              </a:rPr>
              <a:t> par un club:</a:t>
            </a:r>
            <a:endParaRPr lang="en-US" b="1" dirty="0">
              <a:solidFill>
                <a:srgbClr val="FF0000"/>
              </a:solidFill>
              <a:cs typeface="Cambria"/>
            </a:endParaRPr>
          </a:p>
        </p:txBody>
      </p:sp>
      <p:sp>
        <p:nvSpPr>
          <p:cNvPr id="7" name="Titre 6">
            <a:extLst>
              <a:ext uri="{FF2B5EF4-FFF2-40B4-BE49-F238E27FC236}">
                <a16:creationId xmlns:a16="http://schemas.microsoft.com/office/drawing/2014/main" id="{36F1082B-74BA-42C1-833D-25D5AB5ED8A2}"/>
              </a:ext>
            </a:extLst>
          </p:cNvPr>
          <p:cNvSpPr>
            <a:spLocks noGrp="1"/>
          </p:cNvSpPr>
          <p:nvPr>
            <p:ph type="ctrTitle" idx="4294967295"/>
          </p:nvPr>
        </p:nvSpPr>
        <p:spPr>
          <a:xfrm>
            <a:off x="-245975" y="49427"/>
            <a:ext cx="9296400" cy="990600"/>
          </a:xfrm>
          <a:prstGeom prst="rect">
            <a:avLst/>
          </a:prstGeom>
        </p:spPr>
        <p:txBody>
          <a:bodyPr/>
          <a:lstStyle/>
          <a:p>
            <a:pPr algn="l"/>
            <a:r>
              <a:rPr lang="fr-FR" b="1" dirty="0">
                <a:solidFill>
                  <a:schemeClr val="bg1"/>
                </a:solidFill>
                <a:latin typeface="Arial" panose="020B0604020202020204" pitchFamily="34" charset="0"/>
                <a:cs typeface="Arial" panose="020B0604020202020204" pitchFamily="34" charset="0"/>
              </a:rPr>
              <a:t>    </a:t>
            </a:r>
            <a:r>
              <a:rPr lang="fr-FR" sz="3300" b="1" dirty="0">
                <a:solidFill>
                  <a:schemeClr val="bg1"/>
                </a:solidFill>
                <a:latin typeface="Arial" panose="020B0604020202020204" pitchFamily="34" charset="0"/>
                <a:cs typeface="Arial" panose="020B0604020202020204" pitchFamily="34" charset="0"/>
              </a:rPr>
              <a:t>Bourses d’études</a:t>
            </a:r>
            <a:endParaRPr lang="fr-BE" sz="33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6702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DE4751D-0AD2-84E7-048B-F2005D6AE942}"/>
              </a:ext>
            </a:extLst>
          </p:cNvPr>
          <p:cNvSpPr txBox="1"/>
          <p:nvPr/>
        </p:nvSpPr>
        <p:spPr>
          <a:xfrm>
            <a:off x="304799" y="381000"/>
            <a:ext cx="8060220" cy="600164"/>
          </a:xfrm>
          <a:prstGeom prst="rect">
            <a:avLst/>
          </a:prstGeom>
          <a:noFill/>
        </p:spPr>
        <p:txBody>
          <a:bodyPr wrap="none" rtlCol="0">
            <a:spAutoFit/>
          </a:bodyPr>
          <a:lstStyle/>
          <a:p>
            <a:r>
              <a:rPr lang="fr-FR" sz="3300" b="1" dirty="0">
                <a:solidFill>
                  <a:schemeClr val="bg1"/>
                </a:solidFill>
              </a:rPr>
              <a:t>Les bourses de la Fondation 2023-2024</a:t>
            </a:r>
            <a:endParaRPr lang="fr-BE" sz="3300" b="1" dirty="0">
              <a:solidFill>
                <a:schemeClr val="bg1"/>
              </a:solidFill>
            </a:endParaRPr>
          </a:p>
        </p:txBody>
      </p:sp>
      <p:graphicFrame>
        <p:nvGraphicFramePr>
          <p:cNvPr id="3" name="Espace réservé du contenu 12">
            <a:extLst>
              <a:ext uri="{FF2B5EF4-FFF2-40B4-BE49-F238E27FC236}">
                <a16:creationId xmlns:a16="http://schemas.microsoft.com/office/drawing/2014/main" id="{D74C80BB-59E2-B738-2734-B725660DA5BD}"/>
              </a:ext>
            </a:extLst>
          </p:cNvPr>
          <p:cNvGraphicFramePr>
            <a:graphicFrameLocks/>
          </p:cNvGraphicFramePr>
          <p:nvPr>
            <p:extLst>
              <p:ext uri="{D42A27DB-BD31-4B8C-83A1-F6EECF244321}">
                <p14:modId xmlns:p14="http://schemas.microsoft.com/office/powerpoint/2010/main" val="564748429"/>
              </p:ext>
            </p:extLst>
          </p:nvPr>
        </p:nvGraphicFramePr>
        <p:xfrm>
          <a:off x="76200" y="2133600"/>
          <a:ext cx="8991600" cy="234696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301573725"/>
                    </a:ext>
                  </a:extLst>
                </a:gridCol>
                <a:gridCol w="1663700">
                  <a:extLst>
                    <a:ext uri="{9D8B030D-6E8A-4147-A177-3AD203B41FA5}">
                      <a16:colId xmlns:a16="http://schemas.microsoft.com/office/drawing/2014/main" val="39012973"/>
                    </a:ext>
                  </a:extLst>
                </a:gridCol>
                <a:gridCol w="2438400">
                  <a:extLst>
                    <a:ext uri="{9D8B030D-6E8A-4147-A177-3AD203B41FA5}">
                      <a16:colId xmlns:a16="http://schemas.microsoft.com/office/drawing/2014/main" val="1287740458"/>
                    </a:ext>
                  </a:extLst>
                </a:gridCol>
                <a:gridCol w="1676400">
                  <a:extLst>
                    <a:ext uri="{9D8B030D-6E8A-4147-A177-3AD203B41FA5}">
                      <a16:colId xmlns:a16="http://schemas.microsoft.com/office/drawing/2014/main" val="2311752196"/>
                    </a:ext>
                  </a:extLst>
                </a:gridCol>
                <a:gridCol w="1308100">
                  <a:extLst>
                    <a:ext uri="{9D8B030D-6E8A-4147-A177-3AD203B41FA5}">
                      <a16:colId xmlns:a16="http://schemas.microsoft.com/office/drawing/2014/main" val="2176304398"/>
                    </a:ext>
                  </a:extLst>
                </a:gridCol>
              </a:tblGrid>
              <a:tr h="0">
                <a:tc>
                  <a:txBody>
                    <a:bodyPr/>
                    <a:lstStyle/>
                    <a:p>
                      <a:pPr algn="ctr"/>
                      <a:r>
                        <a:rPr lang="fr-FR" sz="2400" dirty="0"/>
                        <a:t>LAUREAT</a:t>
                      </a:r>
                      <a:endParaRPr lang="fr-BE" sz="2400" dirty="0"/>
                    </a:p>
                  </a:txBody>
                  <a:tcPr/>
                </a:tc>
                <a:tc>
                  <a:txBody>
                    <a:bodyPr/>
                    <a:lstStyle/>
                    <a:p>
                      <a:pPr algn="ctr"/>
                      <a:r>
                        <a:rPr lang="fr-FR" sz="2400" dirty="0"/>
                        <a:t>PARRAIN</a:t>
                      </a:r>
                      <a:endParaRPr lang="fr-BE" sz="2400" dirty="0"/>
                    </a:p>
                  </a:txBody>
                  <a:tcPr/>
                </a:tc>
                <a:tc>
                  <a:txBody>
                    <a:bodyPr/>
                    <a:lstStyle/>
                    <a:p>
                      <a:pPr algn="ctr"/>
                      <a:r>
                        <a:rPr lang="fr-FR" sz="2400" dirty="0"/>
                        <a:t>LIEU</a:t>
                      </a:r>
                      <a:endParaRPr lang="fr-BE" sz="2400" dirty="0"/>
                    </a:p>
                  </a:txBody>
                  <a:tcPr/>
                </a:tc>
                <a:tc>
                  <a:txBody>
                    <a:bodyPr/>
                    <a:lstStyle/>
                    <a:p>
                      <a:pPr algn="ctr"/>
                      <a:r>
                        <a:rPr lang="fr-FR" sz="2400" dirty="0"/>
                        <a:t>MONTANT</a:t>
                      </a:r>
                      <a:endParaRPr lang="fr-BE" sz="2400" dirty="0"/>
                    </a:p>
                  </a:txBody>
                  <a:tcPr/>
                </a:tc>
                <a:tc>
                  <a:txBody>
                    <a:bodyPr/>
                    <a:lstStyle/>
                    <a:p>
                      <a:pPr algn="ctr"/>
                      <a:r>
                        <a:rPr lang="fr-FR" sz="2400" dirty="0"/>
                        <a:t>AXE</a:t>
                      </a:r>
                      <a:endParaRPr lang="fr-BE" sz="2400" dirty="0"/>
                    </a:p>
                  </a:txBody>
                  <a:tcPr/>
                </a:tc>
                <a:extLst>
                  <a:ext uri="{0D108BD9-81ED-4DB2-BD59-A6C34878D82A}">
                    <a16:rowId xmlns:a16="http://schemas.microsoft.com/office/drawing/2014/main" val="3617085004"/>
                  </a:ext>
                </a:extLst>
              </a:tr>
              <a:tr h="370840">
                <a:tc>
                  <a:txBody>
                    <a:bodyPr/>
                    <a:lstStyle/>
                    <a:p>
                      <a:r>
                        <a:rPr lang="fr-FR" sz="2800" dirty="0">
                          <a:solidFill>
                            <a:schemeClr val="accent1"/>
                          </a:solidFill>
                        </a:rPr>
                        <a:t>Camille CHATELAIN</a:t>
                      </a:r>
                      <a:endParaRPr lang="fr-BE" sz="2800" dirty="0">
                        <a:solidFill>
                          <a:schemeClr val="accent1"/>
                        </a:solidFill>
                      </a:endParaRPr>
                    </a:p>
                  </a:txBody>
                  <a:tcPr/>
                </a:tc>
                <a:tc>
                  <a:txBody>
                    <a:bodyPr/>
                    <a:lstStyle/>
                    <a:p>
                      <a:r>
                        <a:rPr lang="fr-FR" sz="2800" dirty="0">
                          <a:solidFill>
                            <a:schemeClr val="accent1"/>
                          </a:solidFill>
                        </a:rPr>
                        <a:t>RC Huy </a:t>
                      </a:r>
                      <a:endParaRPr lang="fr-BE" sz="2800" dirty="0">
                        <a:solidFill>
                          <a:schemeClr val="accent1"/>
                        </a:solidFill>
                      </a:endParaRPr>
                    </a:p>
                  </a:txBody>
                  <a:tcPr/>
                </a:tc>
                <a:tc>
                  <a:txBody>
                    <a:bodyPr/>
                    <a:lstStyle/>
                    <a:p>
                      <a:r>
                        <a:rPr lang="fr-FR" sz="2800" dirty="0">
                          <a:solidFill>
                            <a:schemeClr val="accent1"/>
                          </a:solidFill>
                        </a:rPr>
                        <a:t>VANCOUVER</a:t>
                      </a:r>
                      <a:endParaRPr lang="fr-BE" sz="2800" dirty="0">
                        <a:solidFill>
                          <a:schemeClr val="accent1"/>
                        </a:solidFill>
                      </a:endParaRPr>
                    </a:p>
                  </a:txBody>
                  <a:tcPr/>
                </a:tc>
                <a:tc>
                  <a:txBody>
                    <a:bodyPr/>
                    <a:lstStyle/>
                    <a:p>
                      <a:r>
                        <a:rPr lang="fr-FR" sz="2800" dirty="0">
                          <a:solidFill>
                            <a:schemeClr val="accent1"/>
                          </a:solidFill>
                        </a:rPr>
                        <a:t>30.000 $</a:t>
                      </a:r>
                      <a:endParaRPr lang="fr-BE" sz="2800" dirty="0">
                        <a:solidFill>
                          <a:schemeClr val="accent1"/>
                        </a:solidFill>
                      </a:endParaRPr>
                    </a:p>
                  </a:txBody>
                  <a:tcPr/>
                </a:tc>
                <a:tc>
                  <a:txBody>
                    <a:bodyPr/>
                    <a:lstStyle/>
                    <a:p>
                      <a:endParaRPr lang="fr-BE" sz="4800" dirty="0"/>
                    </a:p>
                  </a:txBody>
                  <a:tcPr/>
                </a:tc>
                <a:extLst>
                  <a:ext uri="{0D108BD9-81ED-4DB2-BD59-A6C34878D82A}">
                    <a16:rowId xmlns:a16="http://schemas.microsoft.com/office/drawing/2014/main" val="2798579290"/>
                  </a:ext>
                </a:extLst>
              </a:tr>
              <a:tr h="370840">
                <a:tc>
                  <a:txBody>
                    <a:bodyPr/>
                    <a:lstStyle/>
                    <a:p>
                      <a:r>
                        <a:rPr lang="fr-FR" sz="2800" dirty="0">
                          <a:solidFill>
                            <a:schemeClr val="accent1"/>
                          </a:solidFill>
                        </a:rPr>
                        <a:t>Xavier  RAICK</a:t>
                      </a:r>
                      <a:endParaRPr lang="fr-BE" sz="2800" dirty="0">
                        <a:solidFill>
                          <a:schemeClr val="accent1"/>
                        </a:solidFill>
                      </a:endParaRPr>
                    </a:p>
                  </a:txBody>
                  <a:tcPr/>
                </a:tc>
                <a:tc>
                  <a:txBody>
                    <a:bodyPr/>
                    <a:lstStyle/>
                    <a:p>
                      <a:r>
                        <a:rPr lang="fr-FR" sz="2800" dirty="0">
                          <a:solidFill>
                            <a:schemeClr val="accent1"/>
                          </a:solidFill>
                        </a:rPr>
                        <a:t>RC Huy </a:t>
                      </a:r>
                      <a:r>
                        <a:rPr lang="fr-FR" sz="2800" dirty="0" err="1">
                          <a:solidFill>
                            <a:schemeClr val="accent1"/>
                          </a:solidFill>
                        </a:rPr>
                        <a:t>Rondia</a:t>
                      </a:r>
                      <a:endParaRPr lang="fr-BE" sz="2800" dirty="0">
                        <a:solidFill>
                          <a:schemeClr val="accent1"/>
                        </a:solidFill>
                      </a:endParaRPr>
                    </a:p>
                  </a:txBody>
                  <a:tcPr/>
                </a:tc>
                <a:tc>
                  <a:txBody>
                    <a:bodyPr/>
                    <a:lstStyle/>
                    <a:p>
                      <a:r>
                        <a:rPr lang="fr-FR" sz="2800" dirty="0">
                          <a:solidFill>
                            <a:schemeClr val="accent1"/>
                          </a:solidFill>
                        </a:rPr>
                        <a:t>ITHACA </a:t>
                      </a:r>
                      <a:endParaRPr lang="fr-BE" sz="2800" dirty="0">
                        <a:solidFill>
                          <a:schemeClr val="accent1"/>
                        </a:solidFill>
                      </a:endParaRPr>
                    </a:p>
                  </a:txBody>
                  <a:tcPr/>
                </a:tc>
                <a:tc>
                  <a:txBody>
                    <a:bodyPr/>
                    <a:lstStyle/>
                    <a:p>
                      <a:r>
                        <a:rPr lang="fr-FR" sz="2800" dirty="0">
                          <a:solidFill>
                            <a:schemeClr val="accent1"/>
                          </a:solidFill>
                        </a:rPr>
                        <a:t>30.000 $</a:t>
                      </a:r>
                      <a:endParaRPr lang="fr-BE" sz="2800" dirty="0">
                        <a:solidFill>
                          <a:schemeClr val="accent1"/>
                        </a:solidFill>
                      </a:endParaRPr>
                    </a:p>
                  </a:txBody>
                  <a:tcPr/>
                </a:tc>
                <a:tc>
                  <a:txBody>
                    <a:bodyPr/>
                    <a:lstStyle/>
                    <a:p>
                      <a:endParaRPr lang="fr-BE" sz="4800" dirty="0"/>
                    </a:p>
                  </a:txBody>
                  <a:tcPr/>
                </a:tc>
                <a:extLst>
                  <a:ext uri="{0D108BD9-81ED-4DB2-BD59-A6C34878D82A}">
                    <a16:rowId xmlns:a16="http://schemas.microsoft.com/office/drawing/2014/main" val="71821145"/>
                  </a:ext>
                </a:extLst>
              </a:tr>
            </a:tbl>
          </a:graphicData>
        </a:graphic>
      </p:graphicFrame>
      <p:pic>
        <p:nvPicPr>
          <p:cNvPr id="5" name="Image 4" descr="Une image contenant cercle, Graphique, clipart, symbole&#10;&#10;Description générée automatiquement">
            <a:extLst>
              <a:ext uri="{FF2B5EF4-FFF2-40B4-BE49-F238E27FC236}">
                <a16:creationId xmlns:a16="http://schemas.microsoft.com/office/drawing/2014/main" id="{697379E0-E486-1ABA-E4AA-95EA4285A9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2821" y="2667000"/>
            <a:ext cx="844395" cy="845516"/>
          </a:xfrm>
          <a:prstGeom prst="rect">
            <a:avLst/>
          </a:prstGeom>
        </p:spPr>
      </p:pic>
      <p:pic>
        <p:nvPicPr>
          <p:cNvPr id="6" name="Image 5" descr="Une image contenant logo, Graphique, sapin, cercle&#10;&#10;Description générée automatiquement">
            <a:extLst>
              <a:ext uri="{FF2B5EF4-FFF2-40B4-BE49-F238E27FC236}">
                <a16:creationId xmlns:a16="http://schemas.microsoft.com/office/drawing/2014/main" id="{57A90A6F-F1CE-9398-0ACD-46E5C11B1B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6794" y="3568284"/>
            <a:ext cx="844395" cy="955264"/>
          </a:xfrm>
          <a:prstGeom prst="rect">
            <a:avLst/>
          </a:prstGeom>
        </p:spPr>
      </p:pic>
    </p:spTree>
    <p:extLst>
      <p:ext uri="{BB962C8B-B14F-4D97-AF65-F5344CB8AC3E}">
        <p14:creationId xmlns:p14="http://schemas.microsoft.com/office/powerpoint/2010/main" val="368927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865188"/>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Comment financer tout cela ? – Dons au fonds annuel</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65012" y="1676400"/>
            <a:ext cx="8467618" cy="4343400"/>
          </a:xfrm>
          <a:prstGeom prst="rect">
            <a:avLst/>
          </a:prstGeom>
          <a:solidFill>
            <a:schemeClr val="bg1"/>
          </a:solidFill>
          <a:ln>
            <a:solidFill>
              <a:schemeClr val="bg1"/>
            </a:solidFill>
          </a:ln>
        </p:spPr>
        <p:txBody>
          <a:bodyPr>
            <a:normAutofit/>
          </a:bodyPr>
          <a:lstStyle/>
          <a:p>
            <a:pPr marL="457200" lvl="1" indent="0">
              <a:buNone/>
            </a:pPr>
            <a:endParaRPr lang="fr-BE" sz="3600" b="1" dirty="0">
              <a:solidFill>
                <a:schemeClr val="accent1"/>
              </a:solidFill>
            </a:endParaRPr>
          </a:p>
        </p:txBody>
      </p:sp>
      <p:pic>
        <p:nvPicPr>
          <p:cNvPr id="2" name="Image 1" descr="Une image contenant texte, personne, très coloré, foule&#10;&#10;Description générée automatiquement">
            <a:extLst>
              <a:ext uri="{FF2B5EF4-FFF2-40B4-BE49-F238E27FC236}">
                <a16:creationId xmlns:a16="http://schemas.microsoft.com/office/drawing/2014/main" id="{FE849AE0-1415-AFDA-DA5B-1E2EDA40D799}"/>
              </a:ext>
            </a:extLst>
          </p:cNvPr>
          <p:cNvPicPr>
            <a:picLocks noChangeAspect="1"/>
          </p:cNvPicPr>
          <p:nvPr/>
        </p:nvPicPr>
        <p:blipFill>
          <a:blip r:embed="rId2"/>
          <a:stretch>
            <a:fillRect/>
          </a:stretch>
        </p:blipFill>
        <p:spPr>
          <a:xfrm>
            <a:off x="152400" y="1333500"/>
            <a:ext cx="8839200" cy="5524500"/>
          </a:xfrm>
          <a:prstGeom prst="rect">
            <a:avLst/>
          </a:prstGeom>
        </p:spPr>
      </p:pic>
      <p:sp>
        <p:nvSpPr>
          <p:cNvPr id="6" name="ZoneTexte 5">
            <a:extLst>
              <a:ext uri="{FF2B5EF4-FFF2-40B4-BE49-F238E27FC236}">
                <a16:creationId xmlns:a16="http://schemas.microsoft.com/office/drawing/2014/main" id="{DC872716-8A55-F893-98EC-146BD88F47B1}"/>
              </a:ext>
            </a:extLst>
          </p:cNvPr>
          <p:cNvSpPr txBox="1"/>
          <p:nvPr/>
        </p:nvSpPr>
        <p:spPr>
          <a:xfrm>
            <a:off x="5535478" y="4114800"/>
            <a:ext cx="3075122" cy="2308324"/>
          </a:xfrm>
          <a:prstGeom prst="rect">
            <a:avLst/>
          </a:prstGeom>
          <a:noFill/>
        </p:spPr>
        <p:txBody>
          <a:bodyPr wrap="square">
            <a:spAutoFit/>
          </a:bodyPr>
          <a:lstStyle/>
          <a:p>
            <a:r>
              <a:rPr kumimoji="0" lang="fr-FR" sz="2400" b="1" i="0" u="none" strike="noStrike" kern="1200" cap="none" spc="-60" normalizeH="0" baseline="0" noProof="0" dirty="0">
                <a:ln>
                  <a:noFill/>
                </a:ln>
                <a:solidFill>
                  <a:srgbClr val="FFFFFF"/>
                </a:solidFill>
                <a:effectLst/>
                <a:uLnTx/>
                <a:uFillTx/>
                <a:cs typeface="Arial" panose="020B0604020202020204" pitchFamily="34" charset="0"/>
              </a:rPr>
              <a:t>Les dons annuels </a:t>
            </a:r>
            <a:br>
              <a:rPr kumimoji="0" lang="fr-FR" sz="2400" b="1" i="0" u="none" strike="noStrike" kern="1200" cap="none" spc="-60" normalizeH="0" baseline="0" noProof="0" dirty="0">
                <a:ln>
                  <a:noFill/>
                </a:ln>
                <a:solidFill>
                  <a:srgbClr val="FFFFFF"/>
                </a:solidFill>
                <a:effectLst/>
                <a:uLnTx/>
                <a:uFillTx/>
                <a:cs typeface="Arial" panose="020B0604020202020204" pitchFamily="34" charset="0"/>
              </a:rPr>
            </a:br>
            <a:r>
              <a:rPr kumimoji="0" lang="fr-FR" sz="2400" b="1" i="0" u="none" strike="noStrike" kern="1200" cap="none" spc="-60" normalizeH="0" baseline="0" noProof="0" dirty="0">
                <a:ln>
                  <a:noFill/>
                </a:ln>
                <a:solidFill>
                  <a:srgbClr val="FFFFFF"/>
                </a:solidFill>
                <a:effectLst/>
                <a:uLnTx/>
                <a:uFillTx/>
                <a:cs typeface="Arial" panose="020B0604020202020204" pitchFamily="34" charset="0"/>
              </a:rPr>
              <a:t>à la Fondation Rotary permettent d’améliorer les conditions de vie dans le monde. </a:t>
            </a:r>
            <a:endParaRPr lang="fr-BE" sz="2400" b="1" dirty="0">
              <a:cs typeface="Arial" panose="020B0604020202020204" pitchFamily="34" charset="0"/>
            </a:endParaRPr>
          </a:p>
        </p:txBody>
      </p:sp>
    </p:spTree>
    <p:extLst>
      <p:ext uri="{BB962C8B-B14F-4D97-AF65-F5344CB8AC3E}">
        <p14:creationId xmlns:p14="http://schemas.microsoft.com/office/powerpoint/2010/main" val="187179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865188"/>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Comment financer tout cela ? – Les clubs</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65012" y="1676400"/>
            <a:ext cx="8467618" cy="4343400"/>
          </a:xfrm>
          <a:prstGeom prst="rect">
            <a:avLst/>
          </a:prstGeom>
          <a:solidFill>
            <a:schemeClr val="bg1"/>
          </a:solidFill>
          <a:ln>
            <a:solidFill>
              <a:schemeClr val="bg1"/>
            </a:solidFill>
          </a:ln>
        </p:spPr>
        <p:txBody>
          <a:bodyPr>
            <a:normAutofit/>
          </a:bodyPr>
          <a:lstStyle/>
          <a:p>
            <a:pPr marL="457200" lvl="1" indent="0">
              <a:buNone/>
            </a:pPr>
            <a:endParaRPr lang="fr-BE" sz="3600" b="1" dirty="0">
              <a:solidFill>
                <a:schemeClr val="accent1"/>
              </a:solidFill>
            </a:endParaRPr>
          </a:p>
        </p:txBody>
      </p:sp>
      <p:pic>
        <p:nvPicPr>
          <p:cNvPr id="4" name="Image 3" descr="Une image contenant personne, intérieur, mangeant, jeune&#10;&#10;Description générée automatiquement">
            <a:extLst>
              <a:ext uri="{FF2B5EF4-FFF2-40B4-BE49-F238E27FC236}">
                <a16:creationId xmlns:a16="http://schemas.microsoft.com/office/drawing/2014/main" id="{18C7D31A-B463-FDA3-37B9-7BEEF19C1F2C}"/>
              </a:ext>
            </a:extLst>
          </p:cNvPr>
          <p:cNvPicPr>
            <a:picLocks noChangeAspect="1"/>
          </p:cNvPicPr>
          <p:nvPr/>
        </p:nvPicPr>
        <p:blipFill>
          <a:blip r:embed="rId2"/>
          <a:stretch>
            <a:fillRect/>
          </a:stretch>
        </p:blipFill>
        <p:spPr>
          <a:xfrm>
            <a:off x="-540" y="1595064"/>
            <a:ext cx="9137562" cy="5257799"/>
          </a:xfrm>
          <a:prstGeom prst="rect">
            <a:avLst/>
          </a:prstGeom>
        </p:spPr>
      </p:pic>
      <p:sp>
        <p:nvSpPr>
          <p:cNvPr id="9" name="Espace réservé du contenu 4">
            <a:extLst>
              <a:ext uri="{FF2B5EF4-FFF2-40B4-BE49-F238E27FC236}">
                <a16:creationId xmlns:a16="http://schemas.microsoft.com/office/drawing/2014/main" id="{00D6590A-635C-5548-D8B0-5E77D9A5E0E8}"/>
              </a:ext>
            </a:extLst>
          </p:cNvPr>
          <p:cNvSpPr txBox="1">
            <a:spLocks/>
          </p:cNvSpPr>
          <p:nvPr/>
        </p:nvSpPr>
        <p:spPr>
          <a:xfrm>
            <a:off x="8022" y="2463799"/>
            <a:ext cx="8629649" cy="3026172"/>
          </a:xfrm>
          <a:ln>
            <a:solidFill>
              <a:schemeClr val="tx1"/>
            </a:solidFill>
          </a:ln>
        </p:spPr>
        <p:txBody>
          <a:bodyPr>
            <a:normAutofit fontScale="85000" lnSpcReduction="2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fr-BE" sz="4000" dirty="0">
                <a:solidFill>
                  <a:schemeClr val="bg1"/>
                </a:solidFill>
              </a:rPr>
              <a:t>OBJECTIFS</a:t>
            </a:r>
          </a:p>
          <a:p>
            <a:pPr marL="0" indent="0" algn="ctr">
              <a:buFont typeface="Arial" charset="0"/>
              <a:buNone/>
            </a:pPr>
            <a:endParaRPr lang="fr-BE" dirty="0">
              <a:solidFill>
                <a:schemeClr val="bg1"/>
              </a:solidFill>
            </a:endParaRPr>
          </a:p>
          <a:p>
            <a:pPr marL="0" indent="0" algn="ctr">
              <a:buFont typeface="Arial" charset="0"/>
              <a:buNone/>
            </a:pPr>
            <a:r>
              <a:rPr lang="fr-BE" b="1" dirty="0">
                <a:solidFill>
                  <a:schemeClr val="bg1"/>
                </a:solidFill>
                <a:effectLst>
                  <a:outerShdw blurRad="38100" dist="38100" dir="2700000" algn="tl">
                    <a:srgbClr val="000000">
                      <a:alpha val="43137"/>
                    </a:srgbClr>
                  </a:outerShdw>
                </a:effectLst>
              </a:rPr>
              <a:t>Don au Fonds Annuel</a:t>
            </a:r>
          </a:p>
          <a:p>
            <a:pPr marL="0" indent="0" algn="ctr">
              <a:buFont typeface="Arial" charset="0"/>
              <a:buNone/>
            </a:pPr>
            <a:r>
              <a:rPr lang="fr-BE" dirty="0">
                <a:solidFill>
                  <a:schemeClr val="bg1"/>
                </a:solidFill>
              </a:rPr>
              <a:t>100 $  par membre/an</a:t>
            </a:r>
          </a:p>
          <a:p>
            <a:pPr marL="0" indent="0" algn="ctr">
              <a:buFont typeface="Arial" charset="0"/>
              <a:buNone/>
            </a:pPr>
            <a:endParaRPr lang="fr-BE" b="1" dirty="0">
              <a:solidFill>
                <a:schemeClr val="bg1"/>
              </a:solidFill>
              <a:effectLst>
                <a:outerShdw blurRad="38100" dist="38100" dir="2700000" algn="tl">
                  <a:srgbClr val="000000">
                    <a:alpha val="43137"/>
                  </a:srgbClr>
                </a:outerShdw>
              </a:effectLst>
            </a:endParaRPr>
          </a:p>
          <a:p>
            <a:pPr marL="0" indent="0" algn="ctr">
              <a:buFont typeface="Arial" charset="0"/>
              <a:buNone/>
            </a:pPr>
            <a:r>
              <a:rPr lang="fr-BE" b="1" dirty="0">
                <a:solidFill>
                  <a:schemeClr val="bg1"/>
                </a:solidFill>
                <a:effectLst>
                  <a:outerShdw blurRad="38100" dist="38100" dir="2700000" algn="tl">
                    <a:srgbClr val="000000">
                      <a:alpha val="43137"/>
                    </a:srgbClr>
                  </a:outerShdw>
                </a:effectLst>
              </a:rPr>
              <a:t>Polio+</a:t>
            </a:r>
          </a:p>
          <a:p>
            <a:pPr marL="0" indent="0" algn="ctr">
              <a:buFont typeface="Arial" charset="0"/>
              <a:buNone/>
            </a:pPr>
            <a:r>
              <a:rPr lang="fr-BE" dirty="0">
                <a:solidFill>
                  <a:schemeClr val="bg1"/>
                </a:solidFill>
              </a:rPr>
              <a:t>35 $ par membre/an</a:t>
            </a:r>
          </a:p>
        </p:txBody>
      </p:sp>
    </p:spTree>
    <p:extLst>
      <p:ext uri="{BB962C8B-B14F-4D97-AF65-F5344CB8AC3E}">
        <p14:creationId xmlns:p14="http://schemas.microsoft.com/office/powerpoint/2010/main" val="382607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idx="4294967295"/>
          </p:nvPr>
        </p:nvSpPr>
        <p:spPr bwMode="auto">
          <a:xfrm>
            <a:off x="0" y="457200"/>
            <a:ext cx="9144000" cy="487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l" eaLnBrk="1" hangingPunct="1"/>
            <a:r>
              <a:rPr lang="fr-FR" sz="3200" b="1" dirty="0">
                <a:solidFill>
                  <a:schemeClr val="bg1"/>
                </a:solidFill>
                <a:latin typeface="Arial" panose="020B0604020202020204" pitchFamily="34" charset="0"/>
                <a:cs typeface="Arial" panose="020B0604020202020204" pitchFamily="34" charset="0"/>
              </a:rPr>
              <a:t>Comment financer tout cela ? – Les rotariens</a:t>
            </a:r>
            <a:endParaRPr lang="en-US" altLang="en-US" sz="3200" b="1" dirty="0">
              <a:latin typeface="Arial Narrow" pitchFamily="34" charset="0"/>
              <a:ea typeface="ＭＳ Ｐゴシック" pitchFamily="34" charset="-128"/>
            </a:endParaRPr>
          </a:p>
        </p:txBody>
      </p:sp>
      <p:grpSp>
        <p:nvGrpSpPr>
          <p:cNvPr id="3" name="Group 2"/>
          <p:cNvGrpSpPr/>
          <p:nvPr/>
        </p:nvGrpSpPr>
        <p:grpSpPr>
          <a:xfrm>
            <a:off x="176208" y="1447800"/>
            <a:ext cx="8701708" cy="4572000"/>
            <a:chOff x="1379158" y="1221111"/>
            <a:chExt cx="7029947" cy="4686631"/>
          </a:xfrm>
        </p:grpSpPr>
        <p:pic>
          <p:nvPicPr>
            <p:cNvPr id="6" name="Picture 2" descr="C:\Users\groblee\Downloads\20110222_HT_118 (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9158" y="1221111"/>
              <a:ext cx="7029947" cy="468663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407669" y="1608607"/>
              <a:ext cx="3856807" cy="133799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900" b="0" i="0" u="none" strike="noStrike" kern="1200" cap="none" spc="0" normalizeH="0" baseline="0" noProof="0" dirty="0">
                <a:ln>
                  <a:noFill/>
                </a:ln>
                <a:solidFill>
                  <a:schemeClr val="tx2"/>
                </a:solidFill>
                <a:effectLst/>
                <a:uLnTx/>
                <a:uFillTx/>
                <a:latin typeface="Georgia"/>
                <a:ea typeface="+mn-ea"/>
              </a:endParaRPr>
            </a:p>
            <a:p>
              <a:pPr marL="0" marR="0" lvl="0" indent="0" algn="l" defTabSz="457200" rtl="0" eaLnBrk="1" fontAlgn="auto" latinLnBrk="0" hangingPunct="1">
                <a:lnSpc>
                  <a:spcPct val="100000"/>
                </a:lnSpc>
                <a:spcBef>
                  <a:spcPct val="20000"/>
                </a:spcBef>
                <a:spcAft>
                  <a:spcPts val="0"/>
                </a:spcAft>
                <a:buClrTx/>
                <a:buSzTx/>
                <a:buNone/>
                <a:tabLst/>
                <a:defRPr/>
              </a:pPr>
              <a:r>
                <a:rPr lang="fr-FR" sz="2800" b="1" dirty="0">
                  <a:solidFill>
                    <a:schemeClr val="tx2"/>
                  </a:solidFill>
                  <a:latin typeface="Arial" panose="020B0604020202020204" pitchFamily="34" charset="0"/>
                  <a:cs typeface="Arial" panose="020B0604020202020204" pitchFamily="34" charset="0"/>
                </a:rPr>
                <a:t>7 </a:t>
              </a:r>
              <a:r>
                <a:rPr kumimoji="0" lang="fr-FR" sz="28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a:t>
              </a:r>
              <a:r>
                <a:rPr kumimoji="0" lang="fr-FR" sz="2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de Rotariens donnent au moins 1 000 dollars</a:t>
              </a:r>
              <a:r>
                <a:rPr kumimoji="0" lang="fr-FR" sz="2800" b="0" i="0" u="none" strike="noStrike" kern="1200" cap="none" spc="0" normalizeH="0" noProof="0" dirty="0">
                  <a:ln>
                    <a:noFill/>
                  </a:ln>
                  <a:solidFill>
                    <a:schemeClr val="tx2"/>
                  </a:solidFill>
                  <a:effectLst/>
                  <a:uLnTx/>
                  <a:uFillTx/>
                  <a:latin typeface="Arial" panose="020B0604020202020204" pitchFamily="34" charset="0"/>
                  <a:cs typeface="Arial" panose="020B0604020202020204" pitchFamily="34" charset="0"/>
                </a:rPr>
                <a:t>  </a:t>
              </a:r>
              <a:r>
                <a:rPr kumimoji="0" lang="fr-FR" sz="2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au Fonds annuel</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schemeClr val="tx2"/>
                </a:solidFill>
                <a:effectLst/>
                <a:uLnTx/>
                <a:uFillTx/>
              </a:endParaRPr>
            </a:p>
          </p:txBody>
        </p:sp>
      </p:grpSp>
      <p:sp>
        <p:nvSpPr>
          <p:cNvPr id="7" name="Content Placeholder 2"/>
          <p:cNvSpPr txBox="1">
            <a:spLocks/>
          </p:cNvSpPr>
          <p:nvPr/>
        </p:nvSpPr>
        <p:spPr>
          <a:xfrm>
            <a:off x="3531821" y="3054885"/>
            <a:ext cx="4773978" cy="20148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schemeClr val="tx2"/>
              </a:solidFill>
              <a:effectLst/>
              <a:uLnTx/>
              <a:uFillTx/>
            </a:endParaRPr>
          </a:p>
          <a:p>
            <a:pPr marL="0" marR="0" lvl="0" indent="0" algn="l" defTabSz="457200" rtl="0" eaLnBrk="1" fontAlgn="auto" latinLnBrk="0" hangingPunct="1">
              <a:lnSpc>
                <a:spcPct val="100000"/>
              </a:lnSpc>
              <a:spcBef>
                <a:spcPct val="20000"/>
              </a:spcBef>
              <a:spcAft>
                <a:spcPts val="0"/>
              </a:spcAft>
              <a:buClrTx/>
              <a:buSzTx/>
              <a:buNone/>
              <a:tabLst/>
              <a:defRPr/>
            </a:pPr>
            <a:r>
              <a:rPr kumimoji="0" lang="fr-FR" sz="2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Ces donateurs représentent environ</a:t>
            </a:r>
            <a:r>
              <a:rPr kumimoji="0" lang="fr-FR" sz="2800" b="0" i="0" u="none" strike="noStrike" kern="1200" cap="none" spc="0" normalizeH="0" noProof="0" dirty="0">
                <a:ln>
                  <a:noFill/>
                </a:ln>
                <a:solidFill>
                  <a:schemeClr val="tx2"/>
                </a:solidFill>
                <a:effectLst/>
                <a:uLnTx/>
                <a:uFillTx/>
                <a:latin typeface="Arial" panose="020B0604020202020204" pitchFamily="34" charset="0"/>
                <a:cs typeface="Arial" panose="020B0604020202020204" pitchFamily="34" charset="0"/>
              </a:rPr>
              <a:t> </a:t>
            </a:r>
            <a:r>
              <a:rPr lang="fr-FR" sz="2800" b="1" dirty="0">
                <a:solidFill>
                  <a:schemeClr val="tx2"/>
                </a:solidFill>
                <a:latin typeface="Arial" panose="020B0604020202020204" pitchFamily="34" charset="0"/>
                <a:cs typeface="Arial" panose="020B0604020202020204" pitchFamily="34" charset="0"/>
              </a:rPr>
              <a:t>45 </a:t>
            </a:r>
            <a:r>
              <a:rPr kumimoji="0" lang="fr-FR" sz="28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a:t>
            </a:r>
            <a:r>
              <a:rPr kumimoji="0" lang="fr-FR" sz="280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des dons</a:t>
            </a:r>
            <a:r>
              <a:rPr kumimoji="0" lang="fr-FR" sz="2800" i="0" u="none" strike="noStrike" kern="1200" cap="none" spc="0" normalizeH="0" noProof="0" dirty="0">
                <a:ln>
                  <a:noFill/>
                </a:ln>
                <a:solidFill>
                  <a:schemeClr val="tx2"/>
                </a:solidFill>
                <a:effectLst/>
                <a:uLnTx/>
                <a:uFillTx/>
                <a:latin typeface="Arial" panose="020B0604020202020204" pitchFamily="34" charset="0"/>
                <a:cs typeface="Arial" panose="020B0604020202020204" pitchFamily="34" charset="0"/>
              </a:rPr>
              <a:t> au Fonds annuel</a:t>
            </a:r>
            <a:endParaRPr kumimoji="0" lang="fr-FR" sz="280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4750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0" y="228600"/>
            <a:ext cx="9144000" cy="865188"/>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Comment financer tout cela ? – Les rotariens</a:t>
            </a:r>
            <a:endParaRPr lang="fr-BE" sz="3200" b="1" dirty="0">
              <a:solidFill>
                <a:schemeClr val="bg1"/>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938EA0FB-68AF-68C5-5C31-92E9A44401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1679" y="1559892"/>
            <a:ext cx="526794" cy="526794"/>
          </a:xfrm>
          <a:prstGeom prst="rect">
            <a:avLst/>
          </a:prstGeom>
        </p:spPr>
      </p:pic>
      <p:pic>
        <p:nvPicPr>
          <p:cNvPr id="6" name="Image 5" descr="Une image contenant assiette, bleu, table, blanc&#10;&#10;Description générée automatiquement">
            <a:extLst>
              <a:ext uri="{FF2B5EF4-FFF2-40B4-BE49-F238E27FC236}">
                <a16:creationId xmlns:a16="http://schemas.microsoft.com/office/drawing/2014/main" id="{D1415566-1288-F046-581D-5D1FB5EA4C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8366" y="2622938"/>
            <a:ext cx="574980" cy="671526"/>
          </a:xfrm>
          <a:prstGeom prst="rect">
            <a:avLst/>
          </a:prstGeom>
        </p:spPr>
      </p:pic>
      <p:pic>
        <p:nvPicPr>
          <p:cNvPr id="7" name="Picture 2" descr="http://upload.wikimedia.org/wikipedia/commons/7/73/PaulHarrisFellowPinAndSocietyHanger.jpg">
            <a:extLst>
              <a:ext uri="{FF2B5EF4-FFF2-40B4-BE49-F238E27FC236}">
                <a16:creationId xmlns:a16="http://schemas.microsoft.com/office/drawing/2014/main" id="{1E982A33-7EA6-D348-598D-BB5F40DE0F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88470" y="3722129"/>
            <a:ext cx="518250" cy="1094085"/>
          </a:xfrm>
          <a:prstGeom prst="rect">
            <a:avLst/>
          </a:prstGeom>
          <a:noFill/>
          <a:ln w="9525">
            <a:noFill/>
            <a:miter lim="800000"/>
            <a:headEnd/>
            <a:tailEnd/>
          </a:ln>
        </p:spPr>
      </p:pic>
      <p:sp>
        <p:nvSpPr>
          <p:cNvPr id="8" name="object 7">
            <a:extLst>
              <a:ext uri="{FF2B5EF4-FFF2-40B4-BE49-F238E27FC236}">
                <a16:creationId xmlns:a16="http://schemas.microsoft.com/office/drawing/2014/main" id="{3235C785-05DA-688C-3C4D-B8ACFE105E6F}"/>
              </a:ext>
            </a:extLst>
          </p:cNvPr>
          <p:cNvSpPr/>
          <p:nvPr/>
        </p:nvSpPr>
        <p:spPr>
          <a:xfrm>
            <a:off x="8236686" y="5243879"/>
            <a:ext cx="666830" cy="60077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800">
              <a:solidFill>
                <a:prstClr val="black"/>
              </a:solidFill>
            </a:endParaRPr>
          </a:p>
        </p:txBody>
      </p:sp>
      <p:pic>
        <p:nvPicPr>
          <p:cNvPr id="9" name="Image 8" descr="Une image contenant texte, personne&#10;&#10;Description générée automatiquement">
            <a:extLst>
              <a:ext uri="{FF2B5EF4-FFF2-40B4-BE49-F238E27FC236}">
                <a16:creationId xmlns:a16="http://schemas.microsoft.com/office/drawing/2014/main" id="{A557D25D-B46F-C17B-1C6F-8ED863F67420}"/>
              </a:ext>
            </a:extLst>
          </p:cNvPr>
          <p:cNvPicPr>
            <a:picLocks noChangeAspect="1"/>
          </p:cNvPicPr>
          <p:nvPr/>
        </p:nvPicPr>
        <p:blipFill>
          <a:blip r:embed="rId6"/>
          <a:stretch>
            <a:fillRect/>
          </a:stretch>
        </p:blipFill>
        <p:spPr>
          <a:xfrm>
            <a:off x="533400" y="1293633"/>
            <a:ext cx="3178149" cy="4588186"/>
          </a:xfrm>
          <a:prstGeom prst="rect">
            <a:avLst/>
          </a:prstGeom>
        </p:spPr>
      </p:pic>
      <p:sp>
        <p:nvSpPr>
          <p:cNvPr id="11" name="ZoneTexte 10">
            <a:extLst>
              <a:ext uri="{FF2B5EF4-FFF2-40B4-BE49-F238E27FC236}">
                <a16:creationId xmlns:a16="http://schemas.microsoft.com/office/drawing/2014/main" id="{D2211034-46DD-0B10-7378-9BBB3241E493}"/>
              </a:ext>
            </a:extLst>
          </p:cNvPr>
          <p:cNvSpPr txBox="1"/>
          <p:nvPr/>
        </p:nvSpPr>
        <p:spPr>
          <a:xfrm>
            <a:off x="3909905" y="1637681"/>
            <a:ext cx="4896815" cy="5262979"/>
          </a:xfrm>
          <a:prstGeom prst="rect">
            <a:avLst/>
          </a:prstGeom>
          <a:noFill/>
        </p:spPr>
        <p:txBody>
          <a:bodyPr wrap="square">
            <a:spAutoFit/>
          </a:bodyPr>
          <a:lstStyle/>
          <a:p>
            <a:pPr marL="342900" indent="-342900">
              <a:buFont typeface="Wingdings" panose="05000000000000000000" pitchFamily="2" charset="2"/>
              <a:buChar char="§"/>
            </a:pPr>
            <a:r>
              <a:rPr lang="fr-BE" dirty="0">
                <a:solidFill>
                  <a:schemeClr val="accent1"/>
                </a:solidFill>
              </a:rPr>
              <a:t>Cercle Polio + (100€/an)</a:t>
            </a:r>
          </a:p>
          <a:p>
            <a:pPr marL="342900" indent="-342900">
              <a:buFont typeface="Wingdings" panose="05000000000000000000" pitchFamily="2" charset="2"/>
              <a:buChar char="§"/>
            </a:pPr>
            <a:endParaRPr lang="fr-BE" sz="4000" dirty="0">
              <a:solidFill>
                <a:schemeClr val="accent1"/>
              </a:solidFill>
            </a:endParaRPr>
          </a:p>
          <a:p>
            <a:pPr marL="342900" indent="-342900">
              <a:buFont typeface="Wingdings" panose="05000000000000000000" pitchFamily="2" charset="2"/>
              <a:buChar char="§"/>
            </a:pPr>
            <a:r>
              <a:rPr lang="fr-BE" dirty="0">
                <a:solidFill>
                  <a:schemeClr val="accent1"/>
                </a:solidFill>
              </a:rPr>
              <a:t>Paul Harris </a:t>
            </a:r>
            <a:r>
              <a:rPr lang="fr-BE" dirty="0" err="1">
                <a:solidFill>
                  <a:schemeClr val="accent1"/>
                </a:solidFill>
              </a:rPr>
              <a:t>Fellows</a:t>
            </a:r>
            <a:endParaRPr lang="fr-BE" dirty="0">
              <a:solidFill>
                <a:schemeClr val="accent1"/>
              </a:solidFill>
            </a:endParaRPr>
          </a:p>
          <a:p>
            <a:pPr lvl="2"/>
            <a:r>
              <a:rPr lang="fr-BE" dirty="0">
                <a:solidFill>
                  <a:schemeClr val="accent1"/>
                </a:solidFill>
              </a:rPr>
              <a:t>(1000 $)</a:t>
            </a:r>
            <a:r>
              <a:rPr lang="fr-BE" sz="2400" dirty="0">
                <a:solidFill>
                  <a:schemeClr val="accent1"/>
                </a:solidFill>
              </a:rPr>
              <a:t> </a:t>
            </a:r>
          </a:p>
          <a:p>
            <a:pPr lvl="2"/>
            <a:endParaRPr lang="fr-BE" sz="4000" dirty="0">
              <a:solidFill>
                <a:schemeClr val="accent1"/>
              </a:solidFill>
            </a:endParaRPr>
          </a:p>
          <a:p>
            <a:pPr marL="342900" indent="-342900">
              <a:buFont typeface="Wingdings" panose="05000000000000000000" pitchFamily="2" charset="2"/>
              <a:buChar char="§"/>
            </a:pPr>
            <a:r>
              <a:rPr lang="fr-BE" dirty="0">
                <a:solidFill>
                  <a:schemeClr val="accent1"/>
                </a:solidFill>
              </a:rPr>
              <a:t>Paul Harris Society </a:t>
            </a:r>
          </a:p>
          <a:p>
            <a:pPr lvl="2"/>
            <a:r>
              <a:rPr lang="fr-BE" sz="2400" dirty="0">
                <a:solidFill>
                  <a:schemeClr val="accent1"/>
                </a:solidFill>
              </a:rPr>
              <a:t>(1000 $/an) </a:t>
            </a:r>
          </a:p>
          <a:p>
            <a:pPr lvl="2"/>
            <a:endParaRPr lang="fr-BE" sz="4000" dirty="0">
              <a:solidFill>
                <a:schemeClr val="accent1"/>
              </a:solidFill>
            </a:endParaRPr>
          </a:p>
          <a:p>
            <a:pPr marL="342900" indent="-342900">
              <a:buFont typeface="Wingdings" panose="05000000000000000000" pitchFamily="2" charset="2"/>
              <a:buChar char="§"/>
            </a:pPr>
            <a:r>
              <a:rPr lang="fr-BE" dirty="0">
                <a:solidFill>
                  <a:schemeClr val="accent1"/>
                </a:solidFill>
              </a:rPr>
              <a:t>Dons Majeurs (&gt; 10000 $)</a:t>
            </a:r>
          </a:p>
          <a:p>
            <a:endParaRPr lang="fr-BE" dirty="0">
              <a:solidFill>
                <a:schemeClr val="accent1"/>
              </a:solidFill>
            </a:endParaRPr>
          </a:p>
          <a:p>
            <a:pPr marL="342900" indent="-342900">
              <a:buFont typeface="Wingdings" panose="05000000000000000000" pitchFamily="2" charset="2"/>
              <a:buChar char="§"/>
            </a:pPr>
            <a:r>
              <a:rPr lang="fr-BE" dirty="0">
                <a:solidFill>
                  <a:schemeClr val="accent1"/>
                </a:solidFill>
              </a:rPr>
              <a:t>Dons et legs au Fonds de dotation</a:t>
            </a:r>
          </a:p>
        </p:txBody>
      </p:sp>
    </p:spTree>
    <p:extLst>
      <p:ext uri="{BB962C8B-B14F-4D97-AF65-F5344CB8AC3E}">
        <p14:creationId xmlns:p14="http://schemas.microsoft.com/office/powerpoint/2010/main" val="3544773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D9A31134-3A07-51CC-9F64-5A036DBD6744}"/>
              </a:ext>
            </a:extLst>
          </p:cNvPr>
          <p:cNvSpPr>
            <a:spLocks noGrp="1"/>
          </p:cNvSpPr>
          <p:nvPr>
            <p:ph type="subTitle" idx="1"/>
          </p:nvPr>
        </p:nvSpPr>
        <p:spPr>
          <a:xfrm>
            <a:off x="381000" y="1600200"/>
            <a:ext cx="8458200" cy="4419600"/>
          </a:xfrm>
        </p:spPr>
        <p:txBody>
          <a:bodyPr>
            <a:normAutofit fontScale="40000" lnSpcReduction="20000"/>
          </a:bodyPr>
          <a:lstStyle/>
          <a:p>
            <a:r>
              <a:rPr lang="fr-BE" sz="3600" dirty="0">
                <a:effectLst/>
                <a:latin typeface="Arial" panose="020B0604020202020204" pitchFamily="34" charset="0"/>
                <a:cs typeface="Arial" panose="020B0604020202020204" pitchFamily="34" charset="0"/>
              </a:rPr>
              <a:t>Vous pouvez soutenir les programmes de la Fondation Rotary en faisant un don au </a:t>
            </a:r>
            <a:r>
              <a:rPr lang="fr-BE" sz="3600" dirty="0">
                <a:latin typeface="Arial" panose="020B0604020202020204" pitchFamily="34" charset="0"/>
                <a:cs typeface="Arial" panose="020B0604020202020204" pitchFamily="34" charset="0"/>
              </a:rPr>
              <a:t> </a:t>
            </a:r>
          </a:p>
          <a:p>
            <a:r>
              <a:rPr lang="fr-BE" sz="3600" dirty="0">
                <a:latin typeface="Arial" panose="020B0604020202020204" pitchFamily="34" charset="0"/>
                <a:cs typeface="Arial" panose="020B0604020202020204" pitchFamily="34" charset="0"/>
              </a:rPr>
              <a:t>« </a:t>
            </a:r>
            <a:r>
              <a:rPr lang="fr-BE" sz="3600" b="1" dirty="0">
                <a:latin typeface="Arial" panose="020B0604020202020204" pitchFamily="34" charset="0"/>
                <a:cs typeface="Arial" panose="020B0604020202020204" pitchFamily="34" charset="0"/>
              </a:rPr>
              <a:t>Fonds Rotary </a:t>
            </a:r>
            <a:r>
              <a:rPr lang="fr-BE" sz="3600" b="1" dirty="0" err="1">
                <a:latin typeface="Arial" panose="020B0604020202020204" pitchFamily="34" charset="0"/>
                <a:cs typeface="Arial" panose="020B0604020202020204" pitchFamily="34" charset="0"/>
              </a:rPr>
              <a:t>Belgium</a:t>
            </a:r>
            <a:r>
              <a:rPr lang="fr-BE" sz="3600" b="1" dirty="0">
                <a:latin typeface="Arial" panose="020B0604020202020204" pitchFamily="34" charset="0"/>
                <a:cs typeface="Arial" panose="020B0604020202020204" pitchFamily="34" charset="0"/>
              </a:rPr>
              <a:t> </a:t>
            </a:r>
            <a:r>
              <a:rPr lang="fr-BE" sz="3600" dirty="0">
                <a:latin typeface="Arial" panose="020B0604020202020204" pitchFamily="34" charset="0"/>
                <a:cs typeface="Arial" panose="020B0604020202020204" pitchFamily="34" charset="0"/>
              </a:rPr>
              <a:t>» de la Fondation Roi Baudouin. </a:t>
            </a:r>
          </a:p>
          <a:p>
            <a:endParaRPr lang="fr-BE" sz="3600" dirty="0">
              <a:latin typeface="Arial" panose="020B0604020202020204" pitchFamily="34" charset="0"/>
              <a:cs typeface="Arial" panose="020B0604020202020204" pitchFamily="34" charset="0"/>
            </a:endParaRPr>
          </a:p>
          <a:p>
            <a:r>
              <a:rPr lang="fr-BE" sz="3600" dirty="0">
                <a:latin typeface="Arial" panose="020B0604020202020204" pitchFamily="34" charset="0"/>
                <a:cs typeface="Arial" panose="020B0604020202020204" pitchFamily="34" charset="0"/>
              </a:rPr>
              <a:t>Pour tout montant de 40€ ou plus vous bénéficiez d’une réduction d’impôt de 45%</a:t>
            </a:r>
          </a:p>
          <a:p>
            <a:endParaRPr lang="fr-BE" sz="3600" dirty="0">
              <a:latin typeface="Arial" panose="020B0604020202020204" pitchFamily="34" charset="0"/>
              <a:cs typeface="Arial" panose="020B0604020202020204" pitchFamily="34" charset="0"/>
            </a:endParaRPr>
          </a:p>
          <a:p>
            <a:r>
              <a:rPr lang="fr-BE" sz="3600" dirty="0">
                <a:effectLst/>
                <a:latin typeface="Arial" panose="020B0604020202020204" pitchFamily="34" charset="0"/>
                <a:cs typeface="Arial" panose="020B0604020202020204" pitchFamily="34" charset="0"/>
              </a:rPr>
              <a:t>Uniquement les dons personnels donnent droit à une attestation fiscale.</a:t>
            </a:r>
            <a:br>
              <a:rPr lang="fr-BE" sz="3600" dirty="0">
                <a:effectLst/>
                <a:latin typeface="Arial" panose="020B0604020202020204" pitchFamily="34" charset="0"/>
                <a:cs typeface="Arial" panose="020B0604020202020204" pitchFamily="34" charset="0"/>
              </a:rPr>
            </a:br>
            <a:endParaRPr lang="fr-BE" sz="3600" dirty="0">
              <a:latin typeface="Arial" panose="020B0604020202020204" pitchFamily="34" charset="0"/>
              <a:cs typeface="Arial" panose="020B0604020202020204" pitchFamily="34" charset="0"/>
            </a:endParaRPr>
          </a:p>
          <a:p>
            <a:endParaRPr lang="fr-BE" sz="3600" dirty="0">
              <a:latin typeface="Arial" panose="020B0604020202020204" pitchFamily="34" charset="0"/>
              <a:cs typeface="Arial" panose="020B0604020202020204" pitchFamily="34" charset="0"/>
            </a:endParaRPr>
          </a:p>
          <a:p>
            <a:r>
              <a:rPr lang="fr-BE" sz="3600" dirty="0">
                <a:latin typeface="Arial" panose="020B0604020202020204" pitchFamily="34" charset="0"/>
                <a:cs typeface="Arial" panose="020B0604020202020204" pitchFamily="34" charset="0"/>
              </a:rPr>
              <a:t>En pratique :</a:t>
            </a:r>
          </a:p>
          <a:p>
            <a:endParaRPr lang="fr-BE" sz="3600" dirty="0">
              <a:latin typeface="Arial" panose="020B0604020202020204" pitchFamily="34" charset="0"/>
              <a:cs typeface="Arial" panose="020B0604020202020204" pitchFamily="34" charset="0"/>
            </a:endParaRPr>
          </a:p>
          <a:p>
            <a:r>
              <a:rPr lang="fr-BE" sz="3600" b="1" dirty="0">
                <a:effectLst/>
                <a:latin typeface="Arial" panose="020B0604020202020204" pitchFamily="34" charset="0"/>
                <a:cs typeface="Arial" panose="020B0604020202020204" pitchFamily="34" charset="0"/>
              </a:rPr>
              <a:t>IBAN  : BE10 0000 0000 0404 – BIC : BPOTBEB1</a:t>
            </a:r>
          </a:p>
          <a:p>
            <a:endParaRPr lang="fr-BE" sz="3600" dirty="0">
              <a:latin typeface="Arial" panose="020B0604020202020204" pitchFamily="34" charset="0"/>
              <a:cs typeface="Arial" panose="020B0604020202020204" pitchFamily="34" charset="0"/>
            </a:endParaRPr>
          </a:p>
          <a:p>
            <a:r>
              <a:rPr lang="fr-BE" sz="3600" dirty="0">
                <a:effectLst/>
                <a:latin typeface="Arial" panose="020B0604020202020204" pitchFamily="34" charset="0"/>
                <a:cs typeface="Arial" panose="020B0604020202020204" pitchFamily="34" charset="0"/>
              </a:rPr>
              <a:t>Vous pouvez indiquer dans la communication, quel programme porte votre </a:t>
            </a:r>
            <a:r>
              <a:rPr lang="fr-BE" sz="3600" dirty="0" err="1">
                <a:effectLst/>
                <a:latin typeface="Arial" panose="020B0604020202020204" pitchFamily="34" charset="0"/>
                <a:cs typeface="Arial" panose="020B0604020202020204" pitchFamily="34" charset="0"/>
              </a:rPr>
              <a:t>préférence</a:t>
            </a:r>
            <a:r>
              <a:rPr lang="fr-BE" sz="3600" dirty="0">
                <a:effectLst/>
                <a:latin typeface="Arial" panose="020B0604020202020204" pitchFamily="34" charset="0"/>
                <a:cs typeface="Arial" panose="020B0604020202020204" pitchFamily="34" charset="0"/>
              </a:rPr>
              <a:t>. </a:t>
            </a:r>
            <a:endParaRPr lang="fr-BE" sz="3600" dirty="0">
              <a:latin typeface="Arial" panose="020B0604020202020204" pitchFamily="34" charset="0"/>
              <a:cs typeface="Arial" panose="020B0604020202020204" pitchFamily="34" charset="0"/>
            </a:endParaRPr>
          </a:p>
          <a:p>
            <a:r>
              <a:rPr lang="fr-BE" sz="3600" dirty="0">
                <a:effectLst/>
                <a:latin typeface="Arial" panose="020B0604020202020204" pitchFamily="34" charset="0"/>
                <a:cs typeface="Arial" panose="020B0604020202020204" pitchFamily="34" charset="0"/>
              </a:rPr>
              <a:t>Exemples de communication :</a:t>
            </a:r>
          </a:p>
          <a:p>
            <a:endParaRPr lang="fr-BE" sz="3600" dirty="0">
              <a:latin typeface="Arial" panose="020B0604020202020204" pitchFamily="34" charset="0"/>
              <a:cs typeface="Arial" panose="020B0604020202020204" pitchFamily="34" charset="0"/>
            </a:endParaRPr>
          </a:p>
          <a:p>
            <a:r>
              <a:rPr lang="fr-BE" sz="3600" dirty="0">
                <a:effectLst/>
                <a:latin typeface="Arial" panose="020B0604020202020204" pitchFamily="34" charset="0"/>
                <a:cs typeface="Arial" panose="020B0604020202020204" pitchFamily="34" charset="0"/>
              </a:rPr>
              <a:t>Fonds Annuel de Rotary </a:t>
            </a:r>
            <a:r>
              <a:rPr lang="fr-BE" sz="3600" dirty="0" err="1">
                <a:effectLst/>
                <a:latin typeface="Arial" panose="020B0604020202020204" pitchFamily="34" charset="0"/>
                <a:cs typeface="Arial" panose="020B0604020202020204" pitchFamily="34" charset="0"/>
              </a:rPr>
              <a:t>Foundation</a:t>
            </a:r>
            <a:r>
              <a:rPr lang="fr-BE" sz="3600" dirty="0">
                <a:effectLst/>
                <a:latin typeface="Arial" panose="020B0604020202020204" pitchFamily="34" charset="0"/>
                <a:cs typeface="Arial" panose="020B0604020202020204" pitchFamily="34" charset="0"/>
              </a:rPr>
              <a:t> : 	*019/1240/00139*- [votre NOM]- [votre Rotary ID] </a:t>
            </a:r>
          </a:p>
          <a:p>
            <a:r>
              <a:rPr lang="fr-BE" sz="3600" dirty="0">
                <a:effectLst/>
                <a:latin typeface="Arial" panose="020B0604020202020204" pitchFamily="34" charset="0"/>
                <a:cs typeface="Arial" panose="020B0604020202020204" pitchFamily="34" charset="0"/>
              </a:rPr>
              <a:t>End Polio programme : 			*019/1240/00240*- [votre NOM]- [votre Rotary ID] </a:t>
            </a:r>
            <a:br>
              <a:rPr lang="fr-BE" sz="3600" dirty="0">
                <a:effectLst/>
                <a:latin typeface="Arial" panose="020B0604020202020204" pitchFamily="34" charset="0"/>
                <a:cs typeface="Arial" panose="020B0604020202020204" pitchFamily="34" charset="0"/>
              </a:rPr>
            </a:br>
            <a:r>
              <a:rPr lang="fr-BE" sz="3600" dirty="0" err="1">
                <a:effectLst/>
                <a:latin typeface="Arial" panose="020B0604020202020204" pitchFamily="34" charset="0"/>
                <a:cs typeface="Arial" panose="020B0604020202020204" pitchFamily="34" charset="0"/>
              </a:rPr>
              <a:t>Disaster</a:t>
            </a:r>
            <a:r>
              <a:rPr lang="fr-BE" sz="3600" dirty="0">
                <a:effectLst/>
                <a:latin typeface="Arial" panose="020B0604020202020204" pitchFamily="34" charset="0"/>
                <a:cs typeface="Arial" panose="020B0604020202020204" pitchFamily="34" charset="0"/>
              </a:rPr>
              <a:t> </a:t>
            </a:r>
            <a:r>
              <a:rPr lang="fr-BE" sz="3600" dirty="0" err="1">
                <a:effectLst/>
                <a:latin typeface="Arial" panose="020B0604020202020204" pitchFamily="34" charset="0"/>
                <a:cs typeface="Arial" panose="020B0604020202020204" pitchFamily="34" charset="0"/>
              </a:rPr>
              <a:t>Response</a:t>
            </a:r>
            <a:r>
              <a:rPr lang="fr-BE" sz="3600" dirty="0">
                <a:effectLst/>
                <a:latin typeface="Arial" panose="020B0604020202020204" pitchFamily="34" charset="0"/>
                <a:cs typeface="Arial" panose="020B0604020202020204" pitchFamily="34" charset="0"/>
              </a:rPr>
              <a:t> programme : 		*019/1240/00341*- [votre NOM]- [votre Rotary ID] </a:t>
            </a:r>
          </a:p>
          <a:p>
            <a:r>
              <a:rPr lang="fr-BE" sz="3600" dirty="0" err="1">
                <a:effectLst/>
                <a:latin typeface="Arial" panose="020B0604020202020204" pitchFamily="34" charset="0"/>
                <a:cs typeface="Arial" panose="020B0604020202020204" pitchFamily="34" charset="0"/>
              </a:rPr>
              <a:t>Endowment</a:t>
            </a:r>
            <a:r>
              <a:rPr lang="fr-BE" sz="3600" dirty="0">
                <a:effectLst/>
                <a:latin typeface="Arial" panose="020B0604020202020204" pitchFamily="34" charset="0"/>
                <a:cs typeface="Arial" panose="020B0604020202020204" pitchFamily="34" charset="0"/>
              </a:rPr>
              <a:t> programme : 			*019/1240/00442*- [votre NOM]- [votre Rotary ID] </a:t>
            </a:r>
          </a:p>
          <a:p>
            <a:endParaRPr lang="fr-BE" sz="1800" b="1" dirty="0">
              <a:effectLst/>
              <a:latin typeface="HelveticaNeue" panose="02000503000000020004" pitchFamily="2" charset="0"/>
            </a:endParaRPr>
          </a:p>
          <a:p>
            <a:endParaRPr lang="fr-FR" dirty="0"/>
          </a:p>
        </p:txBody>
      </p:sp>
      <p:pic>
        <p:nvPicPr>
          <p:cNvPr id="5" name="Image 4" descr="Une image contenant personne, mur, enfant&#10;&#10;Description générée automatiquement">
            <a:extLst>
              <a:ext uri="{FF2B5EF4-FFF2-40B4-BE49-F238E27FC236}">
                <a16:creationId xmlns:a16="http://schemas.microsoft.com/office/drawing/2014/main" id="{760197C6-1235-E026-35A2-B9F00352D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9175" y="2438400"/>
            <a:ext cx="2050025" cy="1600200"/>
          </a:xfrm>
          <a:prstGeom prst="rect">
            <a:avLst/>
          </a:prstGeom>
        </p:spPr>
      </p:pic>
      <p:sp>
        <p:nvSpPr>
          <p:cNvPr id="6" name="Titre 4">
            <a:extLst>
              <a:ext uri="{FF2B5EF4-FFF2-40B4-BE49-F238E27FC236}">
                <a16:creationId xmlns:a16="http://schemas.microsoft.com/office/drawing/2014/main" id="{92F58CA2-5DEE-A4AB-971C-E3A7984737C0}"/>
              </a:ext>
            </a:extLst>
          </p:cNvPr>
          <p:cNvSpPr txBox="1">
            <a:spLocks/>
          </p:cNvSpPr>
          <p:nvPr/>
        </p:nvSpPr>
        <p:spPr>
          <a:xfrm>
            <a:off x="1752600" y="152400"/>
            <a:ext cx="9144000" cy="865188"/>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3200" b="1" dirty="0">
                <a:solidFill>
                  <a:schemeClr val="bg1"/>
                </a:solidFill>
                <a:latin typeface="Arial" panose="020B0604020202020204" pitchFamily="34" charset="0"/>
                <a:cs typeface="Arial" panose="020B0604020202020204" pitchFamily="34" charset="0"/>
              </a:rPr>
              <a:t>« Fonds Rotary </a:t>
            </a:r>
            <a:r>
              <a:rPr lang="fr-FR" sz="3200" b="1" dirty="0" err="1">
                <a:solidFill>
                  <a:schemeClr val="bg1"/>
                </a:solidFill>
                <a:latin typeface="Arial" panose="020B0604020202020204" pitchFamily="34" charset="0"/>
                <a:cs typeface="Arial" panose="020B0604020202020204" pitchFamily="34" charset="0"/>
              </a:rPr>
              <a:t>Belgium</a:t>
            </a:r>
            <a:r>
              <a:rPr lang="fr-FR" sz="3200" b="1" dirty="0">
                <a:solidFill>
                  <a:schemeClr val="bg1"/>
                </a:solidFill>
                <a:latin typeface="Arial" panose="020B0604020202020204" pitchFamily="34" charset="0"/>
                <a:cs typeface="Arial" panose="020B0604020202020204" pitchFamily="34" charset="0"/>
              </a:rPr>
              <a:t> » </a:t>
            </a:r>
          </a:p>
          <a:p>
            <a:pPr algn="l"/>
            <a:r>
              <a:rPr lang="fr-FR" sz="3200" b="1" dirty="0">
                <a:solidFill>
                  <a:schemeClr val="bg1"/>
                </a:solidFill>
                <a:latin typeface="Arial" panose="020B0604020202020204" pitchFamily="34" charset="0"/>
                <a:cs typeface="Arial" panose="020B0604020202020204" pitchFamily="34" charset="0"/>
              </a:rPr>
              <a:t>  Fondation Roi Baudouin</a:t>
            </a:r>
            <a:endParaRPr lang="fr-BE"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7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358C-EB04-2818-BBD9-6C7B08A13D50}"/>
              </a:ext>
            </a:extLst>
          </p:cNvPr>
          <p:cNvSpPr>
            <a:spLocks noGrp="1"/>
          </p:cNvSpPr>
          <p:nvPr>
            <p:ph type="title"/>
          </p:nvPr>
        </p:nvSpPr>
        <p:spPr>
          <a:xfrm>
            <a:off x="628650" y="122237"/>
            <a:ext cx="7886700" cy="1325563"/>
          </a:xfrm>
        </p:spPr>
        <p:txBody>
          <a:bodyPr/>
          <a:lstStyle/>
          <a:p>
            <a:r>
              <a:rPr kumimoji="0" lang="fr-FR" altLang="fr-FR" sz="1600" b="1"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Association luxembourgeoise des Œuvres du Rotary </a:t>
            </a:r>
            <a:r>
              <a:rPr kumimoji="0" lang="fr-FR" altLang="fr-FR" sz="1600" b="1" i="0" u="none" strike="noStrike" cap="none" normalizeH="0" baseline="0" dirty="0" err="1">
                <a:ln>
                  <a:noFill/>
                </a:ln>
                <a:solidFill>
                  <a:schemeClr val="bg1"/>
                </a:solidFill>
                <a:effectLst/>
                <a:latin typeface="Arial" panose="020B0604020202020204" pitchFamily="34" charset="0"/>
                <a:ea typeface="Times New Roman" panose="02020603050405020304" pitchFamily="18" charset="0"/>
              </a:rPr>
              <a:t>asbl</a:t>
            </a:r>
            <a:r>
              <a:rPr lang="en-CH" altLang="fr-FR" sz="1600" b="1" dirty="0">
                <a:solidFill>
                  <a:schemeClr val="bg1"/>
                </a:solidFill>
                <a:latin typeface="Arial" panose="020B0604020202020204" pitchFamily="34" charset="0"/>
                <a:ea typeface="Times New Roman" panose="02020603050405020304" pitchFamily="18" charset="0"/>
              </a:rPr>
              <a:t> </a:t>
            </a:r>
            <a:br>
              <a:rPr lang="en-GB" altLang="fr-FR" sz="1600" b="1" dirty="0">
                <a:solidFill>
                  <a:schemeClr val="bg1"/>
                </a:solidFill>
                <a:latin typeface="Arial" panose="020B0604020202020204" pitchFamily="34" charset="0"/>
                <a:ea typeface="Times New Roman" panose="02020603050405020304" pitchFamily="18" charset="0"/>
              </a:rPr>
            </a:br>
            <a:r>
              <a:rPr kumimoji="0" lang="fr-FR" altLang="fr-FR"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Association sans but lucratif</a:t>
            </a:r>
            <a:br>
              <a:rPr kumimoji="0" lang="fr-FR" altLang="fr-FR"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br>
            <a:r>
              <a:rPr kumimoji="0" lang="fr-FR" altLang="fr-FR"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21, boulevard de la Pétrusse </a:t>
            </a:r>
            <a:br>
              <a:rPr kumimoji="0" lang="fr-FR" altLang="fr-FR"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br>
            <a:r>
              <a:rPr kumimoji="0" lang="fr-FR" altLang="fr-FR"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L-2320 Luxembourg</a:t>
            </a:r>
            <a:endParaRPr lang="en-GB" sz="1600" dirty="0">
              <a:solidFill>
                <a:schemeClr val="bg1"/>
              </a:solidFill>
            </a:endParaRPr>
          </a:p>
        </p:txBody>
      </p:sp>
      <p:grpSp>
        <p:nvGrpSpPr>
          <p:cNvPr id="3" name="Group 2">
            <a:extLst>
              <a:ext uri="{FF2B5EF4-FFF2-40B4-BE49-F238E27FC236}">
                <a16:creationId xmlns:a16="http://schemas.microsoft.com/office/drawing/2014/main" id="{FB104077-3C7F-98D6-2FE6-1728B5897D9D}"/>
              </a:ext>
            </a:extLst>
          </p:cNvPr>
          <p:cNvGrpSpPr/>
          <p:nvPr/>
        </p:nvGrpSpPr>
        <p:grpSpPr>
          <a:xfrm>
            <a:off x="76200" y="1528851"/>
            <a:ext cx="9067800" cy="4186149"/>
            <a:chOff x="838199" y="1509663"/>
            <a:chExt cx="9067800" cy="4743819"/>
          </a:xfrm>
        </p:grpSpPr>
        <p:sp>
          <p:nvSpPr>
            <p:cNvPr id="5" name="Rectangle 4">
              <a:extLst>
                <a:ext uri="{FF2B5EF4-FFF2-40B4-BE49-F238E27FC236}">
                  <a16:creationId xmlns:a16="http://schemas.microsoft.com/office/drawing/2014/main" id="{5A110AE5-D7A8-233C-975D-F7592EB930A5}"/>
                </a:ext>
              </a:extLst>
            </p:cNvPr>
            <p:cNvSpPr/>
            <p:nvPr/>
          </p:nvSpPr>
          <p:spPr>
            <a:xfrm>
              <a:off x="838200" y="3835646"/>
              <a:ext cx="661503" cy="2417833"/>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261D420-5B8B-6845-6DD7-2E9F00D2EE6C}"/>
                </a:ext>
              </a:extLst>
            </p:cNvPr>
            <p:cNvSpPr/>
            <p:nvPr/>
          </p:nvSpPr>
          <p:spPr>
            <a:xfrm>
              <a:off x="838200" y="3058485"/>
              <a:ext cx="661503" cy="684000"/>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4959344-8E9A-62A5-5273-974EC4C1FCB8}"/>
                </a:ext>
              </a:extLst>
            </p:cNvPr>
            <p:cNvSpPr/>
            <p:nvPr/>
          </p:nvSpPr>
          <p:spPr>
            <a:xfrm>
              <a:off x="838200" y="2274517"/>
              <a:ext cx="661503" cy="697618"/>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36DD6D9-F60D-F045-65B7-07EB78B6F192}"/>
                </a:ext>
              </a:extLst>
            </p:cNvPr>
            <p:cNvSpPr/>
            <p:nvPr/>
          </p:nvSpPr>
          <p:spPr>
            <a:xfrm>
              <a:off x="838200" y="1509663"/>
              <a:ext cx="661503" cy="684000"/>
            </a:xfrm>
            <a:prstGeom prst="rect">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B59176-63FE-C11D-88AE-A8F127D857F6}"/>
                </a:ext>
              </a:extLst>
            </p:cNvPr>
            <p:cNvSpPr/>
            <p:nvPr/>
          </p:nvSpPr>
          <p:spPr>
            <a:xfrm>
              <a:off x="1499704" y="1509663"/>
              <a:ext cx="1414944" cy="68400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dirty="0">
                  <a:solidFill>
                    <a:schemeClr val="tx1"/>
                  </a:solidFill>
                  <a:latin typeface="Arial" panose="020B0604020202020204" pitchFamily="34" charset="0"/>
                  <a:cs typeface="Arial" panose="020B0604020202020204" pitchFamily="34" charset="0"/>
                </a:rPr>
                <a:t>Création</a:t>
              </a:r>
              <a:endParaRPr lang="fr-FR" sz="12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AD2D959-9981-F238-BB77-A402EC37D8A0}"/>
                </a:ext>
              </a:extLst>
            </p:cNvPr>
            <p:cNvSpPr/>
            <p:nvPr/>
          </p:nvSpPr>
          <p:spPr>
            <a:xfrm>
              <a:off x="1499704" y="2281326"/>
              <a:ext cx="1414945" cy="69081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dirty="0" err="1">
                  <a:solidFill>
                    <a:schemeClr val="tx1"/>
                  </a:solidFill>
                  <a:latin typeface="Arial" panose="020B0604020202020204" pitchFamily="34" charset="0"/>
                  <a:cs typeface="Arial" panose="020B0604020202020204" pitchFamily="34" charset="0"/>
                </a:rPr>
                <a:t>Objet</a:t>
              </a:r>
              <a:r>
                <a:rPr lang="en-CH" sz="1200" dirty="0">
                  <a:solidFill>
                    <a:schemeClr val="tx1"/>
                  </a:solidFill>
                  <a:latin typeface="Arial" panose="020B0604020202020204" pitchFamily="34" charset="0"/>
                  <a:cs typeface="Arial" panose="020B0604020202020204" pitchFamily="34" charset="0"/>
                </a:rPr>
                <a:t> </a:t>
              </a:r>
              <a:endParaRPr lang="fr-FR" sz="12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6FCE803-EF02-4678-63B0-96DBB7ADB17B}"/>
                </a:ext>
              </a:extLst>
            </p:cNvPr>
            <p:cNvSpPr/>
            <p:nvPr/>
          </p:nvSpPr>
          <p:spPr>
            <a:xfrm>
              <a:off x="1499704" y="3058485"/>
              <a:ext cx="1414945" cy="684000"/>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dirty="0">
                  <a:solidFill>
                    <a:schemeClr val="tx1"/>
                  </a:solidFill>
                  <a:latin typeface="Arial" panose="020B0604020202020204" pitchFamily="34" charset="0"/>
                  <a:cs typeface="Arial" panose="020B0604020202020204" pitchFamily="34" charset="0"/>
                </a:rPr>
                <a:t>Le conseil </a:t>
              </a:r>
              <a:r>
                <a:rPr lang="fr-FR" sz="1200" b="1" dirty="0">
                  <a:solidFill>
                    <a:schemeClr val="tx1"/>
                  </a:solidFill>
                  <a:latin typeface="Arial" panose="020B0604020202020204" pitchFamily="34" charset="0"/>
                  <a:cs typeface="Arial" panose="020B0604020202020204" pitchFamily="34" charset="0"/>
                </a:rPr>
                <a:t>d’administration</a:t>
              </a:r>
            </a:p>
          </p:txBody>
        </p:sp>
        <p:sp>
          <p:nvSpPr>
            <p:cNvPr id="12" name="Rectangle 11">
              <a:extLst>
                <a:ext uri="{FF2B5EF4-FFF2-40B4-BE49-F238E27FC236}">
                  <a16:creationId xmlns:a16="http://schemas.microsoft.com/office/drawing/2014/main" id="{76F0F574-00CD-6867-9840-EADE726A0C4C}"/>
                </a:ext>
              </a:extLst>
            </p:cNvPr>
            <p:cNvSpPr/>
            <p:nvPr/>
          </p:nvSpPr>
          <p:spPr>
            <a:xfrm>
              <a:off x="1499704" y="3835646"/>
              <a:ext cx="1414945" cy="2417833"/>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1200" b="1">
                  <a:solidFill>
                    <a:schemeClr val="tx1"/>
                  </a:solidFill>
                  <a:latin typeface="Arial" panose="020B0604020202020204" pitchFamily="34" charset="0"/>
                  <a:cs typeface="Arial" panose="020B0604020202020204" pitchFamily="34" charset="0"/>
                </a:rPr>
                <a:t>Mé</a:t>
              </a:r>
              <a:r>
                <a:rPr lang="en-GB" sz="1200" b="1">
                  <a:solidFill>
                    <a:schemeClr val="tx1"/>
                  </a:solidFill>
                  <a:latin typeface="Arial" panose="020B0604020202020204" pitchFamily="34" charset="0"/>
                  <a:cs typeface="Arial" panose="020B0604020202020204" pitchFamily="34" charset="0"/>
                </a:rPr>
                <a:t>cansime</a:t>
              </a:r>
              <a:r>
                <a:rPr lang="en-CH" sz="1200" b="1">
                  <a:solidFill>
                    <a:schemeClr val="tx1"/>
                  </a:solidFill>
                  <a:latin typeface="Arial" panose="020B0604020202020204" pitchFamily="34" charset="0"/>
                  <a:cs typeface="Arial" panose="020B0604020202020204" pitchFamily="34" charset="0"/>
                </a:rPr>
                <a:t> </a:t>
              </a:r>
              <a:r>
                <a:rPr lang="en-CH" sz="1200" b="1" dirty="0">
                  <a:solidFill>
                    <a:schemeClr val="tx1"/>
                  </a:solidFill>
                  <a:latin typeface="Arial" panose="020B0604020202020204" pitchFamily="34" charset="0"/>
                  <a:cs typeface="Arial" panose="020B0604020202020204" pitchFamily="34" charset="0"/>
                </a:rPr>
                <a:t>des dons</a:t>
              </a:r>
              <a:endParaRPr lang="fr-FR" sz="120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B0AFD37-6B28-2347-B931-10448D4161CB}"/>
                </a:ext>
              </a:extLst>
            </p:cNvPr>
            <p:cNvSpPr/>
            <p:nvPr/>
          </p:nvSpPr>
          <p:spPr>
            <a:xfrm>
              <a:off x="3000763" y="1509665"/>
              <a:ext cx="6891939" cy="68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spcAft>
                  <a:spcPts val="300"/>
                </a:spcAft>
                <a:buFont typeface="Arial" panose="020B0604020202020204" pitchFamily="34" charset="0"/>
                <a:buChar char="•"/>
              </a:pPr>
              <a:r>
                <a:rPr lang="fr-LU" sz="1200" kern="100" dirty="0">
                  <a:solidFill>
                    <a:schemeClr val="tx1"/>
                  </a:solidFill>
                  <a:latin typeface="Arial" panose="020B0604020202020204" pitchFamily="34" charset="0"/>
                  <a:cs typeface="Arial" panose="020B0604020202020204" pitchFamily="34" charset="0"/>
                </a:rPr>
                <a:t>L’Association</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Luxembourgeoise des </a:t>
              </a:r>
              <a:r>
                <a:rPr lang="fr-LU" sz="1200" kern="1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Oeuvres</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du Rotary (</a:t>
              </a:r>
              <a:r>
                <a:rPr lang="fr-LU" sz="12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ALOR</a:t>
              </a:r>
              <a:r>
                <a:rPr lang="fr-LU" sz="1200" kern="100">
                  <a:solidFill>
                    <a:schemeClr val="tx1"/>
                  </a:solidFill>
                  <a:effectLst/>
                  <a:latin typeface="Arial" panose="020B0604020202020204" pitchFamily="34" charset="0"/>
                  <a:ea typeface="Aptos" panose="020B0004020202020204" pitchFamily="34" charset="0"/>
                  <a:cs typeface="Arial" panose="020B0604020202020204" pitchFamily="34" charset="0"/>
                </a:rPr>
                <a:t>) créé </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le 13 octobre 2008.</a:t>
              </a:r>
            </a:p>
            <a:p>
              <a:pPr marL="342900" indent="-342900">
                <a:spcAft>
                  <a:spcPts val="300"/>
                </a:spcAft>
                <a:buFont typeface="Arial" panose="020B0604020202020204" pitchFamily="34" charset="0"/>
                <a:buChar char="•"/>
              </a:pPr>
              <a:r>
                <a:rPr lang="fr-LU" sz="1200" kern="100">
                  <a:solidFill>
                    <a:schemeClr val="tx1"/>
                  </a:solidFill>
                  <a:effectLst/>
                  <a:latin typeface="Arial" panose="020B0604020202020204" pitchFamily="34" charset="0"/>
                  <a:ea typeface="Aptos" panose="020B0004020202020204" pitchFamily="34" charset="0"/>
                  <a:cs typeface="Arial" panose="020B0604020202020204" pitchFamily="34" charset="0"/>
                </a:rPr>
                <a:t>Depuis </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le 28 août 2009 ALOR a le statut </a:t>
              </a:r>
              <a:r>
                <a:rPr lang="fr-LU" sz="1200" b="1" i="1" u="sng"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d’utilité publique</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H"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(RCS </a:t>
              </a:r>
              <a:r>
                <a:rPr lang="en-CH" sz="1200" kern="100">
                  <a:solidFill>
                    <a:schemeClr val="tx1"/>
                  </a:solidFill>
                  <a:effectLst/>
                  <a:latin typeface="Arial" panose="020B0604020202020204" pitchFamily="34" charset="0"/>
                  <a:ea typeface="Aptos" panose="020B0004020202020204" pitchFamily="34" charset="0"/>
                  <a:cs typeface="Arial" panose="020B0604020202020204" pitchFamily="34" charset="0"/>
                </a:rPr>
                <a:t>F7898) </a:t>
              </a:r>
              <a:r>
                <a:rPr lang="fr-LU" sz="1200" kern="100">
                  <a:solidFill>
                    <a:schemeClr val="tx1"/>
                  </a:solidFill>
                  <a:effectLst/>
                  <a:latin typeface="Arial" panose="020B0604020202020204" pitchFamily="34" charset="0"/>
                  <a:ea typeface="Aptos" panose="020B0004020202020204" pitchFamily="34" charset="0"/>
                  <a:cs typeface="Arial" panose="020B0604020202020204" pitchFamily="34" charset="0"/>
                </a:rPr>
                <a:t>suivant arrêté grand-ducal. </a:t>
              </a:r>
              <a:endPar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1C1D147-9D54-80E4-EF43-21ADCCB37B1B}"/>
                </a:ext>
              </a:extLst>
            </p:cNvPr>
            <p:cNvSpPr/>
            <p:nvPr/>
          </p:nvSpPr>
          <p:spPr>
            <a:xfrm>
              <a:off x="3014060" y="2294941"/>
              <a:ext cx="6891939" cy="68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Arial" panose="020B0604020202020204" pitchFamily="34" charset="0"/>
                <a:buChar char="•"/>
              </a:pPr>
              <a:r>
                <a:rPr lang="fr-LU" sz="12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fr-LU" sz="12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gérer des projets à finalité humanitaire, scientifique, pédagogique, sociale ou artistique, qui sont en accord avec les buts du Rotary International et qui sont initiés ou promus par le Rotary ou un groupe de ses membres. </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fr-LU" sz="1200" i="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48ADEB22-7FB4-E6F6-464C-ACF6958242FC}"/>
                </a:ext>
              </a:extLst>
            </p:cNvPr>
            <p:cNvSpPr/>
            <p:nvPr/>
          </p:nvSpPr>
          <p:spPr>
            <a:xfrm>
              <a:off x="3014060" y="3065295"/>
              <a:ext cx="6891939" cy="68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Arial" panose="020B0604020202020204" pitchFamily="34" charset="0"/>
                <a:buChar char="•"/>
              </a:pPr>
              <a:r>
                <a:rPr lang="fr-LU" sz="1200" kern="100" dirty="0">
                  <a:solidFill>
                    <a:schemeClr val="tx1"/>
                  </a:solidFill>
                  <a:latin typeface="Arial" panose="020B0604020202020204" pitchFamily="34" charset="0"/>
                  <a:cs typeface="Arial" panose="020B0604020202020204" pitchFamily="34" charset="0"/>
                </a:rPr>
                <a:t>Conseil d’Administration composé de 15 membres / un membre représentant chacun leur club.</a:t>
              </a:r>
            </a:p>
            <a:p>
              <a:pPr marL="285750" indent="-285750">
                <a:spcAft>
                  <a:spcPts val="300"/>
                </a:spcAft>
                <a:buFont typeface="Arial" panose="020B0604020202020204" pitchFamily="34" charset="0"/>
                <a:buChar char="•"/>
              </a:pPr>
              <a:r>
                <a:rPr lang="fr-LU" sz="1200" kern="100" dirty="0">
                  <a:solidFill>
                    <a:schemeClr val="tx1"/>
                  </a:solidFill>
                  <a:latin typeface="Arial" panose="020B0604020202020204" pitchFamily="34" charset="0"/>
                  <a:cs typeface="Arial" panose="020B0604020202020204" pitchFamily="34" charset="0"/>
                </a:rPr>
                <a:t>5 membres constituent le comité central</a:t>
              </a:r>
              <a:r>
                <a:rPr lang="en-CH" sz="1200" kern="100" dirty="0">
                  <a:solidFill>
                    <a:schemeClr val="tx1"/>
                  </a:solidFill>
                  <a:latin typeface="Arial" panose="020B0604020202020204" pitchFamily="34" charset="0"/>
                  <a:cs typeface="Arial" panose="020B0604020202020204" pitchFamily="34" charset="0"/>
                </a:rPr>
                <a:t>. </a:t>
              </a:r>
              <a:endParaRPr lang="en-GB" sz="1200" kern="100" dirty="0">
                <a:solidFill>
                  <a:schemeClr val="tx1"/>
                </a:solidFill>
                <a:latin typeface="Arial" panose="020B0604020202020204" pitchFamily="34" charset="0"/>
                <a:cs typeface="Arial" panose="020B0604020202020204" pitchFamily="34" charset="0"/>
              </a:endParaRPr>
            </a:p>
            <a:p>
              <a:pPr marL="285750" indent="-285750">
                <a:spcAft>
                  <a:spcPts val="300"/>
                </a:spcAft>
                <a:buFont typeface="Arial" panose="020B0604020202020204" pitchFamily="34" charset="0"/>
                <a:buChar char="•"/>
              </a:pPr>
              <a:r>
                <a:rPr lang="en-CH" sz="1200" kern="100" dirty="0">
                  <a:solidFill>
                    <a:schemeClr val="tx1"/>
                  </a:solidFill>
                  <a:latin typeface="Arial" panose="020B0604020202020204" pitchFamily="34" charset="0"/>
                  <a:cs typeface="Arial" panose="020B0604020202020204" pitchFamily="34" charset="0"/>
                </a:rPr>
                <a:t>A</a:t>
              </a:r>
              <a:r>
                <a:rPr lang="fr-LU" sz="1200" kern="100" dirty="0">
                  <a:solidFill>
                    <a:schemeClr val="tx1"/>
                  </a:solidFill>
                  <a:latin typeface="Arial" panose="020B0604020202020204" pitchFamily="34" charset="0"/>
                  <a:cs typeface="Arial" panose="020B0604020202020204" pitchFamily="34" charset="0"/>
                </a:rPr>
                <a:t>ctuellement 15 clubs membres</a:t>
              </a:r>
              <a:r>
                <a:rPr lang="en-CH" sz="1200" kern="100" dirty="0">
                  <a:solidFill>
                    <a:schemeClr val="tx1"/>
                  </a:solidFill>
                  <a:latin typeface="Arial" panose="020B0604020202020204" pitchFamily="34" charset="0"/>
                  <a:cs typeface="Arial" panose="020B0604020202020204" pitchFamily="34" charset="0"/>
                </a:rPr>
                <a:t>. </a:t>
              </a:r>
              <a:endParaRPr lang="fr-LU" sz="1200" kern="1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678BB9B-8CB0-31E9-8823-9701FF9335B6}"/>
                </a:ext>
              </a:extLst>
            </p:cNvPr>
            <p:cNvSpPr/>
            <p:nvPr/>
          </p:nvSpPr>
          <p:spPr>
            <a:xfrm>
              <a:off x="3014060" y="3835649"/>
              <a:ext cx="6891939" cy="2417833"/>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spcAft>
                  <a:spcPts val="300"/>
                </a:spcAft>
                <a:buFont typeface="Arial" panose="020B0604020202020204" pitchFamily="34" charset="0"/>
                <a:buChar char="•"/>
              </a:pPr>
              <a:r>
                <a:rPr lang="fr-LU" sz="1200" b="1" kern="100" dirty="0">
                  <a:solidFill>
                    <a:schemeClr val="tx1"/>
                  </a:solidFill>
                  <a:latin typeface="Arial" panose="020B0604020202020204" pitchFamily="34" charset="0"/>
                  <a:cs typeface="Arial" panose="020B0604020202020204" pitchFamily="34" charset="0"/>
                </a:rPr>
                <a:t>Pour l’administration fiscale</a:t>
              </a:r>
              <a:r>
                <a:rPr lang="fr-LU" sz="1200" kern="100" dirty="0">
                  <a:solidFill>
                    <a:schemeClr val="tx1"/>
                  </a:solidFill>
                  <a:latin typeface="Arial" panose="020B0604020202020204" pitchFamily="34" charset="0"/>
                  <a:cs typeface="Arial" panose="020B0604020202020204" pitchFamily="34" charset="0"/>
                </a:rPr>
                <a:t>: </a:t>
              </a:r>
              <a:r>
                <a:rPr lang="fr-LU" sz="1200" kern="100" dirty="0" err="1">
                  <a:solidFill>
                    <a:schemeClr val="tx1"/>
                  </a:solidFill>
                  <a:latin typeface="Arial" panose="020B0604020202020204" pitchFamily="34" charset="0"/>
                  <a:cs typeface="Arial" panose="020B0604020202020204" pitchFamily="34" charset="0"/>
                </a:rPr>
                <a:t>Emission</a:t>
              </a:r>
              <a:r>
                <a:rPr lang="fr-LU" sz="1200" kern="100" dirty="0">
                  <a:solidFill>
                    <a:schemeClr val="tx1"/>
                  </a:solidFill>
                  <a:latin typeface="Arial" panose="020B0604020202020204" pitchFamily="34" charset="0"/>
                  <a:cs typeface="Arial" panose="020B0604020202020204" pitchFamily="34" charset="0"/>
                </a:rPr>
                <a:t> d’un certificat de déductibilité à raison de 100% du don reçu.  </a:t>
              </a:r>
            </a:p>
            <a:p>
              <a:pPr marL="171450" indent="-171450">
                <a:spcAft>
                  <a:spcPts val="300"/>
                </a:spcAft>
                <a:buFont typeface="Arial" panose="020B0604020202020204" pitchFamily="34" charset="0"/>
                <a:buChar char="•"/>
              </a:pPr>
              <a:r>
                <a:rPr lang="en-CH" sz="1200" kern="100" dirty="0">
                  <a:solidFill>
                    <a:schemeClr val="tx1"/>
                  </a:solidFill>
                  <a:latin typeface="Arial" panose="020B0604020202020204" pitchFamily="34" charset="0"/>
                  <a:ea typeface="Aptos" panose="020B0004020202020204" pitchFamily="34" charset="0"/>
                  <a:cs typeface="Arial" panose="020B0604020202020204" pitchFamily="34" charset="0"/>
                </a:rPr>
                <a:t>L</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es prestations délivrées dans le cadre de projets communs des clubs rotariens luxembourgeois ne sont pas facturées (p.ex. Espoir en Tête, Espoir 2005). </a:t>
              </a:r>
            </a:p>
            <a:p>
              <a:pPr marL="171450" indent="-171450">
                <a:spcAft>
                  <a:spcPts val="300"/>
                </a:spcAft>
                <a:buFont typeface="Arial" panose="020B0604020202020204" pitchFamily="34" charset="0"/>
                <a:buChar char="•"/>
              </a:pPr>
              <a:r>
                <a:rPr lang="en-CH"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Les </a:t>
              </a:r>
              <a:r>
                <a:rPr lang="fr-LU" sz="1200" kern="100" dirty="0">
                  <a:solidFill>
                    <a:schemeClr val="tx1"/>
                  </a:solidFill>
                  <a:latin typeface="Arial" panose="020B0604020202020204" pitchFamily="34" charset="0"/>
                  <a:ea typeface="Aptos" panose="020B0004020202020204" pitchFamily="34" charset="0"/>
                  <a:cs typeface="Arial" panose="020B0604020202020204" pitchFamily="34" charset="0"/>
                </a:rPr>
                <a:t>dons à travers l’ALOR à la </a:t>
              </a:r>
              <a:r>
                <a:rPr lang="fr-LU" sz="1200" b="1" kern="100" dirty="0">
                  <a:solidFill>
                    <a:schemeClr val="tx1"/>
                  </a:solidFill>
                  <a:latin typeface="Arial" panose="020B0604020202020204" pitchFamily="34" charset="0"/>
                  <a:ea typeface="Aptos" panose="020B0004020202020204" pitchFamily="34" charset="0"/>
                  <a:cs typeface="Arial" panose="020B0604020202020204" pitchFamily="34" charset="0"/>
                </a:rPr>
                <a:t>Fondation Rotary</a:t>
              </a:r>
              <a:r>
                <a:rPr lang="fr-LU" sz="1200" kern="100" dirty="0">
                  <a:solidFill>
                    <a:schemeClr val="tx1"/>
                  </a:solidFill>
                  <a:latin typeface="Arial" panose="020B0604020202020204" pitchFamily="34" charset="0"/>
                  <a:ea typeface="Aptos" panose="020B0004020202020204" pitchFamily="34" charset="0"/>
                  <a:cs typeface="Arial" panose="020B0604020202020204" pitchFamily="34" charset="0"/>
                </a:rPr>
                <a:t> et «</a:t>
              </a:r>
              <a:r>
                <a:rPr lang="en-CH" sz="12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fr-LU" sz="1200" b="1" kern="100" dirty="0">
                  <a:solidFill>
                    <a:schemeClr val="tx1"/>
                  </a:solidFill>
                  <a:latin typeface="Arial" panose="020B0604020202020204" pitchFamily="34" charset="0"/>
                  <a:ea typeface="Aptos" panose="020B0004020202020204" pitchFamily="34" charset="0"/>
                  <a:cs typeface="Arial" panose="020B0604020202020204" pitchFamily="34" charset="0"/>
                </a:rPr>
                <a:t>End polio </a:t>
              </a:r>
              <a:r>
                <a:rPr lang="fr-LU" sz="1200" b="1" kern="100" dirty="0" err="1">
                  <a:solidFill>
                    <a:schemeClr val="tx1"/>
                  </a:solidFill>
                  <a:latin typeface="Arial" panose="020B0604020202020204" pitchFamily="34" charset="0"/>
                  <a:ea typeface="Aptos" panose="020B0004020202020204" pitchFamily="34" charset="0"/>
                  <a:cs typeface="Arial" panose="020B0604020202020204" pitchFamily="34" charset="0"/>
                </a:rPr>
                <a:t>now</a:t>
              </a:r>
              <a:r>
                <a:rPr lang="en-CH" sz="1200" b="1"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fr-LU"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H"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fr-LU" sz="1200" kern="100" dirty="0">
                  <a:solidFill>
                    <a:schemeClr val="tx1"/>
                  </a:solidFill>
                  <a:latin typeface="Arial" panose="020B0604020202020204" pitchFamily="34" charset="0"/>
                  <a:ea typeface="Aptos" panose="020B0004020202020204" pitchFamily="34" charset="0"/>
                  <a:cs typeface="Arial" panose="020B0604020202020204" pitchFamily="34" charset="0"/>
                </a:rPr>
                <a:t>sont possibles et ne sont pas facturés.</a:t>
              </a:r>
              <a:endParaRPr lang="en-CH" sz="1200" kern="100" dirty="0">
                <a:solidFill>
                  <a:schemeClr val="tx1"/>
                </a:solidFill>
                <a:latin typeface="Arial" panose="020B0604020202020204" pitchFamily="34" charset="0"/>
                <a:ea typeface="Aptos" panose="020B0004020202020204" pitchFamily="34" charset="0"/>
                <a:cs typeface="Arial" panose="020B0604020202020204" pitchFamily="34" charset="0"/>
              </a:endParaRPr>
            </a:p>
            <a:p>
              <a:pPr marL="171450" lvl="0" indent="-171450" algn="just">
                <a:spcAft>
                  <a:spcPts val="300"/>
                </a:spcAft>
                <a:buFont typeface="Arial" panose="020B0604020202020204" pitchFamily="34" charset="0"/>
                <a:buChar char="•"/>
              </a:pPr>
              <a:r>
                <a:rPr lang="en-GB"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Relation </a:t>
              </a:r>
              <a:r>
                <a:rPr lang="en-GB" sz="1200" kern="1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bancaire</a:t>
              </a:r>
              <a:r>
                <a:rPr lang="en-GB"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H" sz="1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GB" sz="12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p>
            <a:p>
              <a:pPr marL="360000" lvl="0" indent="-171450">
                <a:spcAft>
                  <a:spcPts val="300"/>
                </a:spcAft>
                <a:buFont typeface="Arial" panose="020B0604020202020204" pitchFamily="34" charset="0"/>
                <a:buChar char="-"/>
              </a:pPr>
              <a:r>
                <a:rPr lang="en-GB" sz="1200" b="1" kern="100" dirty="0">
                  <a:solidFill>
                    <a:schemeClr val="tx1"/>
                  </a:solidFill>
                  <a:latin typeface="Arial" panose="020B0604020202020204" pitchFamily="34" charset="0"/>
                  <a:ea typeface="Aptos" panose="020B0004020202020204" pitchFamily="34" charset="0"/>
                  <a:cs typeface="Arial" panose="020B0604020202020204" pitchFamily="34" charset="0"/>
                </a:rPr>
                <a:t>B</a:t>
              </a:r>
              <a:r>
                <a:rPr lang="en-CH" sz="12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anque de Luxembourg</a:t>
              </a:r>
            </a:p>
            <a:p>
              <a:pPr marL="360000" lvl="4" indent="-171450">
                <a:spcAft>
                  <a:spcPts val="300"/>
                </a:spcAft>
                <a:buFont typeface="Arial" panose="020B0604020202020204" pitchFamily="34" charset="0"/>
                <a:buChar char="-"/>
              </a:pPr>
              <a:r>
                <a:rPr lang="fr-CH" sz="1200" b="1" kern="100" dirty="0">
                  <a:solidFill>
                    <a:schemeClr val="tx1"/>
                  </a:solidFill>
                  <a:latin typeface="Arial" panose="020B0604020202020204" pitchFamily="34" charset="0"/>
                  <a:cs typeface="Arial" panose="020B0604020202020204" pitchFamily="34" charset="0"/>
                </a:rPr>
                <a:t>IBAN</a:t>
              </a:r>
              <a:r>
                <a:rPr lang="en-CH" sz="1200" kern="100" dirty="0">
                  <a:solidFill>
                    <a:schemeClr val="tx1"/>
                  </a:solidFill>
                  <a:latin typeface="Arial" panose="020B0604020202020204" pitchFamily="34" charset="0"/>
                  <a:cs typeface="Arial" panose="020B0604020202020204" pitchFamily="34" charset="0"/>
                </a:rPr>
                <a:t>:</a:t>
              </a:r>
              <a:r>
                <a:rPr lang="fr-CH" sz="1200" kern="100" dirty="0">
                  <a:solidFill>
                    <a:schemeClr val="tx1"/>
                  </a:solidFill>
                  <a:latin typeface="Arial" panose="020B0604020202020204" pitchFamily="34" charset="0"/>
                  <a:cs typeface="Arial" panose="020B0604020202020204" pitchFamily="34" charset="0"/>
                </a:rPr>
                <a:t> LU94 0081 7737 4700 1003</a:t>
              </a:r>
              <a:endParaRPr lang="en-CH" sz="1200" kern="100" dirty="0">
                <a:solidFill>
                  <a:schemeClr val="tx1"/>
                </a:solidFill>
                <a:latin typeface="Arial" panose="020B0604020202020204" pitchFamily="34" charset="0"/>
                <a:cs typeface="Arial" panose="020B0604020202020204" pitchFamily="34" charset="0"/>
              </a:endParaRPr>
            </a:p>
            <a:p>
              <a:pPr marL="360000" lvl="4" indent="-171450">
                <a:spcAft>
                  <a:spcPts val="300"/>
                </a:spcAft>
                <a:buFont typeface="Arial" panose="020B0604020202020204" pitchFamily="34" charset="0"/>
                <a:buChar char="-"/>
              </a:pPr>
              <a:r>
                <a:rPr lang="fr-CH" sz="1200" b="1" kern="100" dirty="0">
                  <a:solidFill>
                    <a:schemeClr val="tx1"/>
                  </a:solidFill>
                  <a:latin typeface="Arial" panose="020B0604020202020204" pitchFamily="34" charset="0"/>
                  <a:cs typeface="Arial" panose="020B0604020202020204" pitchFamily="34" charset="0"/>
                </a:rPr>
                <a:t>BIC</a:t>
              </a:r>
              <a:r>
                <a:rPr lang="en-CH" sz="1200" kern="100" dirty="0">
                  <a:solidFill>
                    <a:schemeClr val="tx1"/>
                  </a:solidFill>
                  <a:latin typeface="Arial" panose="020B0604020202020204" pitchFamily="34" charset="0"/>
                  <a:cs typeface="Arial" panose="020B0604020202020204" pitchFamily="34" charset="0"/>
                </a:rPr>
                <a:t>:</a:t>
              </a:r>
              <a:r>
                <a:rPr lang="fr-CH" sz="1200" kern="100" dirty="0">
                  <a:solidFill>
                    <a:schemeClr val="tx1"/>
                  </a:solidFill>
                  <a:latin typeface="Arial" panose="020B0604020202020204" pitchFamily="34" charset="0"/>
                  <a:cs typeface="Arial" panose="020B0604020202020204" pitchFamily="34" charset="0"/>
                </a:rPr>
                <a:t> BLUXLULL</a:t>
              </a:r>
              <a:endParaRPr lang="fr-LU"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Graphic 16" descr="Treasure Map outline">
              <a:extLst>
                <a:ext uri="{FF2B5EF4-FFF2-40B4-BE49-F238E27FC236}">
                  <a16:creationId xmlns:a16="http://schemas.microsoft.com/office/drawing/2014/main" id="{F1712837-B1F4-2A6E-554B-6044486C5A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7397" y="2381783"/>
              <a:ext cx="504000" cy="504000"/>
            </a:xfrm>
            <a:prstGeom prst="rect">
              <a:avLst/>
            </a:prstGeom>
          </p:spPr>
        </p:pic>
        <p:pic>
          <p:nvPicPr>
            <p:cNvPr id="18" name="Graphic 17" descr="Books on shelf outline">
              <a:extLst>
                <a:ext uri="{FF2B5EF4-FFF2-40B4-BE49-F238E27FC236}">
                  <a16:creationId xmlns:a16="http://schemas.microsoft.com/office/drawing/2014/main" id="{BCCE0E58-AD90-CC19-2504-5BC1DBDFBC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207" y="1590174"/>
              <a:ext cx="604800" cy="604800"/>
            </a:xfrm>
            <a:prstGeom prst="rect">
              <a:avLst/>
            </a:prstGeom>
          </p:spPr>
        </p:pic>
        <p:pic>
          <p:nvPicPr>
            <p:cNvPr id="19" name="Graphic 18" descr="Hierarchy with solid fill">
              <a:extLst>
                <a:ext uri="{FF2B5EF4-FFF2-40B4-BE49-F238E27FC236}">
                  <a16:creationId xmlns:a16="http://schemas.microsoft.com/office/drawing/2014/main" id="{CD90BD1E-822F-C6FB-BEFD-00A277473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478" y="3144496"/>
              <a:ext cx="661506" cy="604799"/>
            </a:xfrm>
            <a:prstGeom prst="rect">
              <a:avLst/>
            </a:prstGeom>
          </p:spPr>
        </p:pic>
        <p:pic>
          <p:nvPicPr>
            <p:cNvPr id="20" name="Graphic 19" descr="Questions outline">
              <a:extLst>
                <a:ext uri="{FF2B5EF4-FFF2-40B4-BE49-F238E27FC236}">
                  <a16:creationId xmlns:a16="http://schemas.microsoft.com/office/drawing/2014/main" id="{0B8181BF-EDDC-49BE-E5CC-CF965D5010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199" y="4526456"/>
              <a:ext cx="661504" cy="604799"/>
            </a:xfrm>
            <a:prstGeom prst="rect">
              <a:avLst/>
            </a:prstGeom>
          </p:spPr>
        </p:pic>
      </p:grpSp>
    </p:spTree>
    <p:extLst>
      <p:ext uri="{BB962C8B-B14F-4D97-AF65-F5344CB8AC3E}">
        <p14:creationId xmlns:p14="http://schemas.microsoft.com/office/powerpoint/2010/main" val="125571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3">
            <a:extLst>
              <a:ext uri="{FF2B5EF4-FFF2-40B4-BE49-F238E27FC236}">
                <a16:creationId xmlns:a16="http://schemas.microsoft.com/office/drawing/2014/main" id="{5DCAA304-CFD9-EB64-C28B-978008C852BA}"/>
              </a:ext>
            </a:extLst>
          </p:cNvPr>
          <p:cNvGraphicFramePr>
            <a:graphicFrameLocks/>
          </p:cNvGraphicFramePr>
          <p:nvPr>
            <p:extLst>
              <p:ext uri="{D42A27DB-BD31-4B8C-83A1-F6EECF244321}">
                <p14:modId xmlns:p14="http://schemas.microsoft.com/office/powerpoint/2010/main" val="3273919330"/>
              </p:ext>
            </p:extLst>
          </p:nvPr>
        </p:nvGraphicFramePr>
        <p:xfrm>
          <a:off x="304799" y="2514600"/>
          <a:ext cx="8534402" cy="2537460"/>
        </p:xfrm>
        <a:graphic>
          <a:graphicData uri="http://schemas.openxmlformats.org/drawingml/2006/table">
            <a:tbl>
              <a:tblPr firstRow="1" bandRow="1">
                <a:tableStyleId>{5C22544A-7EE6-4342-B048-85BDC9FD1C3A}</a:tableStyleId>
              </a:tblPr>
              <a:tblGrid>
                <a:gridCol w="1896534">
                  <a:extLst>
                    <a:ext uri="{9D8B030D-6E8A-4147-A177-3AD203B41FA5}">
                      <a16:colId xmlns:a16="http://schemas.microsoft.com/office/drawing/2014/main" val="2874940881"/>
                    </a:ext>
                  </a:extLst>
                </a:gridCol>
                <a:gridCol w="1896534">
                  <a:extLst>
                    <a:ext uri="{9D8B030D-6E8A-4147-A177-3AD203B41FA5}">
                      <a16:colId xmlns:a16="http://schemas.microsoft.com/office/drawing/2014/main" val="4294152880"/>
                    </a:ext>
                  </a:extLst>
                </a:gridCol>
                <a:gridCol w="1185334">
                  <a:extLst>
                    <a:ext uri="{9D8B030D-6E8A-4147-A177-3AD203B41FA5}">
                      <a16:colId xmlns:a16="http://schemas.microsoft.com/office/drawing/2014/main" val="2931764880"/>
                    </a:ext>
                  </a:extLst>
                </a:gridCol>
                <a:gridCol w="1955800">
                  <a:extLst>
                    <a:ext uri="{9D8B030D-6E8A-4147-A177-3AD203B41FA5}">
                      <a16:colId xmlns:a16="http://schemas.microsoft.com/office/drawing/2014/main" val="1804479613"/>
                    </a:ext>
                  </a:extLst>
                </a:gridCol>
                <a:gridCol w="1600200">
                  <a:extLst>
                    <a:ext uri="{9D8B030D-6E8A-4147-A177-3AD203B41FA5}">
                      <a16:colId xmlns:a16="http://schemas.microsoft.com/office/drawing/2014/main" val="2487687018"/>
                    </a:ext>
                  </a:extLst>
                </a:gridCol>
              </a:tblGrid>
              <a:tr h="571500">
                <a:tc>
                  <a:txBody>
                    <a:bodyPr/>
                    <a:lstStyle/>
                    <a:p>
                      <a:endParaRPr lang="fr-BE" sz="3600" dirty="0"/>
                    </a:p>
                  </a:txBody>
                  <a:tcPr/>
                </a:tc>
                <a:tc>
                  <a:txBody>
                    <a:bodyPr/>
                    <a:lstStyle/>
                    <a:p>
                      <a:pPr algn="ctr"/>
                      <a:r>
                        <a:rPr lang="fr-FR" sz="2400" dirty="0"/>
                        <a:t>Fonds Annuel</a:t>
                      </a:r>
                      <a:endParaRPr lang="fr-BE" sz="2400" dirty="0"/>
                    </a:p>
                  </a:txBody>
                  <a:tcPr anchor="ctr"/>
                </a:tc>
                <a:tc>
                  <a:txBody>
                    <a:bodyPr/>
                    <a:lstStyle/>
                    <a:p>
                      <a:pPr algn="ctr"/>
                      <a:r>
                        <a:rPr lang="fr-FR" sz="2400" dirty="0"/>
                        <a:t>Per capita</a:t>
                      </a:r>
                      <a:endParaRPr lang="fr-BE" sz="2400" dirty="0"/>
                    </a:p>
                  </a:txBody>
                  <a:tcPr anchor="ctr"/>
                </a:tc>
                <a:tc>
                  <a:txBody>
                    <a:bodyPr/>
                    <a:lstStyle/>
                    <a:p>
                      <a:pPr algn="ctr"/>
                      <a:r>
                        <a:rPr lang="fr-FR" sz="2400" dirty="0"/>
                        <a:t>End Polio</a:t>
                      </a:r>
                      <a:endParaRPr lang="fr-BE" sz="2400" dirty="0"/>
                    </a:p>
                  </a:txBody>
                  <a:tcPr anchor="ctr"/>
                </a:tc>
                <a:tc>
                  <a:txBody>
                    <a:bodyPr/>
                    <a:lstStyle/>
                    <a:p>
                      <a:pPr algn="ctr"/>
                      <a:r>
                        <a:rPr lang="fr-FR" sz="2400" dirty="0"/>
                        <a:t>Per capita</a:t>
                      </a:r>
                      <a:endParaRPr lang="fr-BE" sz="2400" dirty="0"/>
                    </a:p>
                  </a:txBody>
                  <a:tcPr anchor="ctr"/>
                </a:tc>
                <a:extLst>
                  <a:ext uri="{0D108BD9-81ED-4DB2-BD59-A6C34878D82A}">
                    <a16:rowId xmlns:a16="http://schemas.microsoft.com/office/drawing/2014/main" val="2631655146"/>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2023/2024</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200.847 $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70,83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87.654 $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30,91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02866790"/>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2022/2023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206.688 $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76,89</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125.016 $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46,51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6274938"/>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2021/2022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199.465 $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74,62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91.880 $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33,35</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8577623"/>
                  </a:ext>
                </a:extLst>
              </a:tr>
            </a:tbl>
          </a:graphicData>
        </a:graphic>
      </p:graphicFrame>
      <p:sp>
        <p:nvSpPr>
          <p:cNvPr id="8" name="ZoneTexte 7">
            <a:extLst>
              <a:ext uri="{FF2B5EF4-FFF2-40B4-BE49-F238E27FC236}">
                <a16:creationId xmlns:a16="http://schemas.microsoft.com/office/drawing/2014/main" id="{3DE4751D-0AD2-84E7-048B-F2005D6AE942}"/>
              </a:ext>
            </a:extLst>
          </p:cNvPr>
          <p:cNvSpPr txBox="1"/>
          <p:nvPr/>
        </p:nvSpPr>
        <p:spPr>
          <a:xfrm>
            <a:off x="304799" y="381000"/>
            <a:ext cx="8110234" cy="600164"/>
          </a:xfrm>
          <a:prstGeom prst="rect">
            <a:avLst/>
          </a:prstGeom>
          <a:noFill/>
        </p:spPr>
        <p:txBody>
          <a:bodyPr wrap="none" rtlCol="0">
            <a:spAutoFit/>
          </a:bodyPr>
          <a:lstStyle/>
          <a:p>
            <a:r>
              <a:rPr lang="fr-FR" sz="3300" b="1" dirty="0">
                <a:solidFill>
                  <a:schemeClr val="bg1"/>
                </a:solidFill>
              </a:rPr>
              <a:t>Contributions au Fonds Annuel : D2160</a:t>
            </a:r>
            <a:endParaRPr lang="fr-BE" sz="3300" b="1" dirty="0">
              <a:solidFill>
                <a:schemeClr val="bg1"/>
              </a:solidFill>
            </a:endParaRPr>
          </a:p>
        </p:txBody>
      </p:sp>
    </p:spTree>
    <p:extLst>
      <p:ext uri="{BB962C8B-B14F-4D97-AF65-F5344CB8AC3E}">
        <p14:creationId xmlns:p14="http://schemas.microsoft.com/office/powerpoint/2010/main" val="150937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EDDCB177-284B-47E6-9754-E8F867A213B8}"/>
              </a:ext>
            </a:extLst>
          </p:cNvPr>
          <p:cNvSpPr txBox="1"/>
          <p:nvPr/>
        </p:nvSpPr>
        <p:spPr>
          <a:xfrm>
            <a:off x="457200" y="1607789"/>
            <a:ext cx="8174038" cy="2246769"/>
          </a:xfrm>
          <a:prstGeom prst="rect">
            <a:avLst/>
          </a:prstGeom>
          <a:noFill/>
        </p:spPr>
        <p:txBody>
          <a:bodyPr wrap="square">
            <a:spAutoFit/>
          </a:bodyPr>
          <a:lstStyle/>
          <a:p>
            <a:pPr algn="just" defTabSz="685800">
              <a:spcBef>
                <a:spcPts val="450"/>
              </a:spcBef>
              <a:spcAft>
                <a:spcPts val="1350"/>
              </a:spcAft>
              <a:defRPr/>
            </a:pPr>
            <a:r>
              <a:rPr lang="fr-FR" sz="2800" dirty="0">
                <a:solidFill>
                  <a:srgbClr val="0070C0"/>
                </a:solidFill>
              </a:rPr>
              <a:t>La Fondation Rotary aide les membres du Rotary à faire progresser l'entente mondiale, la bonne volonté et la paix en œuvrant dans les domaines de la santé, de l'éducation, de la protection de l'environnement et de la lutte contre la pauvreté. </a:t>
            </a:r>
          </a:p>
        </p:txBody>
      </p:sp>
      <p:sp>
        <p:nvSpPr>
          <p:cNvPr id="4" name="Titre 3">
            <a:extLst>
              <a:ext uri="{FF2B5EF4-FFF2-40B4-BE49-F238E27FC236}">
                <a16:creationId xmlns:a16="http://schemas.microsoft.com/office/drawing/2014/main" id="{B1F9F7BE-1FBD-C97C-AF42-164407C5293B}"/>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La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 </a:t>
            </a:r>
            <a:r>
              <a:rPr kumimoji="0" lang="en-US" sz="4900"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itchFamily="34" charset="-128"/>
                <a:cs typeface="+mn-cs"/>
              </a:rPr>
              <a:t>– </a:t>
            </a:r>
            <a:r>
              <a:rPr kumimoji="0" lang="en-US" sz="490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t>Mission</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pic>
        <p:nvPicPr>
          <p:cNvPr id="6" name="Image 5" descr="Une image contenant intérieur, mur, maison, sol&#10;&#10;Description générée automatiquement">
            <a:extLst>
              <a:ext uri="{FF2B5EF4-FFF2-40B4-BE49-F238E27FC236}">
                <a16:creationId xmlns:a16="http://schemas.microsoft.com/office/drawing/2014/main" id="{8976DE9E-2F77-8634-7428-1BC6B2BD5B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4436" y="4310519"/>
            <a:ext cx="4114800" cy="2314575"/>
          </a:xfrm>
          <a:prstGeom prst="rect">
            <a:avLst/>
          </a:prstGeom>
        </p:spPr>
      </p:pic>
    </p:spTree>
    <p:extLst>
      <p:ext uri="{BB962C8B-B14F-4D97-AF65-F5344CB8AC3E}">
        <p14:creationId xmlns:p14="http://schemas.microsoft.com/office/powerpoint/2010/main" val="18894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ECDD7-7692-9A5F-7154-C5C3861EE708}"/>
              </a:ext>
            </a:extLst>
          </p:cNvPr>
          <p:cNvSpPr/>
          <p:nvPr/>
        </p:nvSpPr>
        <p:spPr>
          <a:xfrm>
            <a:off x="730071" y="1894031"/>
            <a:ext cx="6621454" cy="255587"/>
          </a:xfrm>
          <a:prstGeom prst="rect">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fr-BE" sz="1350">
              <a:solidFill>
                <a:schemeClr val="bg1"/>
              </a:solidFill>
              <a:latin typeface="Calibri" panose="020F0502020204030204"/>
            </a:endParaRPr>
          </a:p>
        </p:txBody>
      </p:sp>
      <p:sp>
        <p:nvSpPr>
          <p:cNvPr id="5" name="Triangle isocèle 31">
            <a:extLst>
              <a:ext uri="{FF2B5EF4-FFF2-40B4-BE49-F238E27FC236}">
                <a16:creationId xmlns:a16="http://schemas.microsoft.com/office/drawing/2014/main" id="{DEB10D42-F01D-3DFF-7949-5B06EB843CE1}"/>
              </a:ext>
            </a:extLst>
          </p:cNvPr>
          <p:cNvSpPr/>
          <p:nvPr/>
        </p:nvSpPr>
        <p:spPr>
          <a:xfrm rot="5400000">
            <a:off x="7489176" y="1793075"/>
            <a:ext cx="240422" cy="457499"/>
          </a:xfrm>
          <a:prstGeom prst="triangle">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fr-BE" sz="1350">
              <a:solidFill>
                <a:schemeClr val="bg1"/>
              </a:solidFill>
              <a:latin typeface="Calibri" panose="020F0502020204030204"/>
            </a:endParaRPr>
          </a:p>
        </p:txBody>
      </p:sp>
      <p:sp>
        <p:nvSpPr>
          <p:cNvPr id="6" name="Rectangle 5">
            <a:extLst>
              <a:ext uri="{FF2B5EF4-FFF2-40B4-BE49-F238E27FC236}">
                <a16:creationId xmlns:a16="http://schemas.microsoft.com/office/drawing/2014/main" id="{9D717FD7-3331-4FFB-923F-DE21E2C71AFF}"/>
              </a:ext>
            </a:extLst>
          </p:cNvPr>
          <p:cNvSpPr/>
          <p:nvPr/>
        </p:nvSpPr>
        <p:spPr>
          <a:xfrm>
            <a:off x="730071" y="3659416"/>
            <a:ext cx="1524000" cy="931939"/>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Contributions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des clubs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du District</a:t>
            </a:r>
          </a:p>
          <a:p>
            <a:pPr algn="ctr" defTabSz="342900" fontAlgn="auto">
              <a:spcBef>
                <a:spcPts val="0"/>
              </a:spcBef>
              <a:spcAft>
                <a:spcPts val="0"/>
              </a:spcAft>
              <a:defRPr/>
            </a:pPr>
            <a:r>
              <a:rPr lang="fr-BE" sz="1350" b="1" dirty="0">
                <a:solidFill>
                  <a:schemeClr val="accent1"/>
                </a:solidFill>
                <a:latin typeface="Arial" panose="020B0604020202020204" pitchFamily="34" charset="0"/>
                <a:cs typeface="Arial" panose="020B0604020202020204" pitchFamily="34" charset="0"/>
              </a:rPr>
              <a:t> </a:t>
            </a:r>
            <a:r>
              <a:rPr lang="fr-BE" sz="1800" b="1" dirty="0">
                <a:solidFill>
                  <a:schemeClr val="accent1"/>
                </a:solidFill>
                <a:latin typeface="Arial" panose="020B0604020202020204" pitchFamily="34" charset="0"/>
                <a:cs typeface="Arial" panose="020B0604020202020204" pitchFamily="34" charset="0"/>
              </a:rPr>
              <a:t>199.465</a:t>
            </a:r>
            <a:r>
              <a:rPr lang="fr-BE" sz="1350" b="1" dirty="0">
                <a:solidFill>
                  <a:schemeClr val="accent1"/>
                </a:solidFill>
                <a:latin typeface="Arial" panose="020B0604020202020204" pitchFamily="34" charset="0"/>
                <a:cs typeface="Arial" panose="020B0604020202020204" pitchFamily="34" charset="0"/>
              </a:rPr>
              <a:t> $</a:t>
            </a:r>
          </a:p>
        </p:txBody>
      </p:sp>
      <p:sp>
        <p:nvSpPr>
          <p:cNvPr id="7" name="Flèche : pentagone 9">
            <a:extLst>
              <a:ext uri="{FF2B5EF4-FFF2-40B4-BE49-F238E27FC236}">
                <a16:creationId xmlns:a16="http://schemas.microsoft.com/office/drawing/2014/main" id="{2762F88F-7D88-24BB-610A-FDA20237D892}"/>
              </a:ext>
            </a:extLst>
          </p:cNvPr>
          <p:cNvSpPr/>
          <p:nvPr/>
        </p:nvSpPr>
        <p:spPr>
          <a:xfrm>
            <a:off x="2266058" y="3915998"/>
            <a:ext cx="755753" cy="363457"/>
          </a:xfrm>
          <a:prstGeom prst="homePlate">
            <a:avLst/>
          </a:prstGeom>
          <a:solidFill>
            <a:srgbClr val="91359C"/>
          </a:solidFill>
          <a:ln>
            <a:solidFill>
              <a:srgbClr val="913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800" dirty="0">
              <a:solidFill>
                <a:schemeClr val="tx2"/>
              </a:solidFill>
            </a:endParaRPr>
          </a:p>
        </p:txBody>
      </p:sp>
      <p:sp>
        <p:nvSpPr>
          <p:cNvPr id="8" name="Rectangle 7">
            <a:extLst>
              <a:ext uri="{FF2B5EF4-FFF2-40B4-BE49-F238E27FC236}">
                <a16:creationId xmlns:a16="http://schemas.microsoft.com/office/drawing/2014/main" id="{C272D6DA-2B89-00F2-C400-693A8D48B939}"/>
              </a:ext>
            </a:extLst>
          </p:cNvPr>
          <p:cNvSpPr/>
          <p:nvPr/>
        </p:nvSpPr>
        <p:spPr>
          <a:xfrm>
            <a:off x="3739557" y="4279455"/>
            <a:ext cx="1181910" cy="815288"/>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Fonds </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Mondial</a:t>
            </a:r>
          </a:p>
          <a:p>
            <a:pPr algn="ctr" defTabSz="342900" fontAlgn="auto">
              <a:spcBef>
                <a:spcPts val="0"/>
              </a:spcBef>
              <a:spcAft>
                <a:spcPts val="0"/>
              </a:spcAft>
              <a:defRPr/>
            </a:pPr>
            <a:r>
              <a:rPr lang="fr-BE" sz="1800" b="1" dirty="0">
                <a:solidFill>
                  <a:schemeClr val="accent1"/>
                </a:solidFill>
                <a:latin typeface="Arial" panose="020B0604020202020204" pitchFamily="34" charset="0"/>
                <a:cs typeface="Arial" panose="020B0604020202020204" pitchFamily="34" charset="0"/>
              </a:rPr>
              <a:t>94.745</a:t>
            </a:r>
            <a:r>
              <a:rPr lang="fr-BE" sz="1350" b="1" dirty="0">
                <a:solidFill>
                  <a:schemeClr val="accent1"/>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9C22B127-D915-179F-94E5-9D641860800C}"/>
              </a:ext>
            </a:extLst>
          </p:cNvPr>
          <p:cNvSpPr/>
          <p:nvPr/>
        </p:nvSpPr>
        <p:spPr>
          <a:xfrm>
            <a:off x="3694889" y="2869195"/>
            <a:ext cx="1181911" cy="916901"/>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Fonds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Spécifique</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District</a:t>
            </a:r>
          </a:p>
          <a:p>
            <a:pPr algn="ctr" defTabSz="342900" fontAlgn="auto">
              <a:spcBef>
                <a:spcPts val="0"/>
              </a:spcBef>
              <a:spcAft>
                <a:spcPts val="0"/>
              </a:spcAft>
              <a:defRPr/>
            </a:pPr>
            <a:r>
              <a:rPr lang="fr-BE" sz="1800" b="1" dirty="0">
                <a:solidFill>
                  <a:schemeClr val="accent1"/>
                </a:solidFill>
                <a:latin typeface="Arial" panose="020B0604020202020204" pitchFamily="34" charset="0"/>
                <a:cs typeface="Arial" panose="020B0604020202020204" pitchFamily="34" charset="0"/>
              </a:rPr>
              <a:t>94.745</a:t>
            </a:r>
            <a:r>
              <a:rPr lang="fr-BE" sz="1350" b="1" dirty="0">
                <a:solidFill>
                  <a:schemeClr val="accent1"/>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C19122D6-8B55-1EF6-FA98-9A6BB7AA8BAF}"/>
              </a:ext>
            </a:extLst>
          </p:cNvPr>
          <p:cNvSpPr/>
          <p:nvPr/>
        </p:nvSpPr>
        <p:spPr>
          <a:xfrm>
            <a:off x="6178533" y="2401540"/>
            <a:ext cx="1202105" cy="47422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Subventions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de district</a:t>
            </a:r>
          </a:p>
        </p:txBody>
      </p:sp>
      <p:sp>
        <p:nvSpPr>
          <p:cNvPr id="11" name="Rectangle 10">
            <a:extLst>
              <a:ext uri="{FF2B5EF4-FFF2-40B4-BE49-F238E27FC236}">
                <a16:creationId xmlns:a16="http://schemas.microsoft.com/office/drawing/2014/main" id="{E58B15E1-646E-8017-71AD-765EDCEEB14C}"/>
              </a:ext>
            </a:extLst>
          </p:cNvPr>
          <p:cNvSpPr/>
          <p:nvPr/>
        </p:nvSpPr>
        <p:spPr>
          <a:xfrm>
            <a:off x="6212145" y="3366929"/>
            <a:ext cx="1202104" cy="47422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Subventions</a:t>
            </a:r>
          </a:p>
          <a:p>
            <a:pPr algn="ctr" defTabSz="342900" fontAlgn="auto">
              <a:spcBef>
                <a:spcPts val="0"/>
              </a:spcBef>
              <a:spcAft>
                <a:spcPts val="0"/>
              </a:spcAft>
              <a:defRPr/>
            </a:pPr>
            <a:r>
              <a:rPr lang="fr-BE" sz="1350" dirty="0">
                <a:solidFill>
                  <a:schemeClr val="accent1"/>
                </a:solidFill>
                <a:latin typeface="Arial" panose="020B0604020202020204" pitchFamily="34" charset="0"/>
                <a:cs typeface="Arial" panose="020B0604020202020204" pitchFamily="34" charset="0"/>
              </a:rPr>
              <a:t>mondiales</a:t>
            </a:r>
          </a:p>
        </p:txBody>
      </p:sp>
      <p:cxnSp>
        <p:nvCxnSpPr>
          <p:cNvPr id="12" name="Connecteur droit 11">
            <a:extLst>
              <a:ext uri="{FF2B5EF4-FFF2-40B4-BE49-F238E27FC236}">
                <a16:creationId xmlns:a16="http://schemas.microsoft.com/office/drawing/2014/main" id="{6FD98065-72E4-C072-AA8D-1687C59C5028}"/>
              </a:ext>
            </a:extLst>
          </p:cNvPr>
          <p:cNvCxnSpPr>
            <a:cxnSpLocks/>
          </p:cNvCxnSpPr>
          <p:nvPr/>
        </p:nvCxnSpPr>
        <p:spPr>
          <a:xfrm>
            <a:off x="2284301" y="4097718"/>
            <a:ext cx="1061612" cy="0"/>
          </a:xfrm>
          <a:prstGeom prst="line">
            <a:avLst/>
          </a:prstGeom>
          <a:ln w="28575">
            <a:solidFill>
              <a:srgbClr val="91359C"/>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968F1BF-9965-7518-9516-AB0823EAB8A5}"/>
              </a:ext>
            </a:extLst>
          </p:cNvPr>
          <p:cNvCxnSpPr>
            <a:cxnSpLocks/>
          </p:cNvCxnSpPr>
          <p:nvPr/>
        </p:nvCxnSpPr>
        <p:spPr>
          <a:xfrm>
            <a:off x="3345913" y="3316516"/>
            <a:ext cx="0" cy="1391867"/>
          </a:xfrm>
          <a:prstGeom prst="line">
            <a:avLst/>
          </a:prstGeom>
          <a:ln>
            <a:solidFill>
              <a:srgbClr val="91359C"/>
            </a:solidFill>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DCFD9276-50CC-9EA2-1318-473DD8FD6681}"/>
              </a:ext>
            </a:extLst>
          </p:cNvPr>
          <p:cNvCxnSpPr>
            <a:cxnSpLocks/>
          </p:cNvCxnSpPr>
          <p:nvPr/>
        </p:nvCxnSpPr>
        <p:spPr>
          <a:xfrm>
            <a:off x="3345913" y="3327646"/>
            <a:ext cx="372714" cy="5426"/>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EDC90ED5-BDF7-536D-D642-7990D93CF008}"/>
              </a:ext>
            </a:extLst>
          </p:cNvPr>
          <p:cNvCxnSpPr>
            <a:cxnSpLocks/>
          </p:cNvCxnSpPr>
          <p:nvPr/>
        </p:nvCxnSpPr>
        <p:spPr>
          <a:xfrm>
            <a:off x="3350334" y="4708383"/>
            <a:ext cx="383894" cy="0"/>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7C0169BD-9C36-0BD9-ECF0-4CEB75CC7A35}"/>
              </a:ext>
            </a:extLst>
          </p:cNvPr>
          <p:cNvCxnSpPr>
            <a:cxnSpLocks/>
          </p:cNvCxnSpPr>
          <p:nvPr/>
        </p:nvCxnSpPr>
        <p:spPr>
          <a:xfrm flipV="1">
            <a:off x="4876800" y="2622754"/>
            <a:ext cx="1285607" cy="501446"/>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E0903CB-2155-6FFD-2DA6-DF8ABD9EC0FE}"/>
              </a:ext>
            </a:extLst>
          </p:cNvPr>
          <p:cNvCxnSpPr>
            <a:cxnSpLocks/>
            <a:stCxn id="9" idx="3"/>
            <a:endCxn id="11" idx="1"/>
          </p:cNvCxnSpPr>
          <p:nvPr/>
        </p:nvCxnSpPr>
        <p:spPr>
          <a:xfrm>
            <a:off x="4876800" y="3327646"/>
            <a:ext cx="1335345" cy="276395"/>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8EC40C2C-9046-FE56-F1E4-F9A0DF322321}"/>
              </a:ext>
            </a:extLst>
          </p:cNvPr>
          <p:cNvSpPr txBox="1"/>
          <p:nvPr/>
        </p:nvSpPr>
        <p:spPr>
          <a:xfrm>
            <a:off x="5181601" y="2530721"/>
            <a:ext cx="762000" cy="255588"/>
          </a:xfrm>
          <a:prstGeom prst="rect">
            <a:avLst/>
          </a:prstGeom>
          <a:noFill/>
          <a:ln>
            <a:noFill/>
          </a:ln>
        </p:spPr>
        <p:txBody>
          <a:bodyPr wrap="square" rtlCol="0">
            <a:spAutoFit/>
          </a:bodyPr>
          <a:lstStyle/>
          <a:p>
            <a:pPr defTabSz="342900" fontAlgn="auto">
              <a:spcBef>
                <a:spcPts val="0"/>
              </a:spcBef>
              <a:spcAft>
                <a:spcPts val="0"/>
              </a:spcAft>
              <a:defRPr/>
            </a:pPr>
            <a:r>
              <a:rPr lang="fr-BE" sz="1050" b="1" dirty="0">
                <a:solidFill>
                  <a:schemeClr val="tx2"/>
                </a:solidFill>
                <a:latin typeface="Calibri" panose="020F0502020204030204"/>
              </a:rPr>
              <a:t>Max. 50 %</a:t>
            </a:r>
          </a:p>
        </p:txBody>
      </p:sp>
      <p:sp>
        <p:nvSpPr>
          <p:cNvPr id="24" name="ZoneTexte 23">
            <a:extLst>
              <a:ext uri="{FF2B5EF4-FFF2-40B4-BE49-F238E27FC236}">
                <a16:creationId xmlns:a16="http://schemas.microsoft.com/office/drawing/2014/main" id="{DE4E6E23-19AC-5F8E-87E6-F29698EDF783}"/>
              </a:ext>
            </a:extLst>
          </p:cNvPr>
          <p:cNvSpPr txBox="1"/>
          <p:nvPr/>
        </p:nvSpPr>
        <p:spPr>
          <a:xfrm>
            <a:off x="7511722" y="2488611"/>
            <a:ext cx="1625054" cy="323165"/>
          </a:xfrm>
          <a:prstGeom prst="rect">
            <a:avLst/>
          </a:prstGeom>
          <a:noFill/>
        </p:spPr>
        <p:txBody>
          <a:bodyPr wrap="square" rtlCol="0">
            <a:spAutoFit/>
          </a:bodyPr>
          <a:lstStyle/>
          <a:p>
            <a:r>
              <a:rPr lang="fr-FR" sz="1500" b="1" dirty="0">
                <a:solidFill>
                  <a:schemeClr val="accent1"/>
                </a:solidFill>
                <a:cs typeface="Arial" panose="020B0604020202020204" pitchFamily="34" charset="0"/>
              </a:rPr>
              <a:t>Max. 47.375 $</a:t>
            </a:r>
          </a:p>
        </p:txBody>
      </p:sp>
      <p:sp>
        <p:nvSpPr>
          <p:cNvPr id="25" name="ZoneTexte 24">
            <a:extLst>
              <a:ext uri="{FF2B5EF4-FFF2-40B4-BE49-F238E27FC236}">
                <a16:creationId xmlns:a16="http://schemas.microsoft.com/office/drawing/2014/main" id="{DBB6509B-19AC-8BD8-1406-2A30C11860E7}"/>
              </a:ext>
            </a:extLst>
          </p:cNvPr>
          <p:cNvSpPr txBox="1"/>
          <p:nvPr/>
        </p:nvSpPr>
        <p:spPr>
          <a:xfrm>
            <a:off x="7351528" y="3429000"/>
            <a:ext cx="1691753" cy="553998"/>
          </a:xfrm>
          <a:prstGeom prst="rect">
            <a:avLst/>
          </a:prstGeom>
          <a:noFill/>
        </p:spPr>
        <p:txBody>
          <a:bodyPr wrap="square" rtlCol="0">
            <a:spAutoFit/>
          </a:bodyPr>
          <a:lstStyle/>
          <a:p>
            <a:r>
              <a:rPr lang="fr-FR" sz="1500" b="1" dirty="0">
                <a:solidFill>
                  <a:schemeClr val="accent1"/>
                </a:solidFill>
              </a:rPr>
              <a:t>   </a:t>
            </a:r>
            <a:r>
              <a:rPr lang="fr-FR" sz="1500" b="1" dirty="0">
                <a:solidFill>
                  <a:schemeClr val="accent1"/>
                </a:solidFill>
                <a:cs typeface="Arial" panose="020B0604020202020204" pitchFamily="34" charset="0"/>
              </a:rPr>
              <a:t>Min. 47.375 $ </a:t>
            </a:r>
          </a:p>
          <a:p>
            <a:r>
              <a:rPr lang="fr-FR" sz="1500" b="1" dirty="0">
                <a:solidFill>
                  <a:schemeClr val="accent1"/>
                </a:solidFill>
                <a:cs typeface="Arial" panose="020B0604020202020204" pitchFamily="34" charset="0"/>
              </a:rPr>
              <a:t>+ solde passé</a:t>
            </a:r>
          </a:p>
        </p:txBody>
      </p:sp>
      <p:sp>
        <p:nvSpPr>
          <p:cNvPr id="26" name="ZoneTexte 25">
            <a:extLst>
              <a:ext uri="{FF2B5EF4-FFF2-40B4-BE49-F238E27FC236}">
                <a16:creationId xmlns:a16="http://schemas.microsoft.com/office/drawing/2014/main" id="{A365EF3F-64F2-1451-76CD-6255CACCB716}"/>
              </a:ext>
            </a:extLst>
          </p:cNvPr>
          <p:cNvSpPr txBox="1"/>
          <p:nvPr/>
        </p:nvSpPr>
        <p:spPr>
          <a:xfrm>
            <a:off x="2680229" y="3383611"/>
            <a:ext cx="755753" cy="253916"/>
          </a:xfrm>
          <a:prstGeom prst="rect">
            <a:avLst/>
          </a:prstGeom>
          <a:noFill/>
          <a:ln>
            <a:noFill/>
          </a:ln>
        </p:spPr>
        <p:txBody>
          <a:bodyPr wrap="square" rtlCol="0">
            <a:spAutoFit/>
          </a:bodyPr>
          <a:lstStyle/>
          <a:p>
            <a:pPr defTabSz="342900" fontAlgn="auto">
              <a:spcBef>
                <a:spcPts val="0"/>
              </a:spcBef>
              <a:spcAft>
                <a:spcPts val="0"/>
              </a:spcAft>
              <a:defRPr/>
            </a:pPr>
            <a:r>
              <a:rPr lang="fr-BE" sz="1050" b="1" dirty="0">
                <a:solidFill>
                  <a:schemeClr val="tx2"/>
                </a:solidFill>
                <a:cs typeface="Arial" panose="020B0604020202020204" pitchFamily="34" charset="0"/>
              </a:rPr>
              <a:t>47,5 %</a:t>
            </a:r>
          </a:p>
        </p:txBody>
      </p:sp>
      <p:sp>
        <p:nvSpPr>
          <p:cNvPr id="27" name="ZoneTexte 26">
            <a:extLst>
              <a:ext uri="{FF2B5EF4-FFF2-40B4-BE49-F238E27FC236}">
                <a16:creationId xmlns:a16="http://schemas.microsoft.com/office/drawing/2014/main" id="{15359E31-752A-3D33-31C3-D2115F3A893F}"/>
              </a:ext>
            </a:extLst>
          </p:cNvPr>
          <p:cNvSpPr txBox="1"/>
          <p:nvPr/>
        </p:nvSpPr>
        <p:spPr>
          <a:xfrm>
            <a:off x="2680229" y="4544159"/>
            <a:ext cx="755753" cy="253916"/>
          </a:xfrm>
          <a:prstGeom prst="rect">
            <a:avLst/>
          </a:prstGeom>
          <a:noFill/>
          <a:ln>
            <a:noFill/>
          </a:ln>
        </p:spPr>
        <p:txBody>
          <a:bodyPr wrap="square" rtlCol="0">
            <a:spAutoFit/>
          </a:bodyPr>
          <a:lstStyle/>
          <a:p>
            <a:pPr defTabSz="342900" fontAlgn="auto">
              <a:spcBef>
                <a:spcPts val="0"/>
              </a:spcBef>
              <a:spcAft>
                <a:spcPts val="0"/>
              </a:spcAft>
              <a:defRPr/>
            </a:pPr>
            <a:r>
              <a:rPr lang="fr-BE" sz="1050" b="1" dirty="0">
                <a:solidFill>
                  <a:schemeClr val="tx2"/>
                </a:solidFill>
                <a:cs typeface="Arial" panose="020B0604020202020204" pitchFamily="34" charset="0"/>
              </a:rPr>
              <a:t>47,5 %</a:t>
            </a:r>
          </a:p>
        </p:txBody>
      </p:sp>
      <p:sp>
        <p:nvSpPr>
          <p:cNvPr id="28" name="ZoneTexte 27">
            <a:extLst>
              <a:ext uri="{FF2B5EF4-FFF2-40B4-BE49-F238E27FC236}">
                <a16:creationId xmlns:a16="http://schemas.microsoft.com/office/drawing/2014/main" id="{616C511E-A2B2-46F9-02F3-3F851FF452F2}"/>
              </a:ext>
            </a:extLst>
          </p:cNvPr>
          <p:cNvSpPr txBox="1"/>
          <p:nvPr/>
        </p:nvSpPr>
        <p:spPr>
          <a:xfrm>
            <a:off x="838200" y="1929331"/>
            <a:ext cx="856794" cy="230832"/>
          </a:xfrm>
          <a:prstGeom prst="rect">
            <a:avLst/>
          </a:prstGeom>
          <a:noFill/>
          <a:ln>
            <a:no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2021-2022</a:t>
            </a:r>
          </a:p>
        </p:txBody>
      </p:sp>
      <p:sp>
        <p:nvSpPr>
          <p:cNvPr id="29" name="ZoneTexte 28">
            <a:extLst>
              <a:ext uri="{FF2B5EF4-FFF2-40B4-BE49-F238E27FC236}">
                <a16:creationId xmlns:a16="http://schemas.microsoft.com/office/drawing/2014/main" id="{CAFA4664-8EE3-40BE-FD3A-44A0A983766F}"/>
              </a:ext>
            </a:extLst>
          </p:cNvPr>
          <p:cNvSpPr txBox="1"/>
          <p:nvPr/>
        </p:nvSpPr>
        <p:spPr>
          <a:xfrm>
            <a:off x="2685487" y="1906572"/>
            <a:ext cx="856794" cy="230832"/>
          </a:xfrm>
          <a:prstGeom prst="rect">
            <a:avLst/>
          </a:prstGeom>
          <a:noFill/>
          <a:ln>
            <a:solidFill>
              <a:srgbClr val="91359C"/>
            </a:solid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2022-2023</a:t>
            </a:r>
          </a:p>
        </p:txBody>
      </p:sp>
      <p:sp>
        <p:nvSpPr>
          <p:cNvPr id="30" name="ZoneTexte 29">
            <a:extLst>
              <a:ext uri="{FF2B5EF4-FFF2-40B4-BE49-F238E27FC236}">
                <a16:creationId xmlns:a16="http://schemas.microsoft.com/office/drawing/2014/main" id="{6605EB66-FC40-6827-36B2-D15985360A6A}"/>
              </a:ext>
            </a:extLst>
          </p:cNvPr>
          <p:cNvSpPr txBox="1"/>
          <p:nvPr/>
        </p:nvSpPr>
        <p:spPr>
          <a:xfrm>
            <a:off x="4572000" y="1894398"/>
            <a:ext cx="856794" cy="230832"/>
          </a:xfrm>
          <a:prstGeom prst="rect">
            <a:avLst/>
          </a:prstGeom>
          <a:noFill/>
          <a:ln>
            <a:solidFill>
              <a:srgbClr val="91359C"/>
            </a:solid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2023-2024</a:t>
            </a:r>
          </a:p>
        </p:txBody>
      </p:sp>
      <p:sp>
        <p:nvSpPr>
          <p:cNvPr id="31" name="ZoneTexte 30">
            <a:extLst>
              <a:ext uri="{FF2B5EF4-FFF2-40B4-BE49-F238E27FC236}">
                <a16:creationId xmlns:a16="http://schemas.microsoft.com/office/drawing/2014/main" id="{216CBD6A-1BEA-F366-0811-39D2ACB4B569}"/>
              </a:ext>
            </a:extLst>
          </p:cNvPr>
          <p:cNvSpPr txBox="1"/>
          <p:nvPr/>
        </p:nvSpPr>
        <p:spPr>
          <a:xfrm>
            <a:off x="6212145" y="1911204"/>
            <a:ext cx="856794" cy="230832"/>
          </a:xfrm>
          <a:prstGeom prst="rect">
            <a:avLst/>
          </a:prstGeom>
          <a:noFill/>
          <a:ln>
            <a:solidFill>
              <a:srgbClr val="91359C"/>
            </a:solidFill>
          </a:ln>
        </p:spPr>
        <p:txBody>
          <a:bodyPr wrap="square" rtlCol="0">
            <a:spAutoFit/>
          </a:bodyPr>
          <a:lstStyle/>
          <a:p>
            <a:pPr algn="ctr" defTabSz="342900" fontAlgn="auto">
              <a:spcBef>
                <a:spcPts val="0"/>
              </a:spcBef>
              <a:spcAft>
                <a:spcPts val="0"/>
              </a:spcAft>
              <a:defRPr/>
            </a:pPr>
            <a:r>
              <a:rPr lang="fr-BE" sz="900" b="1" dirty="0">
                <a:solidFill>
                  <a:schemeClr val="bg1"/>
                </a:solidFill>
                <a:cs typeface="Arial" panose="020B0604020202020204" pitchFamily="34" charset="0"/>
              </a:rPr>
              <a:t>2024-2025</a:t>
            </a:r>
          </a:p>
        </p:txBody>
      </p:sp>
      <p:sp>
        <p:nvSpPr>
          <p:cNvPr id="32" name="ZoneTexte 31">
            <a:extLst>
              <a:ext uri="{FF2B5EF4-FFF2-40B4-BE49-F238E27FC236}">
                <a16:creationId xmlns:a16="http://schemas.microsoft.com/office/drawing/2014/main" id="{DD60886E-EA3C-F07C-500C-D91F03F4EC62}"/>
              </a:ext>
            </a:extLst>
          </p:cNvPr>
          <p:cNvSpPr txBox="1"/>
          <p:nvPr/>
        </p:nvSpPr>
        <p:spPr>
          <a:xfrm>
            <a:off x="1144747" y="5133403"/>
            <a:ext cx="7553439" cy="1107996"/>
          </a:xfrm>
          <a:prstGeom prst="rect">
            <a:avLst/>
          </a:prstGeom>
          <a:noFill/>
        </p:spPr>
        <p:txBody>
          <a:bodyPr wrap="square" rtlCol="0">
            <a:spAutoFit/>
          </a:bodyPr>
          <a:lstStyle/>
          <a:p>
            <a:pPr algn="ctr"/>
            <a:r>
              <a:rPr lang="fr-BE" sz="1800" dirty="0">
                <a:solidFill>
                  <a:schemeClr val="accent1"/>
                </a:solidFill>
              </a:rPr>
              <a:t>La Fondation investit nos contributions pendant trois ans et utilise les revenus d’investissement pour payer ses coûts administratifs et de recherche de fonds.</a:t>
            </a:r>
          </a:p>
          <a:p>
            <a:pPr algn="ctr"/>
            <a:endParaRPr lang="fr-BE" sz="1200" dirty="0"/>
          </a:p>
        </p:txBody>
      </p:sp>
      <p:sp>
        <p:nvSpPr>
          <p:cNvPr id="33" name="Espace réservé du contenu 2">
            <a:extLst>
              <a:ext uri="{FF2B5EF4-FFF2-40B4-BE49-F238E27FC236}">
                <a16:creationId xmlns:a16="http://schemas.microsoft.com/office/drawing/2014/main" id="{E50A8498-8262-CF96-6CE2-C5FB5895E252}"/>
              </a:ext>
            </a:extLst>
          </p:cNvPr>
          <p:cNvSpPr>
            <a:spLocks noGrp="1"/>
          </p:cNvSpPr>
          <p:nvPr>
            <p:ph type="subTitle" idx="1"/>
          </p:nvPr>
        </p:nvSpPr>
        <p:spPr>
          <a:xfrm>
            <a:off x="1649895" y="1479090"/>
            <a:ext cx="5844209" cy="310873"/>
          </a:xfrm>
        </p:spPr>
        <p:txBody>
          <a:bodyPr>
            <a:normAutofit lnSpcReduction="10000"/>
          </a:bodyPr>
          <a:lstStyle/>
          <a:p>
            <a:r>
              <a:rPr lang="fr-BE" dirty="0">
                <a:latin typeface="Arial" panose="020B0604020202020204" pitchFamily="34" charset="0"/>
                <a:cs typeface="Arial" panose="020B0604020202020204" pitchFamily="34" charset="0"/>
              </a:rPr>
              <a:t>Le financement des subventions (SHARE)</a:t>
            </a:r>
            <a:endParaRPr lang="fr-BE" dirty="0"/>
          </a:p>
          <a:p>
            <a:endParaRPr lang="fr-BE" dirty="0"/>
          </a:p>
          <a:p>
            <a:endParaRPr lang="fr-BE" dirty="0"/>
          </a:p>
          <a:p>
            <a:endParaRPr lang="fr-BE" dirty="0"/>
          </a:p>
          <a:p>
            <a:endParaRPr lang="fr-BE" dirty="0"/>
          </a:p>
        </p:txBody>
      </p:sp>
      <p:sp>
        <p:nvSpPr>
          <p:cNvPr id="34" name="ZoneTexte 33">
            <a:extLst>
              <a:ext uri="{FF2B5EF4-FFF2-40B4-BE49-F238E27FC236}">
                <a16:creationId xmlns:a16="http://schemas.microsoft.com/office/drawing/2014/main" id="{DC8229CE-EDF2-BCEA-F065-9771596EAFA0}"/>
              </a:ext>
            </a:extLst>
          </p:cNvPr>
          <p:cNvSpPr txBox="1"/>
          <p:nvPr/>
        </p:nvSpPr>
        <p:spPr>
          <a:xfrm>
            <a:off x="304799" y="381000"/>
            <a:ext cx="7829387" cy="600164"/>
          </a:xfrm>
          <a:prstGeom prst="rect">
            <a:avLst/>
          </a:prstGeom>
          <a:noFill/>
        </p:spPr>
        <p:txBody>
          <a:bodyPr wrap="none" rtlCol="0">
            <a:spAutoFit/>
          </a:bodyPr>
          <a:lstStyle/>
          <a:p>
            <a:r>
              <a:rPr lang="fr-FR" sz="3300" b="1" dirty="0">
                <a:solidFill>
                  <a:schemeClr val="bg1"/>
                </a:solidFill>
              </a:rPr>
              <a:t>Les moyens du D2160 pour 2024-2025</a:t>
            </a:r>
            <a:endParaRPr lang="fr-BE" sz="3300" b="1" dirty="0">
              <a:solidFill>
                <a:schemeClr val="bg1"/>
              </a:solidFill>
            </a:endParaRPr>
          </a:p>
        </p:txBody>
      </p:sp>
    </p:spTree>
    <p:extLst>
      <p:ext uri="{BB962C8B-B14F-4D97-AF65-F5344CB8AC3E}">
        <p14:creationId xmlns:p14="http://schemas.microsoft.com/office/powerpoint/2010/main" val="3163460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Que sera la contribution du D2160 pour votre projet ? </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219182" y="1752600"/>
            <a:ext cx="8062784" cy="4114800"/>
          </a:xfrm>
          <a:prstGeom prst="rect">
            <a:avLst/>
          </a:prstGeom>
          <a:solidFill>
            <a:schemeClr val="bg1"/>
          </a:solidFill>
          <a:ln>
            <a:solidFill>
              <a:schemeClr val="bg1"/>
            </a:solidFill>
          </a:ln>
        </p:spPr>
        <p:txBody>
          <a:bodyPr>
            <a:normAutofit fontScale="62500" lnSpcReduction="20000"/>
          </a:bodyPr>
          <a:lstStyle/>
          <a:p>
            <a:pPr marL="457200" lvl="1" indent="0">
              <a:buNone/>
            </a:pPr>
            <a:r>
              <a:rPr lang="fr-BE" sz="3600" b="1" dirty="0">
                <a:solidFill>
                  <a:schemeClr val="accent1"/>
                </a:solidFill>
              </a:rPr>
              <a:t>Subvention Mondiale </a:t>
            </a:r>
            <a:r>
              <a:rPr lang="fr-BE" sz="3600" dirty="0">
                <a:solidFill>
                  <a:schemeClr val="accent1"/>
                </a:solidFill>
              </a:rPr>
              <a:t>: </a:t>
            </a:r>
          </a:p>
          <a:p>
            <a:pPr marL="457200" lvl="1" indent="0">
              <a:buNone/>
            </a:pPr>
            <a:r>
              <a:rPr lang="fr-BE" sz="3600" dirty="0">
                <a:solidFill>
                  <a:schemeClr val="accent1"/>
                </a:solidFill>
              </a:rPr>
              <a:t>100 % de la contribution des clubs du D2160 (max 15000 € si un seul club participe au projet et max 20000 € si plusieurs clubs y participent). </a:t>
            </a:r>
          </a:p>
          <a:p>
            <a:pPr marL="457200" lvl="1" indent="0">
              <a:buNone/>
            </a:pPr>
            <a:r>
              <a:rPr lang="fr-BE" sz="3600" dirty="0">
                <a:solidFill>
                  <a:schemeClr val="accent1"/>
                </a:solidFill>
              </a:rPr>
              <a:t>Note : chaque district à ses propres règles (</a:t>
            </a:r>
            <a:r>
              <a:rPr lang="fr-BE" sz="3600" dirty="0" err="1">
                <a:solidFill>
                  <a:schemeClr val="accent1"/>
                </a:solidFill>
              </a:rPr>
              <a:t>cf</a:t>
            </a:r>
            <a:r>
              <a:rPr lang="fr-BE" sz="3600" dirty="0">
                <a:solidFill>
                  <a:schemeClr val="accent1"/>
                </a:solidFill>
              </a:rPr>
              <a:t> exemple) </a:t>
            </a:r>
          </a:p>
          <a:p>
            <a:pPr marL="457200" lvl="1" indent="0">
              <a:buNone/>
            </a:pPr>
            <a:endParaRPr lang="fr-BE" sz="3600" dirty="0">
              <a:solidFill>
                <a:schemeClr val="accent1"/>
              </a:solidFill>
            </a:endParaRPr>
          </a:p>
          <a:p>
            <a:pPr marL="457200" lvl="1" indent="0">
              <a:buNone/>
            </a:pPr>
            <a:r>
              <a:rPr lang="fr-BE" sz="3600" b="1" dirty="0">
                <a:solidFill>
                  <a:schemeClr val="accent1"/>
                </a:solidFill>
              </a:rPr>
              <a:t>Subvention de District </a:t>
            </a:r>
            <a:r>
              <a:rPr lang="fr-BE" sz="3600" dirty="0">
                <a:solidFill>
                  <a:schemeClr val="accent1"/>
                </a:solidFill>
              </a:rPr>
              <a:t>:</a:t>
            </a:r>
          </a:p>
          <a:p>
            <a:pPr marL="457200" lvl="1" indent="0" algn="l">
              <a:buNone/>
            </a:pPr>
            <a:r>
              <a:rPr lang="fr-BE" sz="3600" dirty="0">
                <a:solidFill>
                  <a:schemeClr val="accent1"/>
                </a:solidFill>
              </a:rPr>
              <a:t>Pas de règle stricte mais va dépendre :</a:t>
            </a:r>
          </a:p>
          <a:p>
            <a:pPr lvl="1" algn="l">
              <a:buFontTx/>
              <a:buChar char="-"/>
            </a:pPr>
            <a:r>
              <a:rPr lang="fr-BE" sz="3600" dirty="0">
                <a:solidFill>
                  <a:schemeClr val="accent1"/>
                </a:solidFill>
              </a:rPr>
              <a:t>Nombre de projets rentrés au 30/10/2024</a:t>
            </a:r>
          </a:p>
          <a:p>
            <a:pPr lvl="1" algn="l">
              <a:buFontTx/>
              <a:buChar char="-"/>
            </a:pPr>
            <a:r>
              <a:rPr lang="fr-BE" sz="3600" dirty="0">
                <a:solidFill>
                  <a:schemeClr val="accent1"/>
                </a:solidFill>
              </a:rPr>
              <a:t>Des fonds disponibles </a:t>
            </a:r>
          </a:p>
          <a:p>
            <a:pPr lvl="1" algn="l">
              <a:buFontTx/>
              <a:buChar char="-"/>
            </a:pPr>
            <a:r>
              <a:rPr lang="fr-BE" sz="3600" dirty="0">
                <a:solidFill>
                  <a:schemeClr val="accent1"/>
                </a:solidFill>
              </a:rPr>
              <a:t>Des dons du club au Fonds Annuel les 3 dernières années</a:t>
            </a:r>
          </a:p>
          <a:p>
            <a:pPr lvl="1" algn="l">
              <a:buFontTx/>
              <a:buChar char="-"/>
            </a:pPr>
            <a:r>
              <a:rPr lang="fr-BE" sz="3600" dirty="0">
                <a:solidFill>
                  <a:schemeClr val="accent1"/>
                </a:solidFill>
              </a:rPr>
              <a:t>Des aides déjà reçues par le club les dernières années </a:t>
            </a:r>
          </a:p>
          <a:p>
            <a:pPr lvl="1" algn="l">
              <a:buFontTx/>
              <a:buChar char="-"/>
            </a:pPr>
            <a:endParaRPr lang="fr-BE" sz="3600" b="1" dirty="0">
              <a:solidFill>
                <a:srgbClr val="002060"/>
              </a:solidFill>
            </a:endParaRPr>
          </a:p>
        </p:txBody>
      </p:sp>
    </p:spTree>
    <p:extLst>
      <p:ext uri="{BB962C8B-B14F-4D97-AF65-F5344CB8AC3E}">
        <p14:creationId xmlns:p14="http://schemas.microsoft.com/office/powerpoint/2010/main" val="160936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300" b="1" dirty="0">
                <a:solidFill>
                  <a:schemeClr val="bg1"/>
                </a:solidFill>
                <a:latin typeface="Arial" panose="020B0604020202020204" pitchFamily="34" charset="0"/>
                <a:cs typeface="Arial" panose="020B0604020202020204" pitchFamily="34" charset="0"/>
              </a:rPr>
              <a:t>Exemple de financement pour une Subvention Mondiale</a:t>
            </a:r>
            <a:endParaRPr lang="fr-BE" sz="3300" b="1" dirty="0">
              <a:solidFill>
                <a:schemeClr val="bg1"/>
              </a:solidFill>
              <a:latin typeface="Arial" panose="020B0604020202020204" pitchFamily="34" charset="0"/>
              <a:cs typeface="Arial" panose="020B0604020202020204" pitchFamily="34" charset="0"/>
            </a:endParaRPr>
          </a:p>
        </p:txBody>
      </p:sp>
      <p:graphicFrame>
        <p:nvGraphicFramePr>
          <p:cNvPr id="2" name="Tableau 1">
            <a:extLst>
              <a:ext uri="{FF2B5EF4-FFF2-40B4-BE49-F238E27FC236}">
                <a16:creationId xmlns:a16="http://schemas.microsoft.com/office/drawing/2014/main" id="{F74F147E-DAAD-991F-B729-B9CB0A66D7AA}"/>
              </a:ext>
            </a:extLst>
          </p:cNvPr>
          <p:cNvGraphicFramePr>
            <a:graphicFrameLocks noGrp="1"/>
          </p:cNvGraphicFramePr>
          <p:nvPr>
            <p:extLst>
              <p:ext uri="{D42A27DB-BD31-4B8C-83A1-F6EECF244321}">
                <p14:modId xmlns:p14="http://schemas.microsoft.com/office/powerpoint/2010/main" val="1926109530"/>
              </p:ext>
            </p:extLst>
          </p:nvPr>
        </p:nvGraphicFramePr>
        <p:xfrm>
          <a:off x="554057" y="1671281"/>
          <a:ext cx="792518" cy="4079240"/>
        </p:xfrm>
        <a:graphic>
          <a:graphicData uri="http://schemas.openxmlformats.org/drawingml/2006/table">
            <a:tbl>
              <a:tblPr firstRow="1" bandRow="1">
                <a:tableStyleId>{5C22544A-7EE6-4342-B048-85BDC9FD1C3A}</a:tableStyleId>
              </a:tblPr>
              <a:tblGrid>
                <a:gridCol w="792518">
                  <a:extLst>
                    <a:ext uri="{9D8B030D-6E8A-4147-A177-3AD203B41FA5}">
                      <a16:colId xmlns:a16="http://schemas.microsoft.com/office/drawing/2014/main" val="3534821055"/>
                    </a:ext>
                  </a:extLst>
                </a:gridCol>
              </a:tblGrid>
              <a:tr h="370840">
                <a:tc>
                  <a:txBody>
                    <a:bodyPr/>
                    <a:lstStyle/>
                    <a:p>
                      <a:pPr algn="ctr"/>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8060901"/>
                  </a:ext>
                </a:extLst>
              </a:tr>
              <a:tr h="370840">
                <a:tc>
                  <a:txBody>
                    <a:bodyPr/>
                    <a:lstStyle/>
                    <a:p>
                      <a:r>
                        <a:rPr lang="fr-FR" sz="1600" dirty="0">
                          <a:solidFill>
                            <a:schemeClr val="accent1"/>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81759874"/>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Total</a:t>
                      </a: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D2150</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D2140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D9101</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069090419"/>
                  </a:ext>
                </a:extLst>
              </a:tr>
            </a:tbl>
          </a:graphicData>
        </a:graphic>
      </p:graphicFrame>
      <p:graphicFrame>
        <p:nvGraphicFramePr>
          <p:cNvPr id="4" name="Tableau 3">
            <a:extLst>
              <a:ext uri="{FF2B5EF4-FFF2-40B4-BE49-F238E27FC236}">
                <a16:creationId xmlns:a16="http://schemas.microsoft.com/office/drawing/2014/main" id="{9DA1D0F5-8577-1BB7-38BE-B2DE8F97FEBA}"/>
              </a:ext>
            </a:extLst>
          </p:cNvPr>
          <p:cNvGraphicFramePr>
            <a:graphicFrameLocks noGrp="1"/>
          </p:cNvGraphicFramePr>
          <p:nvPr>
            <p:extLst>
              <p:ext uri="{D42A27DB-BD31-4B8C-83A1-F6EECF244321}">
                <p14:modId xmlns:p14="http://schemas.microsoft.com/office/powerpoint/2010/main" val="2915815143"/>
              </p:ext>
            </p:extLst>
          </p:nvPr>
        </p:nvGraphicFramePr>
        <p:xfrm>
          <a:off x="1350706" y="1671281"/>
          <a:ext cx="2518470" cy="4079240"/>
        </p:xfrm>
        <a:graphic>
          <a:graphicData uri="http://schemas.openxmlformats.org/drawingml/2006/table">
            <a:tbl>
              <a:tblPr firstRow="1" bandRow="1">
                <a:tableStyleId>{5C22544A-7EE6-4342-B048-85BDC9FD1C3A}</a:tableStyleId>
              </a:tblPr>
              <a:tblGrid>
                <a:gridCol w="2518470">
                  <a:extLst>
                    <a:ext uri="{9D8B030D-6E8A-4147-A177-3AD203B41FA5}">
                      <a16:colId xmlns:a16="http://schemas.microsoft.com/office/drawing/2014/main" val="3973074084"/>
                    </a:ext>
                  </a:extLst>
                </a:gridCol>
              </a:tblGrid>
              <a:tr h="370840">
                <a:tc>
                  <a:txBody>
                    <a:bodyPr/>
                    <a:lstStyle/>
                    <a:p>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37451679"/>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Neufchâteau </a:t>
                      </a:r>
                    </a:p>
                  </a:txBody>
                  <a:tcPr/>
                </a:tc>
                <a:extLst>
                  <a:ext uri="{0D108BD9-81ED-4DB2-BD59-A6C34878D82A}">
                    <a16:rowId xmlns:a16="http://schemas.microsoft.com/office/drawing/2014/main" val="3679094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Bastogne </a:t>
                      </a:r>
                    </a:p>
                  </a:txBody>
                  <a:tcPr/>
                </a:tc>
                <a:extLst>
                  <a:ext uri="{0D108BD9-81ED-4DB2-BD59-A6C34878D82A}">
                    <a16:rowId xmlns:a16="http://schemas.microsoft.com/office/drawing/2014/main" val="66816614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Virton</a:t>
                      </a:r>
                    </a:p>
                  </a:txBody>
                  <a:tcPr/>
                </a:tc>
                <a:extLst>
                  <a:ext uri="{0D108BD9-81ED-4DB2-BD59-A6C34878D82A}">
                    <a16:rowId xmlns:a16="http://schemas.microsoft.com/office/drawing/2014/main" val="3472667246"/>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0653907"/>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Charleroi Sud-Est</a:t>
                      </a:r>
                    </a:p>
                  </a:txBody>
                  <a:tcPr/>
                </a:tc>
                <a:extLst>
                  <a:ext uri="{0D108BD9-81ED-4DB2-BD59-A6C34878D82A}">
                    <a16:rowId xmlns:a16="http://schemas.microsoft.com/office/drawing/2014/main" val="2182164767"/>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735185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Zonhoven </a:t>
                      </a:r>
                    </a:p>
                  </a:txBody>
                  <a:tcPr/>
                </a:tc>
                <a:extLst>
                  <a:ext uri="{0D108BD9-81ED-4DB2-BD59-A6C34878D82A}">
                    <a16:rowId xmlns:a16="http://schemas.microsoft.com/office/drawing/2014/main" val="1768080812"/>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5252710"/>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Dakar Millenium</a:t>
                      </a:r>
                    </a:p>
                  </a:txBody>
                  <a:tcPr/>
                </a:tc>
                <a:extLst>
                  <a:ext uri="{0D108BD9-81ED-4DB2-BD59-A6C34878D82A}">
                    <a16:rowId xmlns:a16="http://schemas.microsoft.com/office/drawing/2014/main" val="1332508134"/>
                  </a:ext>
                </a:extLst>
              </a:tr>
              <a:tr h="370840">
                <a:tc>
                  <a:txBody>
                    <a:bodyPr/>
                    <a:lstStyle/>
                    <a:p>
                      <a:endParaRPr lang="fr-FR" sz="16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6220986"/>
                  </a:ext>
                </a:extLst>
              </a:tr>
            </a:tbl>
          </a:graphicData>
        </a:graphic>
      </p:graphicFrame>
      <p:graphicFrame>
        <p:nvGraphicFramePr>
          <p:cNvPr id="6" name="Tableau 5">
            <a:extLst>
              <a:ext uri="{FF2B5EF4-FFF2-40B4-BE49-F238E27FC236}">
                <a16:creationId xmlns:a16="http://schemas.microsoft.com/office/drawing/2014/main" id="{B0AC496F-99EF-8ADD-047F-0D23A052B698}"/>
              </a:ext>
            </a:extLst>
          </p:cNvPr>
          <p:cNvGraphicFramePr>
            <a:graphicFrameLocks noGrp="1"/>
          </p:cNvGraphicFramePr>
          <p:nvPr>
            <p:extLst>
              <p:ext uri="{D42A27DB-BD31-4B8C-83A1-F6EECF244321}">
                <p14:modId xmlns:p14="http://schemas.microsoft.com/office/powerpoint/2010/main" val="1965432742"/>
              </p:ext>
            </p:extLst>
          </p:nvPr>
        </p:nvGraphicFramePr>
        <p:xfrm>
          <a:off x="3844855" y="1670053"/>
          <a:ext cx="1155631" cy="4079240"/>
        </p:xfrm>
        <a:graphic>
          <a:graphicData uri="http://schemas.openxmlformats.org/drawingml/2006/table">
            <a:tbl>
              <a:tblPr firstRow="1" bandRow="1">
                <a:tableStyleId>{5C22544A-7EE6-4342-B048-85BDC9FD1C3A}</a:tableStyleId>
              </a:tblPr>
              <a:tblGrid>
                <a:gridCol w="1155631">
                  <a:extLst>
                    <a:ext uri="{9D8B030D-6E8A-4147-A177-3AD203B41FA5}">
                      <a16:colId xmlns:a16="http://schemas.microsoft.com/office/drawing/2014/main" val="4273520945"/>
                    </a:ext>
                  </a:extLst>
                </a:gridCol>
              </a:tblGrid>
              <a:tr h="370840">
                <a:tc>
                  <a:txBody>
                    <a:bodyPr/>
                    <a:lstStyle/>
                    <a:p>
                      <a:pPr algn="ctr"/>
                      <a:r>
                        <a:rPr lang="fr-FR" sz="1600" dirty="0">
                          <a:latin typeface="Arial" panose="020B0604020202020204" pitchFamily="34" charset="0"/>
                          <a:cs typeface="Arial" panose="020B0604020202020204" pitchFamily="34" charset="0"/>
                        </a:rPr>
                        <a:t>Clubs</a:t>
                      </a:r>
                    </a:p>
                  </a:txBody>
                  <a:tcPr/>
                </a:tc>
                <a:extLst>
                  <a:ext uri="{0D108BD9-81ED-4DB2-BD59-A6C34878D82A}">
                    <a16:rowId xmlns:a16="http://schemas.microsoft.com/office/drawing/2014/main" val="1323915790"/>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15000</a:t>
                      </a:r>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025312772"/>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478321038"/>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1813188831"/>
                  </a:ext>
                </a:extLst>
              </a:tr>
              <a:tr h="370840">
                <a:tc>
                  <a:txBody>
                    <a:bodyPr/>
                    <a:lstStyle/>
                    <a:p>
                      <a:pPr algn="r"/>
                      <a:r>
                        <a:rPr lang="fr-FR" sz="1600" b="1" dirty="0">
                          <a:solidFill>
                            <a:srgbClr val="0070C0"/>
                          </a:solidFill>
                          <a:latin typeface="Arial" panose="020B0604020202020204" pitchFamily="34" charset="0"/>
                          <a:cs typeface="Arial" panose="020B0604020202020204" pitchFamily="34" charset="0"/>
                        </a:rPr>
                        <a:t>23000</a:t>
                      </a:r>
                    </a:p>
                  </a:txBody>
                  <a:tcPr/>
                </a:tc>
                <a:extLst>
                  <a:ext uri="{0D108BD9-81ED-4DB2-BD59-A6C34878D82A}">
                    <a16:rowId xmlns:a16="http://schemas.microsoft.com/office/drawing/2014/main" val="2205359323"/>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1825289847"/>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18357"/>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639543790"/>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39142158"/>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1744687519"/>
                  </a:ext>
                </a:extLst>
              </a:tr>
              <a:tr h="370840">
                <a:tc>
                  <a:txBody>
                    <a:bodyPr/>
                    <a:lstStyle/>
                    <a:p>
                      <a:pPr algn="r"/>
                      <a:r>
                        <a:rPr lang="fr-FR" sz="1600" b="1" dirty="0">
                          <a:solidFill>
                            <a:srgbClr val="0070C0"/>
                          </a:solidFill>
                          <a:latin typeface="Arial" panose="020B0604020202020204" pitchFamily="34" charset="0"/>
                          <a:cs typeface="Arial" panose="020B0604020202020204" pitchFamily="34" charset="0"/>
                        </a:rPr>
                        <a:t> 28750</a:t>
                      </a:r>
                    </a:p>
                  </a:txBody>
                  <a:tcPr/>
                </a:tc>
                <a:extLst>
                  <a:ext uri="{0D108BD9-81ED-4DB2-BD59-A6C34878D82A}">
                    <a16:rowId xmlns:a16="http://schemas.microsoft.com/office/drawing/2014/main" val="3046389140"/>
                  </a:ext>
                </a:extLst>
              </a:tr>
            </a:tbl>
          </a:graphicData>
        </a:graphic>
      </p:graphicFrame>
      <p:graphicFrame>
        <p:nvGraphicFramePr>
          <p:cNvPr id="7" name="Tableau 6">
            <a:extLst>
              <a:ext uri="{FF2B5EF4-FFF2-40B4-BE49-F238E27FC236}">
                <a16:creationId xmlns:a16="http://schemas.microsoft.com/office/drawing/2014/main" id="{A5EC9799-C249-E791-A3E3-812EBEF0EA7C}"/>
              </a:ext>
            </a:extLst>
          </p:cNvPr>
          <p:cNvGraphicFramePr>
            <a:graphicFrameLocks noGrp="1"/>
          </p:cNvGraphicFramePr>
          <p:nvPr>
            <p:extLst>
              <p:ext uri="{D42A27DB-BD31-4B8C-83A1-F6EECF244321}">
                <p14:modId xmlns:p14="http://schemas.microsoft.com/office/powerpoint/2010/main" val="1555250369"/>
              </p:ext>
            </p:extLst>
          </p:nvPr>
        </p:nvGraphicFramePr>
        <p:xfrm>
          <a:off x="5000486" y="1670053"/>
          <a:ext cx="1781879" cy="4079240"/>
        </p:xfrm>
        <a:graphic>
          <a:graphicData uri="http://schemas.openxmlformats.org/drawingml/2006/table">
            <a:tbl>
              <a:tblPr firstRow="1" bandRow="1">
                <a:tableStyleId>{5C22544A-7EE6-4342-B048-85BDC9FD1C3A}</a:tableStyleId>
              </a:tblPr>
              <a:tblGrid>
                <a:gridCol w="1781879">
                  <a:extLst>
                    <a:ext uri="{9D8B030D-6E8A-4147-A177-3AD203B41FA5}">
                      <a16:colId xmlns:a16="http://schemas.microsoft.com/office/drawing/2014/main" val="3734003745"/>
                    </a:ext>
                  </a:extLst>
                </a:gridCol>
              </a:tblGrid>
              <a:tr h="370840">
                <a:tc>
                  <a:txBody>
                    <a:bodyPr/>
                    <a:lstStyle/>
                    <a:p>
                      <a:r>
                        <a:rPr lang="fr-FR" sz="1600" dirty="0">
                          <a:latin typeface="Arial" panose="020B0604020202020204" pitchFamily="34" charset="0"/>
                          <a:cs typeface="Arial" panose="020B0604020202020204" pitchFamily="34" charset="0"/>
                        </a:rPr>
                        <a:t>   Districts (FSD)</a:t>
                      </a:r>
                    </a:p>
                  </a:txBody>
                  <a:tcPr/>
                </a:tc>
                <a:extLst>
                  <a:ext uri="{0D108BD9-81ED-4DB2-BD59-A6C34878D82A}">
                    <a16:rowId xmlns:a16="http://schemas.microsoft.com/office/drawing/2014/main" val="3578060901"/>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15000</a:t>
                      </a:r>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678898465"/>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1706497205"/>
                  </a:ext>
                </a:extLst>
              </a:tr>
              <a:tr h="370840">
                <a:tc>
                  <a:txBody>
                    <a:bodyPr/>
                    <a:lstStyle/>
                    <a:p>
                      <a:pPr algn="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681759874"/>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20000</a:t>
                      </a:r>
                    </a:p>
                  </a:txBody>
                  <a:tcPr/>
                </a:tc>
                <a:extLst>
                  <a:ext uri="{0D108BD9-81ED-4DB2-BD59-A6C34878D82A}">
                    <a16:rowId xmlns:a16="http://schemas.microsoft.com/office/drawing/2014/main" val="2114507695"/>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3572140939"/>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800</a:t>
                      </a:r>
                    </a:p>
                  </a:txBody>
                  <a:tcPr/>
                </a:tc>
                <a:extLst>
                  <a:ext uri="{0D108BD9-81ED-4DB2-BD59-A6C34878D82A}">
                    <a16:rowId xmlns:a16="http://schemas.microsoft.com/office/drawing/2014/main" val="3168802743"/>
                  </a:ext>
                </a:extLst>
              </a:tr>
              <a:tr h="370840">
                <a:tc>
                  <a:txBody>
                    <a:bodyPr/>
                    <a:lstStyle/>
                    <a:p>
                      <a:pPr algn="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r"/>
                      <a:r>
                        <a:rPr lang="fr-FR" sz="1600" dirty="0">
                          <a:solidFill>
                            <a:srgbClr val="FF0000"/>
                          </a:solidFill>
                          <a:latin typeface="Arial" panose="020B0604020202020204" pitchFamily="34" charset="0"/>
                          <a:cs typeface="Arial" panose="020B0604020202020204" pitchFamily="34" charset="0"/>
                        </a:rPr>
                        <a:t>5000</a:t>
                      </a:r>
                    </a:p>
                  </a:txBody>
                  <a:tcPr/>
                </a:tc>
                <a:extLst>
                  <a:ext uri="{0D108BD9-81ED-4DB2-BD59-A6C34878D82A}">
                    <a16:rowId xmlns:a16="http://schemas.microsoft.com/office/drawing/2014/main" val="1989246442"/>
                  </a:ext>
                </a:extLst>
              </a:tr>
              <a:tr h="370840">
                <a:tc>
                  <a:txBody>
                    <a:bodyPr/>
                    <a:lstStyle/>
                    <a:p>
                      <a:pPr algn="r"/>
                      <a:r>
                        <a:rPr lang="fr-FR" sz="1600" b="1" dirty="0">
                          <a:solidFill>
                            <a:srgbClr val="FF0000"/>
                          </a:solidFill>
                          <a:latin typeface="Arial" panose="020B0604020202020204" pitchFamily="34" charset="0"/>
                          <a:cs typeface="Arial" panose="020B0604020202020204" pitchFamily="34" charset="0"/>
                        </a:rPr>
                        <a:t>27200</a:t>
                      </a:r>
                    </a:p>
                  </a:txBody>
                  <a:tcPr/>
                </a:tc>
                <a:extLst>
                  <a:ext uri="{0D108BD9-81ED-4DB2-BD59-A6C34878D82A}">
                    <a16:rowId xmlns:a16="http://schemas.microsoft.com/office/drawing/2014/main" val="2069090419"/>
                  </a:ext>
                </a:extLst>
              </a:tr>
            </a:tbl>
          </a:graphicData>
        </a:graphic>
      </p:graphicFrame>
      <p:graphicFrame>
        <p:nvGraphicFramePr>
          <p:cNvPr id="8" name="Tableau 7">
            <a:extLst>
              <a:ext uri="{FF2B5EF4-FFF2-40B4-BE49-F238E27FC236}">
                <a16:creationId xmlns:a16="http://schemas.microsoft.com/office/drawing/2014/main" id="{BC1A5909-819A-8181-E6C7-148D55278ED2}"/>
              </a:ext>
            </a:extLst>
          </p:cNvPr>
          <p:cNvGraphicFramePr>
            <a:graphicFrameLocks noGrp="1"/>
          </p:cNvGraphicFramePr>
          <p:nvPr>
            <p:extLst>
              <p:ext uri="{D42A27DB-BD31-4B8C-83A1-F6EECF244321}">
                <p14:modId xmlns:p14="http://schemas.microsoft.com/office/powerpoint/2010/main" val="154227998"/>
              </p:ext>
            </p:extLst>
          </p:nvPr>
        </p:nvGraphicFramePr>
        <p:xfrm>
          <a:off x="6782365" y="1680310"/>
          <a:ext cx="2021858" cy="4079240"/>
        </p:xfrm>
        <a:graphic>
          <a:graphicData uri="http://schemas.openxmlformats.org/drawingml/2006/table">
            <a:tbl>
              <a:tblPr firstRow="1" bandRow="1">
                <a:tableStyleId>{5C22544A-7EE6-4342-B048-85BDC9FD1C3A}</a:tableStyleId>
              </a:tblPr>
              <a:tblGrid>
                <a:gridCol w="2021858">
                  <a:extLst>
                    <a:ext uri="{9D8B030D-6E8A-4147-A177-3AD203B41FA5}">
                      <a16:colId xmlns:a16="http://schemas.microsoft.com/office/drawing/2014/main" val="3534821055"/>
                    </a:ext>
                  </a:extLst>
                </a:gridCol>
              </a:tblGrid>
              <a:tr h="370840">
                <a:tc>
                  <a:txBody>
                    <a:bodyPr/>
                    <a:lstStyle/>
                    <a:p>
                      <a:pPr algn="ctr"/>
                      <a:r>
                        <a:rPr lang="fr-FR" sz="1600" dirty="0">
                          <a:latin typeface="Arial" panose="020B0604020202020204" pitchFamily="34" charset="0"/>
                          <a:cs typeface="Arial" panose="020B0604020202020204" pitchFamily="34" charset="0"/>
                        </a:rPr>
                        <a:t>Fonds Mondial</a:t>
                      </a:r>
                    </a:p>
                  </a:txBody>
                  <a:tcPr/>
                </a:tc>
                <a:extLst>
                  <a:ext uri="{0D108BD9-81ED-4DB2-BD59-A6C34878D82A}">
                    <a16:rowId xmlns:a16="http://schemas.microsoft.com/office/drawing/2014/main" val="3578060901"/>
                  </a:ext>
                </a:extLst>
              </a:tr>
              <a:tr h="370840">
                <a:tc>
                  <a:txBody>
                    <a:bodyPr/>
                    <a:lstStyle/>
                    <a:p>
                      <a:pPr algn="ctr"/>
                      <a:endParaRPr lang="fr-FR" sz="16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889846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649720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1759874"/>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11450769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9246442"/>
                  </a:ext>
                </a:extLst>
              </a:tr>
              <a:tr h="370840">
                <a:tc>
                  <a:txBody>
                    <a:bodyPr/>
                    <a:lstStyle/>
                    <a:p>
                      <a:pPr algn="ctr"/>
                      <a:r>
                        <a:rPr lang="fr-FR" sz="1600" b="1" dirty="0">
                          <a:solidFill>
                            <a:srgbClr val="0070C0"/>
                          </a:solidFill>
                          <a:latin typeface="Arial" panose="020B0604020202020204" pitchFamily="34" charset="0"/>
                          <a:cs typeface="Arial" panose="020B0604020202020204" pitchFamily="34" charset="0"/>
                        </a:rPr>
                        <a:t>        </a:t>
                      </a:r>
                      <a:r>
                        <a:rPr lang="fr-FR" sz="1600" b="1" dirty="0">
                          <a:solidFill>
                            <a:schemeClr val="accent3"/>
                          </a:solidFill>
                          <a:latin typeface="Arial" panose="020B0604020202020204" pitchFamily="34" charset="0"/>
                          <a:cs typeface="Arial" panose="020B0604020202020204" pitchFamily="34" charset="0"/>
                        </a:rPr>
                        <a:t>21760</a:t>
                      </a:r>
                      <a:r>
                        <a:rPr lang="fr-FR" sz="1600" b="1" dirty="0">
                          <a:solidFill>
                            <a:srgbClr val="0070C0"/>
                          </a:solidFill>
                          <a:latin typeface="Arial" panose="020B0604020202020204" pitchFamily="34" charset="0"/>
                          <a:cs typeface="Arial" panose="020B0604020202020204" pitchFamily="34" charset="0"/>
                        </a:rPr>
                        <a:t> max !</a:t>
                      </a:r>
                    </a:p>
                  </a:txBody>
                  <a:tcPr/>
                </a:tc>
                <a:extLst>
                  <a:ext uri="{0D108BD9-81ED-4DB2-BD59-A6C34878D82A}">
                    <a16:rowId xmlns:a16="http://schemas.microsoft.com/office/drawing/2014/main" val="2069090419"/>
                  </a:ext>
                </a:extLst>
              </a:tr>
            </a:tbl>
          </a:graphicData>
        </a:graphic>
      </p:graphicFrame>
      <p:sp>
        <p:nvSpPr>
          <p:cNvPr id="9" name="Flèche courbée vers le bas 8">
            <a:extLst>
              <a:ext uri="{FF2B5EF4-FFF2-40B4-BE49-F238E27FC236}">
                <a16:creationId xmlns:a16="http://schemas.microsoft.com/office/drawing/2014/main" id="{65C86710-50DE-4244-AA31-C03212D9F0FB}"/>
              </a:ext>
            </a:extLst>
          </p:cNvPr>
          <p:cNvSpPr/>
          <p:nvPr/>
        </p:nvSpPr>
        <p:spPr>
          <a:xfrm flipV="1">
            <a:off x="6172200" y="5816211"/>
            <a:ext cx="1905000" cy="426798"/>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dirty="0">
              <a:ln>
                <a:noFill/>
              </a:ln>
              <a:solidFill>
                <a:srgbClr val="D91B5C"/>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AD2BE107-79C6-48A0-308C-CDE48BB746F5}"/>
              </a:ext>
            </a:extLst>
          </p:cNvPr>
          <p:cNvSpPr txBox="1"/>
          <p:nvPr/>
        </p:nvSpPr>
        <p:spPr>
          <a:xfrm>
            <a:off x="6723788" y="5815383"/>
            <a:ext cx="801823" cy="461665"/>
          </a:xfrm>
          <a:prstGeom prst="rect">
            <a:avLst/>
          </a:prstGeom>
          <a:noFill/>
        </p:spPr>
        <p:txBody>
          <a:bodyPr wrap="none" rtlCol="0">
            <a:spAutoFit/>
          </a:bodyPr>
          <a:lstStyle/>
          <a:p>
            <a:r>
              <a:rPr lang="fr-FR" b="1" dirty="0">
                <a:solidFill>
                  <a:srgbClr val="FF0000"/>
                </a:solidFill>
              </a:rPr>
              <a:t>80%</a:t>
            </a:r>
          </a:p>
        </p:txBody>
      </p:sp>
      <p:sp>
        <p:nvSpPr>
          <p:cNvPr id="12" name="ZoneTexte 11">
            <a:extLst>
              <a:ext uri="{FF2B5EF4-FFF2-40B4-BE49-F238E27FC236}">
                <a16:creationId xmlns:a16="http://schemas.microsoft.com/office/drawing/2014/main" id="{96198416-403C-D076-FA55-AE560DDCC37F}"/>
              </a:ext>
            </a:extLst>
          </p:cNvPr>
          <p:cNvSpPr txBox="1"/>
          <p:nvPr/>
        </p:nvSpPr>
        <p:spPr>
          <a:xfrm>
            <a:off x="1518970" y="1184415"/>
            <a:ext cx="5318517" cy="461665"/>
          </a:xfrm>
          <a:prstGeom prst="rect">
            <a:avLst/>
          </a:prstGeom>
          <a:noFill/>
        </p:spPr>
        <p:txBody>
          <a:bodyPr wrap="square">
            <a:spAutoFit/>
          </a:bodyPr>
          <a:lstStyle/>
          <a:p>
            <a:r>
              <a:rPr lang="fr-BE" sz="2400" b="1" dirty="0">
                <a:solidFill>
                  <a:schemeClr val="accent1"/>
                </a:solidFill>
                <a:latin typeface="Arial" panose="020B0604020202020204" pitchFamily="34" charset="0"/>
                <a:cs typeface="Arial" panose="020B0604020202020204" pitchFamily="34" charset="0"/>
              </a:rPr>
              <a:t>Exemple projet : budget </a:t>
            </a:r>
            <a:r>
              <a:rPr lang="fr-BE" b="1" dirty="0">
                <a:solidFill>
                  <a:schemeClr val="accent1"/>
                </a:solidFill>
                <a:cs typeface="Arial" panose="020B0604020202020204" pitchFamily="34" charset="0"/>
              </a:rPr>
              <a:t>7500</a:t>
            </a:r>
            <a:r>
              <a:rPr lang="fr-BE" sz="2400" b="1" dirty="0">
                <a:solidFill>
                  <a:schemeClr val="accent1"/>
                </a:solidFill>
                <a:latin typeface="Arial" panose="020B0604020202020204" pitchFamily="34" charset="0"/>
                <a:cs typeface="Arial" panose="020B0604020202020204" pitchFamily="34" charset="0"/>
              </a:rPr>
              <a:t>0 €</a:t>
            </a:r>
            <a:endParaRPr lang="fr-FR" dirty="0">
              <a:solidFill>
                <a:schemeClr val="accent1"/>
              </a:solidFill>
            </a:endParaRPr>
          </a:p>
        </p:txBody>
      </p:sp>
      <p:sp>
        <p:nvSpPr>
          <p:cNvPr id="13" name="ZoneTexte 12">
            <a:extLst>
              <a:ext uri="{FF2B5EF4-FFF2-40B4-BE49-F238E27FC236}">
                <a16:creationId xmlns:a16="http://schemas.microsoft.com/office/drawing/2014/main" id="{C43F2D48-3BD7-F1A5-2538-7CC841840C6B}"/>
              </a:ext>
            </a:extLst>
          </p:cNvPr>
          <p:cNvSpPr txBox="1"/>
          <p:nvPr/>
        </p:nvSpPr>
        <p:spPr>
          <a:xfrm>
            <a:off x="2133600" y="6295767"/>
            <a:ext cx="6146234" cy="461665"/>
          </a:xfrm>
          <a:prstGeom prst="rect">
            <a:avLst/>
          </a:prstGeom>
          <a:noFill/>
        </p:spPr>
        <p:txBody>
          <a:bodyPr wrap="none" rtlCol="0">
            <a:spAutoFit/>
          </a:bodyPr>
          <a:lstStyle/>
          <a:p>
            <a:r>
              <a:rPr lang="fr-FR" b="1" dirty="0" err="1">
                <a:solidFill>
                  <a:schemeClr val="accent1"/>
                </a:solidFill>
              </a:rPr>
              <a:t>Funding</a:t>
            </a:r>
            <a:r>
              <a:rPr lang="fr-FR" b="1" dirty="0">
                <a:solidFill>
                  <a:schemeClr val="accent1"/>
                </a:solidFill>
              </a:rPr>
              <a:t> : 28750 + </a:t>
            </a:r>
            <a:r>
              <a:rPr lang="fr-FR" b="1" dirty="0">
                <a:solidFill>
                  <a:srgbClr val="FF0000"/>
                </a:solidFill>
              </a:rPr>
              <a:t>27200</a:t>
            </a:r>
            <a:r>
              <a:rPr lang="fr-FR" b="1" dirty="0">
                <a:solidFill>
                  <a:schemeClr val="accent1"/>
                </a:solidFill>
              </a:rPr>
              <a:t> + </a:t>
            </a:r>
            <a:r>
              <a:rPr lang="fr-FR" b="1" dirty="0">
                <a:solidFill>
                  <a:schemeClr val="accent3"/>
                </a:solidFill>
              </a:rPr>
              <a:t>19050</a:t>
            </a:r>
            <a:r>
              <a:rPr lang="fr-FR" b="1" dirty="0">
                <a:solidFill>
                  <a:schemeClr val="accent1"/>
                </a:solidFill>
              </a:rPr>
              <a:t> = 75000</a:t>
            </a:r>
          </a:p>
        </p:txBody>
      </p:sp>
    </p:spTree>
    <p:extLst>
      <p:ext uri="{BB962C8B-B14F-4D97-AF65-F5344CB8AC3E}">
        <p14:creationId xmlns:p14="http://schemas.microsoft.com/office/powerpoint/2010/main" val="22661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ersonne&#10;&#10;Description générée automatiquement">
            <a:extLst>
              <a:ext uri="{FF2B5EF4-FFF2-40B4-BE49-F238E27FC236}">
                <a16:creationId xmlns:a16="http://schemas.microsoft.com/office/drawing/2014/main" id="{EE7AD6DF-184C-4C33-A58F-06CD8F414B36}"/>
              </a:ext>
            </a:extLst>
          </p:cNvPr>
          <p:cNvPicPr>
            <a:picLocks noChangeAspect="1"/>
          </p:cNvPicPr>
          <p:nvPr/>
        </p:nvPicPr>
        <p:blipFill>
          <a:blip r:embed="rId3"/>
          <a:stretch>
            <a:fillRect/>
          </a:stretch>
        </p:blipFill>
        <p:spPr>
          <a:xfrm>
            <a:off x="228600" y="1447800"/>
            <a:ext cx="8686800" cy="5181600"/>
          </a:xfrm>
          <a:prstGeom prst="rect">
            <a:avLst/>
          </a:prstGeom>
        </p:spPr>
      </p:pic>
      <p:pic>
        <p:nvPicPr>
          <p:cNvPr id="9" name="Image 8">
            <a:extLst>
              <a:ext uri="{FF2B5EF4-FFF2-40B4-BE49-F238E27FC236}">
                <a16:creationId xmlns:a16="http://schemas.microsoft.com/office/drawing/2014/main" id="{7E96009C-F60F-403C-8042-88A81A5C1E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478" y="20716"/>
            <a:ext cx="941522" cy="1217504"/>
          </a:xfrm>
          <a:prstGeom prst="rect">
            <a:avLst/>
          </a:prstGeom>
        </p:spPr>
      </p:pic>
      <p:sp>
        <p:nvSpPr>
          <p:cNvPr id="2" name="ZoneTexte 1">
            <a:extLst>
              <a:ext uri="{FF2B5EF4-FFF2-40B4-BE49-F238E27FC236}">
                <a16:creationId xmlns:a16="http://schemas.microsoft.com/office/drawing/2014/main" id="{2537FE36-1AC0-4024-9552-6835A64AEAF3}"/>
              </a:ext>
            </a:extLst>
          </p:cNvPr>
          <p:cNvSpPr txBox="1"/>
          <p:nvPr/>
        </p:nvSpPr>
        <p:spPr>
          <a:xfrm>
            <a:off x="1269696" y="2823881"/>
            <a:ext cx="6887591"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400" b="0" i="0" u="none" strike="noStrike" kern="1200" cap="none" spc="0" normalizeH="0" baseline="0" noProof="0" dirty="0">
                <a:ln>
                  <a:noFill/>
                </a:ln>
                <a:solidFill>
                  <a:prstClr val="white"/>
                </a:solidFill>
                <a:effectLst/>
                <a:uLnTx/>
                <a:uFillTx/>
                <a:latin typeface="Modern Love" panose="020B0604020202020204" pitchFamily="82" charset="0"/>
                <a:ea typeface="ＭＳ Ｐゴシック" pitchFamily="34" charset="-128"/>
                <a:cs typeface="+mn-cs"/>
              </a:rPr>
              <a:t>Tenons notre promesse !!</a:t>
            </a:r>
            <a:endParaRPr kumimoji="0" lang="fr-BE" sz="4400" b="0" i="0" u="none" strike="noStrike" kern="1200" cap="none" spc="0" normalizeH="0" baseline="0" noProof="0" dirty="0">
              <a:ln>
                <a:noFill/>
              </a:ln>
              <a:solidFill>
                <a:prstClr val="white"/>
              </a:solidFill>
              <a:effectLst/>
              <a:uLnTx/>
              <a:uFillTx/>
              <a:latin typeface="Modern Love" panose="020B0604020202020204" pitchFamily="82" charset="0"/>
              <a:ea typeface="ＭＳ Ｐゴシック" pitchFamily="34" charset="-128"/>
              <a:cs typeface="+mn-cs"/>
            </a:endParaRPr>
          </a:p>
        </p:txBody>
      </p:sp>
      <p:sp>
        <p:nvSpPr>
          <p:cNvPr id="3" name="ZoneTexte 2">
            <a:extLst>
              <a:ext uri="{FF2B5EF4-FFF2-40B4-BE49-F238E27FC236}">
                <a16:creationId xmlns:a16="http://schemas.microsoft.com/office/drawing/2014/main" id="{335BCB4A-06EC-BE87-A2AD-2AF7EC9D688F}"/>
              </a:ext>
            </a:extLst>
          </p:cNvPr>
          <p:cNvSpPr txBox="1"/>
          <p:nvPr/>
        </p:nvSpPr>
        <p:spPr>
          <a:xfrm>
            <a:off x="313888" y="329386"/>
            <a:ext cx="3142207" cy="6001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3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End Polio </a:t>
            </a:r>
            <a:r>
              <a:rPr kumimoji="0" lang="fr-FR" sz="3300" b="1" i="0" u="none" strike="noStrike" kern="1200" cap="none" spc="0" normalizeH="0" baseline="0" noProof="0" dirty="0" err="1">
                <a:ln>
                  <a:noFill/>
                </a:ln>
                <a:solidFill>
                  <a:prstClr val="white"/>
                </a:solidFill>
                <a:effectLst/>
                <a:uLnTx/>
                <a:uFillTx/>
                <a:latin typeface="Arial" pitchFamily="34" charset="0"/>
                <a:ea typeface="ＭＳ Ｐゴシック" pitchFamily="34" charset="-128"/>
                <a:cs typeface="+mn-cs"/>
              </a:rPr>
              <a:t>Now</a:t>
            </a:r>
            <a:endParaRPr kumimoji="0" lang="fr-BE" sz="33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80000656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lipart&#10;&#10;Description générée automatiquement">
            <a:extLst>
              <a:ext uri="{FF2B5EF4-FFF2-40B4-BE49-F238E27FC236}">
                <a16:creationId xmlns:a16="http://schemas.microsoft.com/office/drawing/2014/main" id="{63CAD5BD-5D81-92AE-1600-E95D57D43D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3228" y="872920"/>
            <a:ext cx="1747987" cy="803195"/>
          </a:xfrm>
          <a:prstGeom prst="rect">
            <a:avLst/>
          </a:prstGeom>
        </p:spPr>
      </p:pic>
      <p:sp>
        <p:nvSpPr>
          <p:cNvPr id="9" name="ZoneTexte 8">
            <a:extLst>
              <a:ext uri="{FF2B5EF4-FFF2-40B4-BE49-F238E27FC236}">
                <a16:creationId xmlns:a16="http://schemas.microsoft.com/office/drawing/2014/main" id="{7C817B67-98B4-4D7E-93F9-E8F4496FD896}"/>
              </a:ext>
            </a:extLst>
          </p:cNvPr>
          <p:cNvSpPr txBox="1"/>
          <p:nvPr/>
        </p:nvSpPr>
        <p:spPr>
          <a:xfrm>
            <a:off x="685800" y="1109824"/>
            <a:ext cx="777240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1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Pakistan – Afghanistan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1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Les derniers soubresauts du virus sauvage </a:t>
            </a:r>
          </a:p>
        </p:txBody>
      </p:sp>
      <p:sp>
        <p:nvSpPr>
          <p:cNvPr id="11" name="Espace réservé du numéro de diapositive 3">
            <a:extLst>
              <a:ext uri="{FF2B5EF4-FFF2-40B4-BE49-F238E27FC236}">
                <a16:creationId xmlns:a16="http://schemas.microsoft.com/office/drawing/2014/main" id="{D0133830-1603-43C8-9BD9-E20DB15195CE}"/>
              </a:ext>
            </a:extLst>
          </p:cNvPr>
          <p:cNvSpPr txBox="1">
            <a:spLocks/>
          </p:cNvSpPr>
          <p:nvPr/>
        </p:nvSpPr>
        <p:spPr>
          <a:xfrm>
            <a:off x="3" y="5810250"/>
            <a:ext cx="1778000" cy="190500"/>
          </a:xfrm>
          <a:prstGeom prst="rect">
            <a:avLst/>
          </a:prstGeom>
        </p:spPr>
        <p:txBody>
          <a:bodyPr vert="horz" lIns="68580" tIns="34290" rIns="68580" bIns="3429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D5B703-056F-479E-8893-F9987D298CDC}" type="slidenum">
              <a:rPr kumimoji="0" lang="en-GB" sz="9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endParaRPr>
          </a:p>
        </p:txBody>
      </p:sp>
      <p:pic>
        <p:nvPicPr>
          <p:cNvPr id="4" name="Image 3">
            <a:extLst>
              <a:ext uri="{FF2B5EF4-FFF2-40B4-BE49-F238E27FC236}">
                <a16:creationId xmlns:a16="http://schemas.microsoft.com/office/drawing/2014/main" id="{C4C830E8-A77D-1CB4-09C9-5C68B391F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432" y="976744"/>
            <a:ext cx="772737" cy="981740"/>
          </a:xfrm>
          <a:prstGeom prst="rect">
            <a:avLst/>
          </a:prstGeom>
        </p:spPr>
      </p:pic>
      <p:grpSp>
        <p:nvGrpSpPr>
          <p:cNvPr id="6" name="Groupe 5">
            <a:extLst>
              <a:ext uri="{FF2B5EF4-FFF2-40B4-BE49-F238E27FC236}">
                <a16:creationId xmlns:a16="http://schemas.microsoft.com/office/drawing/2014/main" id="{633E9874-3AA5-0007-2F7B-2451508425AB}"/>
              </a:ext>
            </a:extLst>
          </p:cNvPr>
          <p:cNvGrpSpPr/>
          <p:nvPr/>
        </p:nvGrpSpPr>
        <p:grpSpPr>
          <a:xfrm>
            <a:off x="55605" y="2233889"/>
            <a:ext cx="4236684" cy="3617010"/>
            <a:chOff x="202095" y="206759"/>
            <a:chExt cx="5648912" cy="4822679"/>
          </a:xfrm>
        </p:grpSpPr>
        <p:pic>
          <p:nvPicPr>
            <p:cNvPr id="3" name="Image 2" descr="Une image contenant carte&#10;&#10;Description générée automatiquement">
              <a:extLst>
                <a:ext uri="{FF2B5EF4-FFF2-40B4-BE49-F238E27FC236}">
                  <a16:creationId xmlns:a16="http://schemas.microsoft.com/office/drawing/2014/main" id="{79DDDC20-1083-4573-BC25-B1771C798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095" y="206759"/>
              <a:ext cx="5648912" cy="4713586"/>
            </a:xfrm>
            <a:prstGeom prst="rect">
              <a:avLst/>
            </a:prstGeom>
          </p:spPr>
        </p:pic>
        <p:sp>
          <p:nvSpPr>
            <p:cNvPr id="54" name="TextBox 253">
              <a:extLst>
                <a:ext uri="{FF2B5EF4-FFF2-40B4-BE49-F238E27FC236}">
                  <a16:creationId xmlns:a16="http://schemas.microsoft.com/office/drawing/2014/main" id="{C3DF2E24-8BC7-CB2C-1BDD-86B386C3C8A9}"/>
                </a:ext>
              </a:extLst>
            </p:cNvPr>
            <p:cNvSpPr txBox="1"/>
            <p:nvPr/>
          </p:nvSpPr>
          <p:spPr>
            <a:xfrm>
              <a:off x="3934703" y="3429000"/>
              <a:ext cx="1818167" cy="1600438"/>
            </a:xfrm>
            <a:prstGeom prst="rect">
              <a:avLst/>
            </a:prstGeom>
            <a:solidFill>
              <a:schemeClr val="bg1">
                <a:lumMod val="65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FF0000"/>
                  </a:solidFill>
                  <a:effectLst/>
                  <a:uLnTx/>
                  <a:uFillTx/>
                  <a:latin typeface="Calibri" panose="020F0502020204030204" pitchFamily="34" charset="0"/>
                  <a:ea typeface="ＭＳ Ｐゴシック" pitchFamily="34" charset="-128"/>
                  <a:cs typeface="Calibri" panose="020F0502020204030204" pitchFamily="34" charset="0"/>
                </a:rPr>
                <a:t>Rouge = R4B5C4C2</a:t>
              </a:r>
              <a:endParaRPr kumimoji="0" lang="en-US" sz="900" b="1" i="0" u="none" strike="noStrike" kern="0" cap="none" spc="0" normalizeH="0" baseline="0" noProof="0" dirty="0">
                <a:ln>
                  <a:noFill/>
                </a:ln>
                <a:solidFill>
                  <a:srgbClr val="00FFFF"/>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996633"/>
                  </a:solidFill>
                  <a:effectLst/>
                  <a:uLnTx/>
                  <a:uFillTx/>
                  <a:latin typeface="Calibri" panose="020F0502020204030204" pitchFamily="34" charset="0"/>
                  <a:ea typeface="ＭＳ Ｐゴシック" pitchFamily="34" charset="-128"/>
                  <a:cs typeface="Calibri" panose="020F0502020204030204" pitchFamily="34" charset="0"/>
                </a:rPr>
                <a:t>Marron = R4B5C4D1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lumMod val="85000"/>
                    </a:prstClr>
                  </a:solidFill>
                  <a:effectLst/>
                  <a:uLnTx/>
                  <a:uFillTx/>
                  <a:latin typeface="Calibri" panose="020F0502020204030204" pitchFamily="34" charset="0"/>
                  <a:ea typeface="ＭＳ Ｐゴシック" pitchFamily="34" charset="-128"/>
                  <a:cs typeface="Calibri" panose="020F0502020204030204" pitchFamily="34" charset="0"/>
                </a:rPr>
                <a:t>Gris = R4B5C5B2A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9900CC"/>
                  </a:solidFill>
                  <a:effectLst/>
                  <a:uLnTx/>
                  <a:uFillTx/>
                  <a:latin typeface="Calibri" panose="020F0502020204030204" pitchFamily="34" charset="0"/>
                  <a:ea typeface="ＭＳ Ｐゴシック" pitchFamily="34" charset="-128"/>
                  <a:cs typeface="Calibri" panose="020F0502020204030204" pitchFamily="34" charset="0"/>
                </a:rPr>
                <a:t>Violet= R4B5C5B2B2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1909E7"/>
                  </a:solidFill>
                  <a:effectLst/>
                  <a:uLnTx/>
                  <a:uFillTx/>
                  <a:latin typeface="Calibri" panose="020F0502020204030204" pitchFamily="34" charset="0"/>
                  <a:ea typeface="ＭＳ Ｐゴシック" pitchFamily="34" charset="-128"/>
                  <a:cs typeface="Calibri" panose="020F0502020204030204" pitchFamily="34" charset="0"/>
                </a:rPr>
                <a:t>Bleu </a:t>
              </a:r>
              <a:r>
                <a:rPr kumimoji="0" lang="en-US" sz="900" b="1" i="0" u="none" strike="noStrike" kern="0" cap="none" spc="0" normalizeH="0" baseline="0" noProof="0" dirty="0" err="1">
                  <a:ln>
                    <a:noFill/>
                  </a:ln>
                  <a:solidFill>
                    <a:srgbClr val="1909E7"/>
                  </a:solidFill>
                  <a:effectLst/>
                  <a:uLnTx/>
                  <a:uFillTx/>
                  <a:latin typeface="Calibri" panose="020F0502020204030204" pitchFamily="34" charset="0"/>
                  <a:ea typeface="ＭＳ Ｐゴシック" pitchFamily="34" charset="-128"/>
                  <a:cs typeface="Calibri" panose="020F0502020204030204" pitchFamily="34" charset="0"/>
                </a:rPr>
                <a:t>foncé</a:t>
              </a:r>
              <a:r>
                <a:rPr kumimoji="0" lang="en-US" sz="900" b="1" i="0" u="none" strike="noStrike" kern="0" cap="none" spc="0" normalizeH="0" baseline="0" noProof="0" dirty="0">
                  <a:ln>
                    <a:noFill/>
                  </a:ln>
                  <a:solidFill>
                    <a:srgbClr val="1909E7"/>
                  </a:solidFill>
                  <a:effectLst/>
                  <a:uLnTx/>
                  <a:uFillTx/>
                  <a:latin typeface="Calibri" panose="020F0502020204030204" pitchFamily="34" charset="0"/>
                  <a:ea typeface="ＭＳ Ｐゴシック" pitchFamily="34" charset="-128"/>
                  <a:cs typeface="Calibri" panose="020F0502020204030204" pitchFamily="34" charset="0"/>
                </a:rPr>
                <a:t> = R4B5C5B2B3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FFFF"/>
                  </a:solidFill>
                  <a:effectLst/>
                  <a:uLnTx/>
                  <a:uFillTx/>
                  <a:latin typeface="Calibri" panose="020F0502020204030204" pitchFamily="34" charset="0"/>
                  <a:ea typeface="ＭＳ Ｐゴシック" pitchFamily="34" charset="-128"/>
                  <a:cs typeface="Calibri" panose="020F0502020204030204" pitchFamily="34" charset="0"/>
                </a:rPr>
                <a:t>Bleu Clair = R4B5C5B2C1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66FF33"/>
                  </a:solidFill>
                  <a:effectLst/>
                  <a:uLnTx/>
                  <a:uFillTx/>
                  <a:latin typeface="Calibri" panose="020F0502020204030204" pitchFamily="34" charset="0"/>
                  <a:ea typeface="ＭＳ Ｐゴシック" pitchFamily="34" charset="-128"/>
                  <a:cs typeface="Calibri" panose="020F0502020204030204" pitchFamily="34" charset="0"/>
                </a:rPr>
                <a:t>Vert= R4B5C5B2C2</a:t>
              </a:r>
            </a:p>
          </p:txBody>
        </p:sp>
      </p:grpSp>
      <p:pic>
        <p:nvPicPr>
          <p:cNvPr id="14" name="Image 13">
            <a:extLst>
              <a:ext uri="{FF2B5EF4-FFF2-40B4-BE49-F238E27FC236}">
                <a16:creationId xmlns:a16="http://schemas.microsoft.com/office/drawing/2014/main" id="{5279C551-05CF-F774-0986-FEC45E5BBE18}"/>
              </a:ext>
            </a:extLst>
          </p:cNvPr>
          <p:cNvPicPr>
            <a:picLocks noChangeAspect="1"/>
          </p:cNvPicPr>
          <p:nvPr/>
        </p:nvPicPr>
        <p:blipFill>
          <a:blip r:embed="rId5"/>
          <a:stretch>
            <a:fillRect/>
          </a:stretch>
        </p:blipFill>
        <p:spPr>
          <a:xfrm>
            <a:off x="4419600" y="2233889"/>
            <a:ext cx="4501478" cy="3510836"/>
          </a:xfrm>
          <a:prstGeom prst="rect">
            <a:avLst/>
          </a:prstGeom>
        </p:spPr>
      </p:pic>
    </p:spTree>
    <p:extLst>
      <p:ext uri="{BB962C8B-B14F-4D97-AF65-F5344CB8AC3E}">
        <p14:creationId xmlns:p14="http://schemas.microsoft.com/office/powerpoint/2010/main" val="270051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6" name="TextBox 15"/>
          <p:cNvSpPr txBox="1"/>
          <p:nvPr/>
        </p:nvSpPr>
        <p:spPr>
          <a:xfrm>
            <a:off x="152400" y="239178"/>
            <a:ext cx="8627246" cy="135421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4400" b="1" i="0" u="none" strike="noStrike" kern="1200" cap="none" spc="0" normalizeH="0" baseline="0" noProof="0" dirty="0">
                <a:ln>
                  <a:noFill/>
                </a:ln>
                <a:solidFill>
                  <a:srgbClr val="F49B03"/>
                </a:solidFill>
                <a:effectLst/>
                <a:uLnTx/>
                <a:uFillTx/>
                <a:latin typeface="Calibri" panose="020F0502020204030204"/>
                <a:ea typeface="ＭＳ Ｐゴシック" pitchFamily="34" charset="-128"/>
                <a:cs typeface="Arial" pitchFamily="34" charset="0"/>
              </a:rPr>
              <a:t>Nous touchons au but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4400" b="1" i="0" u="none" strike="noStrike" kern="1200" cap="none" spc="0" normalizeH="0" baseline="0" noProof="0" dirty="0">
                <a:ln>
                  <a:noFill/>
                </a:ln>
                <a:solidFill>
                  <a:srgbClr val="F49B03"/>
                </a:solidFill>
                <a:effectLst/>
                <a:uLnTx/>
                <a:uFillTx/>
                <a:latin typeface="Calibri" panose="020F0502020204030204"/>
                <a:ea typeface="ＭＳ Ｐゴシック" pitchFamily="34" charset="-128"/>
                <a:cs typeface="Arial" pitchFamily="34" charset="0"/>
              </a:rPr>
              <a:t>mais finir le travail coûte cher </a:t>
            </a:r>
          </a:p>
        </p:txBody>
      </p:sp>
      <p:sp>
        <p:nvSpPr>
          <p:cNvPr id="6" name="Rectangle 5">
            <a:extLst>
              <a:ext uri="{FF2B5EF4-FFF2-40B4-BE49-F238E27FC236}">
                <a16:creationId xmlns:a16="http://schemas.microsoft.com/office/drawing/2014/main" id="{19AAEB24-2067-F343-8436-7573135A034E}"/>
              </a:ext>
            </a:extLst>
          </p:cNvPr>
          <p:cNvSpPr/>
          <p:nvPr/>
        </p:nvSpPr>
        <p:spPr>
          <a:xfrm>
            <a:off x="0" y="1754841"/>
            <a:ext cx="9144000" cy="4245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hape 107"/>
          <p:cNvSpPr/>
          <p:nvPr/>
        </p:nvSpPr>
        <p:spPr>
          <a:xfrm>
            <a:off x="6293546" y="4333359"/>
            <a:ext cx="2489489" cy="1222430"/>
          </a:xfrm>
          <a:prstGeom prst="rect">
            <a:avLst/>
          </a:prstGeom>
          <a:ln w="12700">
            <a:miter lim="400000"/>
          </a:ln>
          <a:extLst>
            <a:ext uri="{C572A759-6A51-4108-AA02-DFA0A04FC94B}">
              <ma14:wrappingTextBoxFlag xmlns="" xmlns:ma14="http://schemas.microsoft.com/office/mac/drawingml/2011/main" val="1"/>
            </a:ext>
          </a:extLst>
        </p:spPr>
        <p:txBody>
          <a:bodyPr lIns="53578" tIns="53578" rIns="53578" bIns="53578">
            <a:noAutofit/>
          </a:bodyPr>
          <a:lstStyle>
            <a:lvl1pPr algn="l">
              <a:defRPr sz="11200">
                <a:solidFill>
                  <a:srgbClr val="9B3788"/>
                </a:solidFill>
                <a:latin typeface="Arial"/>
                <a:ea typeface="Arial"/>
                <a:cs typeface="Arial"/>
                <a:sym typeface="Aria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58585D"/>
                </a:solidFill>
                <a:effectLst/>
                <a:uLnTx/>
                <a:uFillTx/>
                <a:latin typeface="Arial Black" charset="0"/>
                <a:cs typeface="Arial"/>
                <a:sym typeface="Arial"/>
              </a:rPr>
              <a:t>Maintenir une  surveillance épidémiologique de qualité dans plus de 70 pays </a:t>
            </a:r>
          </a:p>
        </p:txBody>
      </p:sp>
      <p:sp>
        <p:nvSpPr>
          <p:cNvPr id="4" name="Oval 3"/>
          <p:cNvSpPr/>
          <p:nvPr/>
        </p:nvSpPr>
        <p:spPr>
          <a:xfrm>
            <a:off x="6293546" y="2077732"/>
            <a:ext cx="2283969" cy="2152799"/>
          </a:xfrm>
          <a:prstGeom prst="ellipse">
            <a:avLst/>
          </a:prstGeom>
          <a:blipFill dpi="0" rotWithShape="1">
            <a:blip r:embed="rId3" cstate="screen">
              <a:extLst>
                <a:ext uri="{28A0092B-C50C-407E-A947-70E740481C1C}">
                  <a14:useLocalDpi xmlns:a14="http://schemas.microsoft.com/office/drawing/2010/main"/>
                </a:ext>
              </a:extLst>
            </a:blip>
            <a:srcRect/>
            <a:stretch>
              <a:fillRect l="1000" t="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9" name="Oval 8"/>
          <p:cNvSpPr/>
          <p:nvPr/>
        </p:nvSpPr>
        <p:spPr>
          <a:xfrm>
            <a:off x="3421401" y="2077732"/>
            <a:ext cx="2283969" cy="2152799"/>
          </a:xfrm>
          <a:prstGeom prst="ellipse">
            <a:avLst/>
          </a:prstGeom>
          <a:blipFill dpi="0" rotWithShape="1">
            <a:blip r:embed="rId4" cstate="screen">
              <a:extLst>
                <a:ext uri="{28A0092B-C50C-407E-A947-70E740481C1C}">
                  <a14:useLocalDpi xmlns:a14="http://schemas.microsoft.com/office/drawing/2010/main"/>
                </a:ext>
              </a:extLst>
            </a:blip>
            <a:srcRect/>
            <a:stretch>
              <a:fillRect r="456" b="6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0" name="Oval 9"/>
          <p:cNvSpPr>
            <a:spLocks noChangeAspect="1"/>
          </p:cNvSpPr>
          <p:nvPr/>
        </p:nvSpPr>
        <p:spPr>
          <a:xfrm>
            <a:off x="645460" y="2077732"/>
            <a:ext cx="2194560" cy="2119862"/>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 name="Shape 107"/>
          <p:cNvSpPr/>
          <p:nvPr/>
        </p:nvSpPr>
        <p:spPr>
          <a:xfrm>
            <a:off x="700250" y="4214611"/>
            <a:ext cx="2283968" cy="1500389"/>
          </a:xfrm>
          <a:prstGeom prst="rect">
            <a:avLst/>
          </a:prstGeom>
          <a:ln w="12700">
            <a:miter lim="400000"/>
          </a:ln>
          <a:extLst>
            <a:ext uri="{C572A759-6A51-4108-AA02-DFA0A04FC94B}">
              <ma14:wrappingTextBoxFlag xmlns="" xmlns:ma14="http://schemas.microsoft.com/office/mac/drawingml/2011/main" val="1"/>
            </a:ext>
          </a:extLst>
        </p:spPr>
        <p:txBody>
          <a:bodyPr lIns="53578" tIns="53578" rIns="53578" bIns="53578">
            <a:noAutofit/>
          </a:bodyPr>
          <a:lstStyle>
            <a:lvl1pPr algn="l">
              <a:defRPr sz="11200">
                <a:solidFill>
                  <a:srgbClr val="9B3788"/>
                </a:solidFill>
                <a:latin typeface="Arial"/>
                <a:ea typeface="Arial"/>
                <a:cs typeface="Arial"/>
                <a:sym typeface="Aria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58585D"/>
                </a:solidFill>
                <a:effectLst/>
                <a:uLnTx/>
                <a:uFillTx/>
                <a:latin typeface="Arial Black" charset="0"/>
                <a:ea typeface="Arial Black" charset="0"/>
                <a:cs typeface="Arial Black" charset="0"/>
                <a:sym typeface="Arial"/>
              </a:rPr>
              <a:t>Vacciner 450 millions d’enfants tous les ans dans 60 pays à risque </a:t>
            </a:r>
            <a:endParaRPr kumimoji="0" lang="fr-CH" sz="2000" b="0" i="0" u="none" strike="noStrike" kern="1200" cap="none" spc="0" normalizeH="0" baseline="0" noProof="0" dirty="0">
              <a:ln>
                <a:noFill/>
              </a:ln>
              <a:solidFill>
                <a:srgbClr val="58585D"/>
              </a:solidFill>
              <a:effectLst/>
              <a:uLnTx/>
              <a:uFillTx/>
              <a:latin typeface="Arial" charset="0"/>
              <a:ea typeface="Arial" charset="0"/>
              <a:cs typeface="Arial" charset="0"/>
              <a:sym typeface="Arial"/>
            </a:endParaRPr>
          </a:p>
        </p:txBody>
      </p:sp>
      <p:sp>
        <p:nvSpPr>
          <p:cNvPr id="12" name="Shape 107"/>
          <p:cNvSpPr/>
          <p:nvPr/>
        </p:nvSpPr>
        <p:spPr>
          <a:xfrm>
            <a:off x="3579125" y="4373820"/>
            <a:ext cx="1985749" cy="1181969"/>
          </a:xfrm>
          <a:prstGeom prst="rect">
            <a:avLst/>
          </a:prstGeom>
          <a:ln w="12700">
            <a:miter lim="400000"/>
          </a:ln>
          <a:extLst>
            <a:ext uri="{C572A759-6A51-4108-AA02-DFA0A04FC94B}">
              <ma14:wrappingTextBoxFlag xmlns="" xmlns:ma14="http://schemas.microsoft.com/office/mac/drawingml/2011/main" val="1"/>
            </a:ext>
          </a:extLst>
        </p:spPr>
        <p:txBody>
          <a:bodyPr lIns="53578" tIns="53578" rIns="53578" bIns="53578">
            <a:noAutofit/>
          </a:bodyPr>
          <a:lstStyle>
            <a:lvl1pPr algn="l">
              <a:defRPr sz="11200">
                <a:solidFill>
                  <a:srgbClr val="9B3788"/>
                </a:solidFill>
                <a:latin typeface="Arial"/>
                <a:ea typeface="Arial"/>
                <a:cs typeface="Arial"/>
                <a:sym typeface="Aria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58585D"/>
                </a:solidFill>
                <a:effectLst/>
                <a:uLnTx/>
                <a:uFillTx/>
                <a:latin typeface="Arial Black" charset="0"/>
                <a:cs typeface="Arial"/>
                <a:sym typeface="Arial"/>
              </a:rPr>
              <a:t>Financer des centaines de milliers de vaccinateurs</a:t>
            </a:r>
          </a:p>
        </p:txBody>
      </p:sp>
      <p:pic>
        <p:nvPicPr>
          <p:cNvPr id="2" name="Image 1">
            <a:extLst>
              <a:ext uri="{FF2B5EF4-FFF2-40B4-BE49-F238E27FC236}">
                <a16:creationId xmlns:a16="http://schemas.microsoft.com/office/drawing/2014/main" id="{88C7E8E3-68AF-DCFC-3FD9-772BE94270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3" y="34952"/>
            <a:ext cx="684797" cy="870015"/>
          </a:xfrm>
          <a:prstGeom prst="rect">
            <a:avLst/>
          </a:prstGeom>
        </p:spPr>
      </p:pic>
      <p:sp>
        <p:nvSpPr>
          <p:cNvPr id="3" name="Espace réservé du pied de page 2">
            <a:extLst>
              <a:ext uri="{FF2B5EF4-FFF2-40B4-BE49-F238E27FC236}">
                <a16:creationId xmlns:a16="http://schemas.microsoft.com/office/drawing/2014/main" id="{031B6CA2-6A6A-12CA-6DC5-5E7FD6C081CB}"/>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1B4E7">
                    <a:tint val="75000"/>
                  </a:srgbClr>
                </a:solidFill>
                <a:effectLst/>
                <a:uLnTx/>
                <a:uFillTx/>
                <a:latin typeface="Arial" pitchFamily="34" charset="0"/>
                <a:ea typeface="ＭＳ Ｐゴシック" pitchFamily="34" charset="-128"/>
                <a:cs typeface="+mn-cs"/>
              </a:rPr>
              <a:t>Présentation Club 2023-24</a:t>
            </a:r>
            <a:endParaRPr kumimoji="0" lang="en-US" sz="900" b="0" i="0" u="none" strike="noStrike" kern="1200" cap="none" spc="0" normalizeH="0" baseline="0" noProof="0" dirty="0">
              <a:ln>
                <a:noFill/>
              </a:ln>
              <a:solidFill>
                <a:srgbClr val="01B4E7">
                  <a:tint val="75000"/>
                </a:srgbClr>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064911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373DE7A-8764-4266-BA32-43ACD0331AC3}"/>
              </a:ext>
            </a:extLst>
          </p:cNvPr>
          <p:cNvPicPr>
            <a:picLocks noGrp="1" noChangeAspect="1"/>
          </p:cNvPicPr>
          <p:nvPr>
            <p:ph idx="1"/>
          </p:nvPr>
        </p:nvPicPr>
        <p:blipFill>
          <a:blip r:embed="rId2"/>
          <a:stretch>
            <a:fillRect/>
          </a:stretch>
        </p:blipFill>
        <p:spPr/>
      </p:pic>
      <p:sp>
        <p:nvSpPr>
          <p:cNvPr id="3" name="Titre 2">
            <a:extLst>
              <a:ext uri="{FF2B5EF4-FFF2-40B4-BE49-F238E27FC236}">
                <a16:creationId xmlns:a16="http://schemas.microsoft.com/office/drawing/2014/main" id="{3F4B0A83-F27F-4C86-83B9-EEB161150C1B}"/>
              </a:ext>
            </a:extLst>
          </p:cNvPr>
          <p:cNvSpPr>
            <a:spLocks noGrp="1"/>
          </p:cNvSpPr>
          <p:nvPr>
            <p:ph type="title"/>
          </p:nvPr>
        </p:nvSpPr>
        <p:spPr/>
        <p:txBody>
          <a:bodyPr/>
          <a:lstStyle/>
          <a:p>
            <a:endParaRPr lang="fr-BE"/>
          </a:p>
        </p:txBody>
      </p:sp>
      <p:pic>
        <p:nvPicPr>
          <p:cNvPr id="9" name="Image 8" descr="Une image contenant texte&#10;&#10;Description générée automatiquement">
            <a:extLst>
              <a:ext uri="{FF2B5EF4-FFF2-40B4-BE49-F238E27FC236}">
                <a16:creationId xmlns:a16="http://schemas.microsoft.com/office/drawing/2014/main" id="{B2C46A48-5675-4605-858E-FF63DB19D4C6}"/>
              </a:ext>
            </a:extLst>
          </p:cNvPr>
          <p:cNvPicPr>
            <a:picLocks noChangeAspect="1"/>
          </p:cNvPicPr>
          <p:nvPr/>
        </p:nvPicPr>
        <p:blipFill>
          <a:blip r:embed="rId3"/>
          <a:stretch>
            <a:fillRect/>
          </a:stretch>
        </p:blipFill>
        <p:spPr>
          <a:xfrm>
            <a:off x="0" y="-28992"/>
            <a:ext cx="9153702" cy="1649276"/>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359C84B4-569F-41F6-94C5-BD8F34B94882}"/>
              </a:ext>
            </a:extLst>
          </p:cNvPr>
          <p:cNvPicPr>
            <a:picLocks noChangeAspect="1"/>
          </p:cNvPicPr>
          <p:nvPr/>
        </p:nvPicPr>
        <p:blipFill>
          <a:blip r:embed="rId4"/>
          <a:stretch>
            <a:fillRect/>
          </a:stretch>
        </p:blipFill>
        <p:spPr>
          <a:xfrm>
            <a:off x="1" y="1676400"/>
            <a:ext cx="9144000" cy="2737697"/>
          </a:xfrm>
          <a:prstGeom prst="rect">
            <a:avLst/>
          </a:prstGeom>
        </p:spPr>
      </p:pic>
      <p:pic>
        <p:nvPicPr>
          <p:cNvPr id="13" name="Image 12">
            <a:extLst>
              <a:ext uri="{FF2B5EF4-FFF2-40B4-BE49-F238E27FC236}">
                <a16:creationId xmlns:a16="http://schemas.microsoft.com/office/drawing/2014/main" id="{9E7F3ADB-F396-4D70-A7B9-0E32E38FBF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5049" y="89762"/>
            <a:ext cx="1649276" cy="1649276"/>
          </a:xfrm>
          <a:prstGeom prst="rect">
            <a:avLst/>
          </a:prstGeom>
        </p:spPr>
      </p:pic>
      <p:sp>
        <p:nvSpPr>
          <p:cNvPr id="15" name="ZoneTexte 14">
            <a:extLst>
              <a:ext uri="{FF2B5EF4-FFF2-40B4-BE49-F238E27FC236}">
                <a16:creationId xmlns:a16="http://schemas.microsoft.com/office/drawing/2014/main" id="{86B2D917-57FC-4BF9-BF5E-C4D9D589D4C6}"/>
              </a:ext>
            </a:extLst>
          </p:cNvPr>
          <p:cNvSpPr txBox="1"/>
          <p:nvPr/>
        </p:nvSpPr>
        <p:spPr>
          <a:xfrm>
            <a:off x="4679842" y="6171608"/>
            <a:ext cx="4457700" cy="492443"/>
          </a:xfrm>
          <a:prstGeom prst="rect">
            <a:avLst/>
          </a:prstGeom>
          <a:solidFill>
            <a:srgbClr val="F2000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26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https://cerclepolioplus.org</a:t>
            </a:r>
          </a:p>
        </p:txBody>
      </p:sp>
      <p:sp>
        <p:nvSpPr>
          <p:cNvPr id="4" name="ZoneTexte 3">
            <a:extLst>
              <a:ext uri="{FF2B5EF4-FFF2-40B4-BE49-F238E27FC236}">
                <a16:creationId xmlns:a16="http://schemas.microsoft.com/office/drawing/2014/main" id="{45C3BE86-258B-4D22-984D-56CF76741766}"/>
              </a:ext>
            </a:extLst>
          </p:cNvPr>
          <p:cNvSpPr txBox="1"/>
          <p:nvPr/>
        </p:nvSpPr>
        <p:spPr>
          <a:xfrm rot="20658623">
            <a:off x="2245328" y="776572"/>
            <a:ext cx="257698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a:ea typeface="+mn-ea"/>
                <a:cs typeface="+mn-cs"/>
              </a:rPr>
              <a:t>NOUVEAU !</a:t>
            </a:r>
            <a:endParaRPr kumimoji="0" lang="fr-BE"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Image 5">
            <a:extLst>
              <a:ext uri="{FF2B5EF4-FFF2-40B4-BE49-F238E27FC236}">
                <a16:creationId xmlns:a16="http://schemas.microsoft.com/office/drawing/2014/main" id="{A89257B4-3958-9DF1-8965-D6BA960C85DE}"/>
              </a:ext>
            </a:extLst>
          </p:cNvPr>
          <p:cNvPicPr>
            <a:picLocks noChangeAspect="1"/>
          </p:cNvPicPr>
          <p:nvPr/>
        </p:nvPicPr>
        <p:blipFill>
          <a:blip r:embed="rId6"/>
          <a:stretch>
            <a:fillRect/>
          </a:stretch>
        </p:blipFill>
        <p:spPr>
          <a:xfrm>
            <a:off x="1981200" y="4271371"/>
            <a:ext cx="2590800" cy="2590800"/>
          </a:xfrm>
          <a:prstGeom prst="rect">
            <a:avLst/>
          </a:prstGeom>
        </p:spPr>
      </p:pic>
    </p:spTree>
    <p:extLst>
      <p:ext uri="{BB962C8B-B14F-4D97-AF65-F5344CB8AC3E}">
        <p14:creationId xmlns:p14="http://schemas.microsoft.com/office/powerpoint/2010/main" val="2235756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457200" y="370113"/>
            <a:ext cx="8839200" cy="990600"/>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Eradiquons la polio</a:t>
            </a:r>
            <a:endParaRPr lang="fr-BE" sz="3300" b="1" dirty="0">
              <a:solidFill>
                <a:schemeClr val="bg1"/>
              </a:solidFill>
              <a:latin typeface="Arial" panose="020B0604020202020204" pitchFamily="34" charset="0"/>
              <a:cs typeface="Arial" panose="020B0604020202020204" pitchFamily="34" charset="0"/>
            </a:endParaRPr>
          </a:p>
        </p:txBody>
      </p:sp>
      <p:sp>
        <p:nvSpPr>
          <p:cNvPr id="4" name="Titre 1">
            <a:extLst>
              <a:ext uri="{FF2B5EF4-FFF2-40B4-BE49-F238E27FC236}">
                <a16:creationId xmlns:a16="http://schemas.microsoft.com/office/drawing/2014/main" id="{45ADC9B6-28D4-9AEA-9411-6D509611F92A}"/>
              </a:ext>
            </a:extLst>
          </p:cNvPr>
          <p:cNvSpPr txBox="1">
            <a:spLocks/>
          </p:cNvSpPr>
          <p:nvPr/>
        </p:nvSpPr>
        <p:spPr>
          <a:xfrm>
            <a:off x="1219200" y="1914751"/>
            <a:ext cx="6858000" cy="2387600"/>
          </a:xfrm>
        </p:spPr>
        <p:txBody>
          <a:bodyPr>
            <a:normAutofit/>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fr-FR" dirty="0">
                <a:solidFill>
                  <a:schemeClr val="accent1"/>
                </a:solidFill>
              </a:rPr>
              <a:t>Opération Tulipes</a:t>
            </a:r>
            <a:br>
              <a:rPr lang="fr-FR" dirty="0">
                <a:solidFill>
                  <a:schemeClr val="accent1"/>
                </a:solidFill>
              </a:rPr>
            </a:br>
            <a:r>
              <a:rPr lang="fr-FR" dirty="0">
                <a:solidFill>
                  <a:schemeClr val="accent1"/>
                </a:solidFill>
              </a:rPr>
              <a:t>D2160 année 2024-25</a:t>
            </a:r>
            <a:br>
              <a:rPr lang="fr-FR" dirty="0">
                <a:solidFill>
                  <a:schemeClr val="accent1"/>
                </a:solidFill>
              </a:rPr>
            </a:br>
            <a:r>
              <a:rPr lang="fr-FR" dirty="0">
                <a:solidFill>
                  <a:schemeClr val="accent1"/>
                </a:solidFill>
              </a:rPr>
              <a:t>Vinciane </a:t>
            </a:r>
            <a:r>
              <a:rPr lang="fr-FR" dirty="0" err="1">
                <a:solidFill>
                  <a:schemeClr val="accent1"/>
                </a:solidFill>
              </a:rPr>
              <a:t>Grevesse</a:t>
            </a:r>
            <a:r>
              <a:rPr lang="fr-FR" dirty="0">
                <a:solidFill>
                  <a:schemeClr val="accent1"/>
                </a:solidFill>
              </a:rPr>
              <a:t> </a:t>
            </a:r>
          </a:p>
        </p:txBody>
      </p:sp>
      <p:pic>
        <p:nvPicPr>
          <p:cNvPr id="6" name="Image 5">
            <a:extLst>
              <a:ext uri="{FF2B5EF4-FFF2-40B4-BE49-F238E27FC236}">
                <a16:creationId xmlns:a16="http://schemas.microsoft.com/office/drawing/2014/main" id="{A8845953-F03D-3734-5B15-374C9C0FD7BE}"/>
              </a:ext>
            </a:extLst>
          </p:cNvPr>
          <p:cNvPicPr>
            <a:picLocks noChangeAspect="1"/>
          </p:cNvPicPr>
          <p:nvPr/>
        </p:nvPicPr>
        <p:blipFill>
          <a:blip r:embed="rId2"/>
          <a:stretch>
            <a:fillRect/>
          </a:stretch>
        </p:blipFill>
        <p:spPr>
          <a:xfrm>
            <a:off x="6781800" y="4185101"/>
            <a:ext cx="2053018" cy="2444299"/>
          </a:xfrm>
          <a:prstGeom prst="rect">
            <a:avLst/>
          </a:prstGeom>
        </p:spPr>
      </p:pic>
      <p:sp>
        <p:nvSpPr>
          <p:cNvPr id="7" name="Sous-titre 2">
            <a:extLst>
              <a:ext uri="{FF2B5EF4-FFF2-40B4-BE49-F238E27FC236}">
                <a16:creationId xmlns:a16="http://schemas.microsoft.com/office/drawing/2014/main" id="{AEBA27D3-665C-18DE-2AAC-BD67C84F8701}"/>
              </a:ext>
            </a:extLst>
          </p:cNvPr>
          <p:cNvSpPr txBox="1">
            <a:spLocks/>
          </p:cNvSpPr>
          <p:nvPr/>
        </p:nvSpPr>
        <p:spPr>
          <a:xfrm>
            <a:off x="762000" y="4419600"/>
            <a:ext cx="6858000" cy="1655762"/>
          </a:xfr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p>
          <a:p>
            <a:pPr marL="0" indent="0">
              <a:buNone/>
            </a:pPr>
            <a:r>
              <a:rPr lang="fr-FR" dirty="0">
                <a:solidFill>
                  <a:schemeClr val="accent1"/>
                </a:solidFill>
              </a:rPr>
              <a:t>Une action simple et clé en main !</a:t>
            </a:r>
          </a:p>
        </p:txBody>
      </p:sp>
    </p:spTree>
    <p:extLst>
      <p:ext uri="{BB962C8B-B14F-4D97-AF65-F5344CB8AC3E}">
        <p14:creationId xmlns:p14="http://schemas.microsoft.com/office/powerpoint/2010/main" val="63727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E70DDB-A85C-4806-9899-1A22C9CF7FA7}"/>
              </a:ext>
            </a:extLst>
          </p:cNvPr>
          <p:cNvSpPr txBox="1"/>
          <p:nvPr/>
        </p:nvSpPr>
        <p:spPr>
          <a:xfrm>
            <a:off x="533400" y="1752600"/>
            <a:ext cx="8458200" cy="3785652"/>
          </a:xfrm>
          <a:prstGeom prst="rect">
            <a:avLst/>
          </a:prstGeom>
          <a:noFill/>
        </p:spPr>
        <p:txBody>
          <a:bodyPr wrap="square">
            <a:spAutoFit/>
          </a:bodyPr>
          <a:lstStyle/>
          <a:p>
            <a:pPr marL="0" indent="0">
              <a:buNone/>
            </a:pPr>
            <a:r>
              <a:rPr lang="fr-FR" sz="2400" b="0" i="0" dirty="0">
                <a:solidFill>
                  <a:schemeClr val="accent1"/>
                </a:solidFill>
                <a:effectLst/>
                <a:latin typeface="Droid Serif"/>
              </a:rPr>
              <a:t>- Acheter auprès de END POLIO NOW TULIP des boites de 25 bulbes</a:t>
            </a:r>
            <a:r>
              <a:rPr lang="fr-FR" dirty="0">
                <a:solidFill>
                  <a:schemeClr val="accent1"/>
                </a:solidFill>
                <a:latin typeface="Droid Serif"/>
              </a:rPr>
              <a:t> </a:t>
            </a:r>
            <a:r>
              <a:rPr lang="fr-FR" sz="2400" b="0" i="0" dirty="0">
                <a:solidFill>
                  <a:schemeClr val="accent1"/>
                </a:solidFill>
                <a:effectLst/>
                <a:latin typeface="Droid Serif"/>
              </a:rPr>
              <a:t>à 15€ la boite.</a:t>
            </a:r>
          </a:p>
          <a:p>
            <a:pPr marL="0" indent="0">
              <a:buNone/>
            </a:pPr>
            <a:r>
              <a:rPr lang="fr-FR" sz="2400" b="0" i="0" dirty="0">
                <a:solidFill>
                  <a:schemeClr val="accent1"/>
                </a:solidFill>
                <a:effectLst/>
                <a:latin typeface="Droid Serif"/>
              </a:rPr>
              <a:t>- Sur ces 15 €, 12€ sont directement versés au Fonds </a:t>
            </a:r>
            <a:r>
              <a:rPr lang="fr-FR" sz="2400" b="0" i="0" dirty="0" err="1">
                <a:solidFill>
                  <a:schemeClr val="accent1"/>
                </a:solidFill>
                <a:effectLst/>
                <a:latin typeface="Droid Serif"/>
              </a:rPr>
              <a:t>PolioPlus</a:t>
            </a:r>
            <a:r>
              <a:rPr lang="fr-FR" sz="2400" b="0" i="0" dirty="0">
                <a:solidFill>
                  <a:schemeClr val="accent1"/>
                </a:solidFill>
                <a:effectLst/>
                <a:latin typeface="Droid Serif"/>
              </a:rPr>
              <a:t>.</a:t>
            </a:r>
          </a:p>
          <a:p>
            <a:pPr marL="0" indent="0">
              <a:buNone/>
            </a:pPr>
            <a:r>
              <a:rPr lang="fr-FR" sz="2400" b="0" i="0" dirty="0">
                <a:solidFill>
                  <a:schemeClr val="accent1"/>
                </a:solidFill>
                <a:effectLst/>
                <a:latin typeface="Droid Serif"/>
              </a:rPr>
              <a:t>- Avec l’abondement de la Fondation Gates, une boite vendue permettra ainsi la vaccination de 76 enfants</a:t>
            </a:r>
            <a:endParaRPr lang="fr-FR" dirty="0">
              <a:solidFill>
                <a:schemeClr val="accent1"/>
              </a:solidFill>
              <a:latin typeface="Droid Serif"/>
            </a:endParaRPr>
          </a:p>
          <a:p>
            <a:pPr algn="l"/>
            <a:r>
              <a:rPr lang="fr-FR" dirty="0">
                <a:solidFill>
                  <a:schemeClr val="accent1"/>
                </a:solidFill>
                <a:latin typeface="Droid Serif"/>
              </a:rPr>
              <a:t>- A</a:t>
            </a:r>
            <a:r>
              <a:rPr lang="fr-FR" sz="2400" b="0" i="0" dirty="0">
                <a:solidFill>
                  <a:schemeClr val="accent1"/>
                </a:solidFill>
                <a:effectLst/>
                <a:latin typeface="Droid Serif"/>
              </a:rPr>
              <a:t>ction individuelle des Rotariens qui souhaitent fleurir leur jardin ou offrir ces bulbes</a:t>
            </a:r>
          </a:p>
          <a:p>
            <a:pPr algn="l"/>
            <a:r>
              <a:rPr lang="fr-FR" dirty="0">
                <a:solidFill>
                  <a:schemeClr val="accent1"/>
                </a:solidFill>
                <a:latin typeface="Droid Serif"/>
              </a:rPr>
              <a:t>- A</a:t>
            </a:r>
            <a:r>
              <a:rPr lang="fr-FR" sz="2400" b="0" i="0" dirty="0">
                <a:solidFill>
                  <a:schemeClr val="accent1"/>
                </a:solidFill>
                <a:effectLst/>
                <a:latin typeface="Droid Serif"/>
              </a:rPr>
              <a:t>ction de Club : fleurir un espace public, projet pédagogique avec une école, etc… toutes occasions de faire connaître le Club, le Rotary, et l’action </a:t>
            </a:r>
            <a:r>
              <a:rPr lang="fr-FR" sz="2400" b="0" i="0" dirty="0" err="1">
                <a:solidFill>
                  <a:schemeClr val="accent1"/>
                </a:solidFill>
                <a:effectLst/>
                <a:latin typeface="Droid Serif"/>
              </a:rPr>
              <a:t>PolioPlus</a:t>
            </a:r>
            <a:r>
              <a:rPr lang="fr-FR" sz="2400" b="0" i="0" dirty="0">
                <a:solidFill>
                  <a:schemeClr val="accent1"/>
                </a:solidFill>
                <a:effectLst/>
                <a:latin typeface="Droid Serif"/>
              </a:rPr>
              <a:t> !</a:t>
            </a:r>
            <a:endParaRPr lang="fr-CH" dirty="0">
              <a:solidFill>
                <a:schemeClr val="accent1"/>
              </a:solidFill>
            </a:endParaRPr>
          </a:p>
        </p:txBody>
      </p:sp>
      <p:sp>
        <p:nvSpPr>
          <p:cNvPr id="3" name="Titre 4">
            <a:extLst>
              <a:ext uri="{FF2B5EF4-FFF2-40B4-BE49-F238E27FC236}">
                <a16:creationId xmlns:a16="http://schemas.microsoft.com/office/drawing/2014/main" id="{65E623A5-B0C2-F857-95E9-4EED86B82CED}"/>
              </a:ext>
            </a:extLst>
          </p:cNvPr>
          <p:cNvSpPr txBox="1">
            <a:spLocks/>
          </p:cNvSpPr>
          <p:nvPr/>
        </p:nvSpPr>
        <p:spPr>
          <a:xfrm>
            <a:off x="538537" y="329148"/>
            <a:ext cx="8839200" cy="9906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3200" b="1" dirty="0">
                <a:solidFill>
                  <a:schemeClr val="bg1"/>
                </a:solidFill>
                <a:latin typeface="Arial" panose="020B0604020202020204" pitchFamily="34" charset="0"/>
                <a:cs typeface="Arial" panose="020B0604020202020204" pitchFamily="34" charset="0"/>
              </a:rPr>
              <a:t>Eradiquons la polio</a:t>
            </a:r>
            <a:endParaRPr lang="fr-BE" sz="3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60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13848C51-9C17-A731-32C0-0AC7D4414BF7}"/>
              </a:ext>
            </a:extLst>
          </p:cNvPr>
          <p:cNvSpPr txBox="1">
            <a:spLocks/>
          </p:cNvSpPr>
          <p:nvPr/>
        </p:nvSpPr>
        <p:spPr>
          <a:xfrm>
            <a:off x="628650" y="1828800"/>
            <a:ext cx="7886700" cy="4007104"/>
          </a:xfrm>
        </p:spPr>
        <p:txBody>
          <a:bodyPr>
            <a:normAutofit fontScale="62500" lnSpcReduction="2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dirty="0">
                <a:solidFill>
                  <a:schemeClr val="accent1"/>
                </a:solidFill>
                <a:latin typeface="Droid Serif"/>
              </a:rPr>
              <a:t>Club enregistre les commandes et encaisse les règlements. </a:t>
            </a:r>
          </a:p>
          <a:p>
            <a:pPr algn="just"/>
            <a:r>
              <a:rPr lang="fr-FR" dirty="0">
                <a:solidFill>
                  <a:schemeClr val="accent1"/>
                </a:solidFill>
                <a:latin typeface="Droid Serif"/>
              </a:rPr>
              <a:t>Le total des boites commandées = un multiple de 5.</a:t>
            </a:r>
          </a:p>
          <a:p>
            <a:pPr algn="just">
              <a:spcAft>
                <a:spcPts val="600"/>
              </a:spcAft>
            </a:pPr>
            <a:r>
              <a:rPr lang="fr-BE" dirty="0">
                <a:solidFill>
                  <a:schemeClr val="accent1"/>
                </a:solidFill>
                <a:latin typeface="Droid Serif"/>
              </a:rPr>
              <a:t>Les commandes seront à passer par mail à Xavier </a:t>
            </a:r>
            <a:r>
              <a:rPr lang="fr-BE" dirty="0" err="1">
                <a:solidFill>
                  <a:schemeClr val="accent1"/>
                </a:solidFill>
                <a:latin typeface="Droid Serif"/>
              </a:rPr>
              <a:t>Demoisy</a:t>
            </a:r>
            <a:r>
              <a:rPr lang="fr-BE" dirty="0">
                <a:solidFill>
                  <a:schemeClr val="accent1"/>
                </a:solidFill>
                <a:latin typeface="Droid Serif"/>
              </a:rPr>
              <a:t> (</a:t>
            </a:r>
            <a:r>
              <a:rPr lang="fr-BE" dirty="0">
                <a:solidFill>
                  <a:schemeClr val="accent1"/>
                </a:solidFill>
                <a:latin typeface="Droid Serif"/>
                <a:hlinkClick r:id="rId2">
                  <a:extLst>
                    <a:ext uri="{A12FA001-AC4F-418D-AE19-62706E023703}">
                      <ahyp:hlinkClr xmlns:ahyp="http://schemas.microsoft.com/office/drawing/2018/hyperlinkcolor" val="tx"/>
                    </a:ext>
                  </a:extLst>
                </a:hlinkClick>
              </a:rPr>
              <a:t>x.demoisy@mail.com</a:t>
            </a:r>
            <a:r>
              <a:rPr lang="fr-BE" dirty="0">
                <a:solidFill>
                  <a:schemeClr val="accent1"/>
                </a:solidFill>
                <a:latin typeface="Droid Serif"/>
              </a:rPr>
              <a:t>) avant le 15 octobre au plus tard, le message comportant :</a:t>
            </a:r>
            <a:endParaRPr lang="fr-CH" dirty="0">
              <a:solidFill>
                <a:schemeClr val="accent1"/>
              </a:solidFill>
              <a:latin typeface="Droid Serif"/>
            </a:endParaRPr>
          </a:p>
          <a:p>
            <a:pPr lvl="1" algn="just"/>
            <a:r>
              <a:rPr lang="fr-BE" dirty="0">
                <a:solidFill>
                  <a:schemeClr val="accent1"/>
                </a:solidFill>
                <a:latin typeface="Droid Serif"/>
              </a:rPr>
              <a:t>Le nombre de boites de tulipes achetées,</a:t>
            </a:r>
            <a:endParaRPr lang="fr-CH" dirty="0">
              <a:solidFill>
                <a:schemeClr val="accent1"/>
              </a:solidFill>
              <a:latin typeface="Droid Serif"/>
            </a:endParaRPr>
          </a:p>
          <a:p>
            <a:pPr lvl="1" algn="just">
              <a:spcAft>
                <a:spcPts val="600"/>
              </a:spcAft>
            </a:pPr>
            <a:r>
              <a:rPr lang="fr-BE" dirty="0">
                <a:solidFill>
                  <a:schemeClr val="accent1"/>
                </a:solidFill>
                <a:latin typeface="Droid Serif"/>
              </a:rPr>
              <a:t>les coordonnées du responsable de l’action dans le Club, l’adresse précise de livraison des boites qui seront expédiées par transporteur directement par le fournisseur</a:t>
            </a:r>
            <a:endParaRPr lang="fr-CH" dirty="0">
              <a:solidFill>
                <a:schemeClr val="accent1"/>
              </a:solidFill>
              <a:latin typeface="Droid Serif"/>
            </a:endParaRPr>
          </a:p>
          <a:p>
            <a:pPr algn="just">
              <a:spcAft>
                <a:spcPts val="600"/>
              </a:spcAft>
            </a:pPr>
            <a:r>
              <a:rPr lang="fr-BE" dirty="0">
                <a:solidFill>
                  <a:schemeClr val="accent1"/>
                </a:solidFill>
                <a:latin typeface="Droid Serif"/>
              </a:rPr>
              <a:t>Effectuer le versement sur le compte Polio du D2160 et envoyer la preuve du versement à Xavier avec le bon de commande du club</a:t>
            </a:r>
          </a:p>
          <a:p>
            <a:pPr algn="just">
              <a:spcAft>
                <a:spcPts val="600"/>
              </a:spcAft>
            </a:pPr>
            <a:r>
              <a:rPr lang="en-US" dirty="0">
                <a:solidFill>
                  <a:schemeClr val="accent1"/>
                </a:solidFill>
                <a:latin typeface="Droid Serif"/>
              </a:rPr>
              <a:t>COMPTE POLIO D2160 : BE75 0018 8663 5751 BIC : GEBABEBB</a:t>
            </a:r>
          </a:p>
          <a:p>
            <a:pPr algn="just">
              <a:spcAft>
                <a:spcPts val="600"/>
              </a:spcAft>
            </a:pPr>
            <a:r>
              <a:rPr lang="en-US" dirty="0" err="1">
                <a:solidFill>
                  <a:schemeClr val="accent1"/>
                </a:solidFill>
                <a:latin typeface="Droid Serif"/>
              </a:rPr>
              <a:t>Formulaire</a:t>
            </a:r>
            <a:r>
              <a:rPr lang="en-US" dirty="0">
                <a:solidFill>
                  <a:schemeClr val="accent1"/>
                </a:solidFill>
                <a:latin typeface="Droid Serif"/>
              </a:rPr>
              <a:t> sur Polaris </a:t>
            </a:r>
            <a:r>
              <a:rPr lang="en-US" dirty="0" err="1">
                <a:solidFill>
                  <a:schemeClr val="accent1"/>
                </a:solidFill>
                <a:latin typeface="Droid Serif"/>
              </a:rPr>
              <a:t>Fondation</a:t>
            </a:r>
            <a:endParaRPr lang="fr-CH" dirty="0">
              <a:solidFill>
                <a:schemeClr val="accent1"/>
              </a:solidFill>
              <a:latin typeface="Droid Serif"/>
            </a:endParaRPr>
          </a:p>
          <a:p>
            <a:pPr algn="just">
              <a:spcAft>
                <a:spcPts val="600"/>
              </a:spcAft>
            </a:pPr>
            <a:endParaRPr lang="fr-CH" dirty="0">
              <a:solidFill>
                <a:srgbClr val="000000"/>
              </a:solidFill>
              <a:latin typeface="Droid Serif"/>
            </a:endParaRPr>
          </a:p>
          <a:p>
            <a:pPr algn="just"/>
            <a:endParaRPr lang="fr-FR" dirty="0">
              <a:solidFill>
                <a:srgbClr val="000000"/>
              </a:solidFill>
              <a:latin typeface="Droid Serif"/>
            </a:endParaRPr>
          </a:p>
          <a:p>
            <a:pPr marL="0" indent="0" algn="just">
              <a:buFont typeface="Arial" charset="0"/>
              <a:buNone/>
            </a:pPr>
            <a:endParaRPr lang="fr-FR" dirty="0">
              <a:solidFill>
                <a:srgbClr val="000000"/>
              </a:solidFill>
              <a:latin typeface="Droid Serif"/>
            </a:endParaRPr>
          </a:p>
        </p:txBody>
      </p:sp>
      <p:sp>
        <p:nvSpPr>
          <p:cNvPr id="4" name="Titre 4">
            <a:extLst>
              <a:ext uri="{FF2B5EF4-FFF2-40B4-BE49-F238E27FC236}">
                <a16:creationId xmlns:a16="http://schemas.microsoft.com/office/drawing/2014/main" id="{23822198-A9B7-F13A-610B-606765C6C010}"/>
              </a:ext>
            </a:extLst>
          </p:cNvPr>
          <p:cNvSpPr txBox="1">
            <a:spLocks/>
          </p:cNvSpPr>
          <p:nvPr/>
        </p:nvSpPr>
        <p:spPr>
          <a:xfrm>
            <a:off x="538537" y="329148"/>
            <a:ext cx="8839200" cy="9906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3200" b="1" dirty="0">
                <a:solidFill>
                  <a:schemeClr val="bg1"/>
                </a:solidFill>
                <a:latin typeface="Arial" panose="020B0604020202020204" pitchFamily="34" charset="0"/>
                <a:cs typeface="Arial" panose="020B0604020202020204" pitchFamily="34" charset="0"/>
              </a:rPr>
              <a:t>Eradiquons la polio</a:t>
            </a:r>
            <a:endParaRPr lang="fr-BE" sz="3300" b="1" dirty="0">
              <a:solidFill>
                <a:schemeClr val="bg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590300C-0BCF-FF24-0D4E-BC992AF6EACC}"/>
              </a:ext>
            </a:extLst>
          </p:cNvPr>
          <p:cNvSpPr txBox="1"/>
          <p:nvPr/>
        </p:nvSpPr>
        <p:spPr>
          <a:xfrm>
            <a:off x="990600" y="1367135"/>
            <a:ext cx="3299301" cy="461665"/>
          </a:xfrm>
          <a:prstGeom prst="rect">
            <a:avLst/>
          </a:prstGeom>
          <a:noFill/>
        </p:spPr>
        <p:txBody>
          <a:bodyPr wrap="none" rtlCol="0">
            <a:spAutoFit/>
          </a:bodyPr>
          <a:lstStyle/>
          <a:p>
            <a:r>
              <a:rPr lang="fr-FR" dirty="0">
                <a:solidFill>
                  <a:schemeClr val="accent1"/>
                </a:solidFill>
              </a:rPr>
              <a:t>Si moins de 14 boites </a:t>
            </a:r>
          </a:p>
        </p:txBody>
      </p:sp>
    </p:spTree>
    <p:extLst>
      <p:ext uri="{BB962C8B-B14F-4D97-AF65-F5344CB8AC3E}">
        <p14:creationId xmlns:p14="http://schemas.microsoft.com/office/powerpoint/2010/main" val="125594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284871" y="1046744"/>
            <a:ext cx="8859130" cy="63063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endParaRPr lang="en-US" sz="3300" dirty="0">
              <a:solidFill>
                <a:srgbClr val="FFC000"/>
              </a:solidFill>
            </a:endParaRPr>
          </a:p>
        </p:txBody>
      </p:sp>
      <p:sp>
        <p:nvSpPr>
          <p:cNvPr id="5" name="Rectangle 4"/>
          <p:cNvSpPr/>
          <p:nvPr/>
        </p:nvSpPr>
        <p:spPr>
          <a:xfrm>
            <a:off x="6812931" y="5817615"/>
            <a:ext cx="333828" cy="1080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a:solidFill>
                <a:prstClr val="white"/>
              </a:solidFill>
              <a:latin typeface="Calibri"/>
            </a:endParaRPr>
          </a:p>
        </p:txBody>
      </p:sp>
      <p:sp>
        <p:nvSpPr>
          <p:cNvPr id="10" name="TextBox 9">
            <a:extLst>
              <a:ext uri="{FF2B5EF4-FFF2-40B4-BE49-F238E27FC236}">
                <a16:creationId xmlns:a16="http://schemas.microsoft.com/office/drawing/2014/main" id="{EDDCB177-284B-47E6-9754-E8F867A213B8}"/>
              </a:ext>
            </a:extLst>
          </p:cNvPr>
          <p:cNvSpPr txBox="1"/>
          <p:nvPr/>
        </p:nvSpPr>
        <p:spPr>
          <a:xfrm>
            <a:off x="76908" y="1362062"/>
            <a:ext cx="8859130" cy="4757713"/>
          </a:xfrm>
          <a:prstGeom prst="rect">
            <a:avLst/>
          </a:prstGeom>
          <a:noFill/>
        </p:spPr>
        <p:txBody>
          <a:bodyPr wrap="square">
            <a:spAutoFit/>
          </a:bodyPr>
          <a:lstStyle/>
          <a:p>
            <a:pPr marL="167879">
              <a:spcBef>
                <a:spcPts val="450"/>
              </a:spcBef>
              <a:spcAft>
                <a:spcPts val="1350"/>
              </a:spcAft>
              <a:defRPr/>
            </a:pPr>
            <a:r>
              <a:rPr lang="fr-FR" sz="2800" dirty="0">
                <a:solidFill>
                  <a:srgbClr val="0070C0"/>
                </a:solidFill>
              </a:rPr>
              <a:t>Pour soutenir cette mission, la Fondation dispose de plusieurs programmes de subventions :  </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de district</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mondiales</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Secours en cas de catastrophe </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subventions des programmes d’économie d’échelle</a:t>
            </a:r>
          </a:p>
          <a:p>
            <a:pPr marL="1082279" lvl="1" indent="-457200">
              <a:spcBef>
                <a:spcPts val="450"/>
              </a:spcBef>
              <a:spcAft>
                <a:spcPts val="1350"/>
              </a:spcAft>
              <a:buFont typeface="Arial" panose="020B0604020202020204" pitchFamily="34" charset="0"/>
              <a:buChar char="•"/>
              <a:defRPr/>
            </a:pPr>
            <a:r>
              <a:rPr lang="fr-FR" sz="2800" dirty="0">
                <a:solidFill>
                  <a:srgbClr val="0070C0"/>
                </a:solidFill>
              </a:rPr>
              <a:t>bourses </a:t>
            </a:r>
          </a:p>
        </p:txBody>
      </p:sp>
      <p:sp>
        <p:nvSpPr>
          <p:cNvPr id="4" name="Titre 3">
            <a:extLst>
              <a:ext uri="{FF2B5EF4-FFF2-40B4-BE49-F238E27FC236}">
                <a16:creationId xmlns:a16="http://schemas.microsoft.com/office/drawing/2014/main" id="{B1F9F7BE-1FBD-C97C-AF42-164407C5293B}"/>
              </a:ext>
            </a:extLst>
          </p:cNvPr>
          <p:cNvSpPr>
            <a:spLocks noGrp="1"/>
          </p:cNvSpPr>
          <p:nvPr>
            <p:ph type="title" idx="4294967295"/>
          </p:nvPr>
        </p:nvSpPr>
        <p:spPr>
          <a:xfrm>
            <a:off x="0" y="232906"/>
            <a:ext cx="8631238" cy="910095"/>
          </a:xfrm>
          <a:prstGeom prst="rect">
            <a:avLst/>
          </a:prstGeom>
        </p:spPr>
        <p:txBody>
          <a:bodyPr>
            <a:normAutofit fontScale="90000"/>
          </a:bodyPr>
          <a:lstStyle/>
          <a:p>
            <a:pPr marL="0" marR="0" lvl="0" indent="0" algn="l" defTabSz="685800" rtl="0" eaLnBrk="1" fontAlgn="base" latinLnBrk="0" hangingPunct="1">
              <a:lnSpc>
                <a:spcPct val="100000"/>
              </a:lnSpc>
              <a:spcBef>
                <a:spcPts val="750"/>
              </a:spcBef>
              <a:spcAft>
                <a:spcPct val="0"/>
              </a:spcAft>
              <a:tabLst/>
              <a:defRPr/>
            </a:pP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La </a:t>
            </a:r>
            <a:r>
              <a:rPr kumimoji="0" lang="en-US" sz="37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Fondation</a:t>
            </a:r>
            <a:r>
              <a:rPr kumimoji="0" lang="en-US" sz="3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Rotary</a:t>
            </a:r>
            <a:br>
              <a:rPr kumimoji="0" lang="en-US" sz="3300" b="0" i="0" u="none" strike="noStrike" kern="1200" cap="none" spc="0" normalizeH="0" baseline="0" noProof="0" dirty="0">
                <a:ln>
                  <a:noFill/>
                </a:ln>
                <a:solidFill>
                  <a:srgbClr val="FFC000"/>
                </a:solidFill>
                <a:effectLst/>
                <a:uLnTx/>
                <a:uFillTx/>
                <a:latin typeface="Arial Narrow" panose="020B0606020202030204" pitchFamily="34" charset="0"/>
                <a:ea typeface="ＭＳ Ｐゴシック" pitchFamily="34" charset="-128"/>
                <a:cs typeface="+mn-cs"/>
              </a:rPr>
            </a:br>
            <a:endParaRPr lang="fr-BE" dirty="0">
              <a:latin typeface="Arial Narrow" panose="020B0606020202030204" pitchFamily="34" charset="0"/>
            </a:endParaRPr>
          </a:p>
        </p:txBody>
      </p:sp>
    </p:spTree>
    <p:extLst>
      <p:ext uri="{BB962C8B-B14F-4D97-AF65-F5344CB8AC3E}">
        <p14:creationId xmlns:p14="http://schemas.microsoft.com/office/powerpoint/2010/main" val="12936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F8A14B80-1CD7-9E2D-970D-C2F16252DD01}"/>
              </a:ext>
            </a:extLst>
          </p:cNvPr>
          <p:cNvSpPr txBox="1">
            <a:spLocks/>
          </p:cNvSpPr>
          <p:nvPr/>
        </p:nvSpPr>
        <p:spPr>
          <a:xfrm>
            <a:off x="628650" y="2169298"/>
            <a:ext cx="7886700" cy="4007104"/>
          </a:xfrm>
        </p:spPr>
        <p:txBody>
          <a:bodyPr>
            <a:normAutofit fontScale="92500" lnSpcReduction="2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dirty="0">
                <a:solidFill>
                  <a:schemeClr val="accent1"/>
                </a:solidFill>
                <a:latin typeface="Droid Serif"/>
              </a:rPr>
              <a:t>Club enregistre les commandes et encaisse les règlements.</a:t>
            </a:r>
          </a:p>
          <a:p>
            <a:pPr>
              <a:spcAft>
                <a:spcPts val="600"/>
              </a:spcAft>
            </a:pPr>
            <a:r>
              <a:rPr lang="fr-BE" dirty="0">
                <a:solidFill>
                  <a:schemeClr val="accent1"/>
                </a:solidFill>
                <a:latin typeface="Droid Serif"/>
              </a:rPr>
              <a:t>vous devez commander en direct sur </a:t>
            </a:r>
            <a:r>
              <a:rPr lang="fr-CH" dirty="0">
                <a:solidFill>
                  <a:schemeClr val="accent1"/>
                </a:solidFill>
                <a:latin typeface="Droid Serif"/>
                <a:hlinkClick r:id="rId2">
                  <a:extLst>
                    <a:ext uri="{A12FA001-AC4F-418D-AE19-62706E023703}">
                      <ahyp:hlinkClr xmlns:ahyp="http://schemas.microsoft.com/office/drawing/2018/hyperlinkcolor" val="tx"/>
                    </a:ext>
                  </a:extLst>
                </a:hlinkClick>
              </a:rPr>
              <a:t>www.endpolionowtulp.nl/en/home</a:t>
            </a:r>
            <a:r>
              <a:rPr lang="fr-CH" dirty="0">
                <a:solidFill>
                  <a:schemeClr val="accent1"/>
                </a:solidFill>
                <a:latin typeface="Droid Serif"/>
              </a:rPr>
              <a:t> et dans ce cas, informer Xavier </a:t>
            </a:r>
          </a:p>
          <a:p>
            <a:pPr algn="just">
              <a:spcAft>
                <a:spcPts val="600"/>
              </a:spcAft>
            </a:pPr>
            <a:r>
              <a:rPr lang="fr-BE" dirty="0">
                <a:solidFill>
                  <a:schemeClr val="accent1"/>
                </a:solidFill>
                <a:latin typeface="Droid Serif"/>
              </a:rPr>
              <a:t>Planter vos bulbes et attendre le printemps 2025.</a:t>
            </a:r>
          </a:p>
          <a:p>
            <a:pPr algn="just">
              <a:spcAft>
                <a:spcPts val="600"/>
              </a:spcAft>
            </a:pPr>
            <a:endParaRPr lang="fr-CH" dirty="0">
              <a:solidFill>
                <a:srgbClr val="000000"/>
              </a:solidFill>
              <a:latin typeface="Droid Serif"/>
            </a:endParaRPr>
          </a:p>
          <a:p>
            <a:pPr marL="0" indent="0" algn="just">
              <a:buFont typeface="Arial" charset="0"/>
              <a:buNone/>
            </a:pPr>
            <a:r>
              <a:rPr lang="fr-FR" dirty="0">
                <a:solidFill>
                  <a:srgbClr val="000000"/>
                </a:solidFill>
                <a:latin typeface="Droid Serif"/>
              </a:rPr>
              <a:t> </a:t>
            </a:r>
          </a:p>
          <a:p>
            <a:pPr algn="just">
              <a:spcAft>
                <a:spcPts val="600"/>
              </a:spcAft>
            </a:pPr>
            <a:endParaRPr lang="fr-CH" dirty="0">
              <a:solidFill>
                <a:srgbClr val="000000"/>
              </a:solidFill>
              <a:latin typeface="Droid Serif"/>
            </a:endParaRPr>
          </a:p>
          <a:p>
            <a:pPr algn="just"/>
            <a:endParaRPr lang="fr-FR" dirty="0">
              <a:solidFill>
                <a:srgbClr val="000000"/>
              </a:solidFill>
              <a:latin typeface="Droid Serif"/>
            </a:endParaRPr>
          </a:p>
          <a:p>
            <a:pPr marL="0" indent="0" algn="just">
              <a:buFont typeface="Arial" charset="0"/>
              <a:buNone/>
            </a:pPr>
            <a:endParaRPr lang="fr-FR" dirty="0">
              <a:solidFill>
                <a:srgbClr val="000000"/>
              </a:solidFill>
              <a:latin typeface="Droid Serif"/>
            </a:endParaRPr>
          </a:p>
        </p:txBody>
      </p:sp>
      <p:sp>
        <p:nvSpPr>
          <p:cNvPr id="4" name="Titre 4">
            <a:extLst>
              <a:ext uri="{FF2B5EF4-FFF2-40B4-BE49-F238E27FC236}">
                <a16:creationId xmlns:a16="http://schemas.microsoft.com/office/drawing/2014/main" id="{B539DCF8-9A99-1060-8077-5807A84F5EDE}"/>
              </a:ext>
            </a:extLst>
          </p:cNvPr>
          <p:cNvSpPr txBox="1">
            <a:spLocks/>
          </p:cNvSpPr>
          <p:nvPr/>
        </p:nvSpPr>
        <p:spPr>
          <a:xfrm>
            <a:off x="538537" y="329148"/>
            <a:ext cx="8839200" cy="9906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fr-FR" sz="3200" b="1" dirty="0">
                <a:solidFill>
                  <a:schemeClr val="bg1"/>
                </a:solidFill>
                <a:latin typeface="Arial" panose="020B0604020202020204" pitchFamily="34" charset="0"/>
                <a:cs typeface="Arial" panose="020B0604020202020204" pitchFamily="34" charset="0"/>
              </a:rPr>
              <a:t>Eradiquons la polio</a:t>
            </a:r>
            <a:endParaRPr lang="fr-BE" sz="3300" b="1" dirty="0">
              <a:solidFill>
                <a:schemeClr val="bg1"/>
              </a:solidFill>
              <a:latin typeface="Arial" panose="020B0604020202020204" pitchFamily="34" charset="0"/>
              <a:cs typeface="Arial" panose="020B0604020202020204" pitchFamily="34" charset="0"/>
            </a:endParaRPr>
          </a:p>
        </p:txBody>
      </p:sp>
      <p:pic>
        <p:nvPicPr>
          <p:cNvPr id="6" name="Image 5" descr="Une image contenant fleur, texte, pêche, affiche&#10;&#10;Description générée automatiquement">
            <a:extLst>
              <a:ext uri="{FF2B5EF4-FFF2-40B4-BE49-F238E27FC236}">
                <a16:creationId xmlns:a16="http://schemas.microsoft.com/office/drawing/2014/main" id="{3829DF79-A070-F5BA-74F6-490D80B7C451}"/>
              </a:ext>
            </a:extLst>
          </p:cNvPr>
          <p:cNvPicPr>
            <a:picLocks noChangeAspect="1"/>
          </p:cNvPicPr>
          <p:nvPr/>
        </p:nvPicPr>
        <p:blipFill>
          <a:blip r:embed="rId3"/>
          <a:stretch>
            <a:fillRect/>
          </a:stretch>
        </p:blipFill>
        <p:spPr>
          <a:xfrm>
            <a:off x="3733800" y="5847099"/>
            <a:ext cx="728663" cy="696278"/>
          </a:xfrm>
          <a:prstGeom prst="rect">
            <a:avLst/>
          </a:prstGeom>
        </p:spPr>
      </p:pic>
      <p:sp>
        <p:nvSpPr>
          <p:cNvPr id="7" name="ZoneTexte 6">
            <a:extLst>
              <a:ext uri="{FF2B5EF4-FFF2-40B4-BE49-F238E27FC236}">
                <a16:creationId xmlns:a16="http://schemas.microsoft.com/office/drawing/2014/main" id="{08425095-D713-D964-093B-10B973F295EB}"/>
              </a:ext>
            </a:extLst>
          </p:cNvPr>
          <p:cNvSpPr txBox="1"/>
          <p:nvPr/>
        </p:nvSpPr>
        <p:spPr>
          <a:xfrm>
            <a:off x="990600" y="1513690"/>
            <a:ext cx="2973891" cy="461665"/>
          </a:xfrm>
          <a:prstGeom prst="rect">
            <a:avLst/>
          </a:prstGeom>
          <a:noFill/>
        </p:spPr>
        <p:txBody>
          <a:bodyPr wrap="none" rtlCol="0">
            <a:spAutoFit/>
          </a:bodyPr>
          <a:lstStyle/>
          <a:p>
            <a:r>
              <a:rPr lang="fr-FR" dirty="0">
                <a:solidFill>
                  <a:schemeClr val="accent1"/>
                </a:solidFill>
              </a:rPr>
              <a:t>Si plus de 14 boites </a:t>
            </a:r>
          </a:p>
        </p:txBody>
      </p:sp>
    </p:spTree>
    <p:extLst>
      <p:ext uri="{BB962C8B-B14F-4D97-AF65-F5344CB8AC3E}">
        <p14:creationId xmlns:p14="http://schemas.microsoft.com/office/powerpoint/2010/main" val="2129518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La commission Fondation Rotary dans votre club</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76200" y="1295400"/>
            <a:ext cx="8987317" cy="4724400"/>
          </a:xfrm>
          <a:prstGeom prst="rect">
            <a:avLst/>
          </a:prstGeom>
          <a:solidFill>
            <a:schemeClr val="bg1"/>
          </a:solidFill>
          <a:ln>
            <a:solidFill>
              <a:schemeClr val="bg1"/>
            </a:solidFill>
          </a:ln>
        </p:spPr>
        <p:txBody>
          <a:bodyPr>
            <a:noAutofit/>
          </a:bodyPr>
          <a:lstStyle/>
          <a:p>
            <a:pPr marL="457200" lvl="1" indent="0">
              <a:buNone/>
            </a:pPr>
            <a:r>
              <a:rPr lang="fr-BE" sz="2000" dirty="0">
                <a:solidFill>
                  <a:schemeClr val="accent1"/>
                </a:solidFill>
                <a:latin typeface="Arial" panose="020B0604020202020204" pitchFamily="34" charset="0"/>
                <a:cs typeface="Arial" panose="020B0604020202020204" pitchFamily="34" charset="0"/>
              </a:rPr>
              <a:t>- </a:t>
            </a:r>
            <a:r>
              <a:rPr lang="fr-BE" sz="2400" dirty="0">
                <a:solidFill>
                  <a:schemeClr val="accent1"/>
                </a:solidFill>
                <a:latin typeface="Arial" panose="020B0604020202020204" pitchFamily="34" charset="0"/>
                <a:cs typeface="Arial" panose="020B0604020202020204" pitchFamily="34" charset="0"/>
              </a:rPr>
              <a:t>Motive le club et les membres pour contribuer financièrement à la Fondation Rotary</a:t>
            </a:r>
            <a:br>
              <a:rPr lang="fr-BE" sz="2400" dirty="0">
                <a:solidFill>
                  <a:schemeClr val="accent1"/>
                </a:solidFill>
                <a:latin typeface="Arial" panose="020B0604020202020204" pitchFamily="34" charset="0"/>
                <a:cs typeface="Arial" panose="020B0604020202020204" pitchFamily="34" charset="0"/>
              </a:rPr>
            </a:br>
            <a:br>
              <a:rPr lang="fr-BE" sz="2400" dirty="0">
                <a:solidFill>
                  <a:schemeClr val="accent1"/>
                </a:solidFill>
                <a:latin typeface="Arial" panose="020B0604020202020204" pitchFamily="34" charset="0"/>
                <a:cs typeface="Arial" panose="020B0604020202020204" pitchFamily="34" charset="0"/>
              </a:rPr>
            </a:br>
            <a:r>
              <a:rPr lang="fr-BE" sz="2400" dirty="0">
                <a:solidFill>
                  <a:schemeClr val="accent1"/>
                </a:solidFill>
                <a:latin typeface="Arial" panose="020B0604020202020204" pitchFamily="34" charset="0"/>
                <a:cs typeface="Arial" panose="020B0604020202020204" pitchFamily="34" charset="0"/>
              </a:rPr>
              <a:t>- Établit une stratégie pour proposer la contribution annuelle</a:t>
            </a:r>
            <a:br>
              <a:rPr lang="fr-BE" sz="2400" dirty="0">
                <a:solidFill>
                  <a:schemeClr val="accent1"/>
                </a:solidFill>
                <a:latin typeface="Arial" panose="020B0604020202020204" pitchFamily="34" charset="0"/>
                <a:cs typeface="Arial" panose="020B0604020202020204" pitchFamily="34" charset="0"/>
              </a:rPr>
            </a:br>
            <a:br>
              <a:rPr lang="fr-BE" sz="2400" dirty="0">
                <a:solidFill>
                  <a:schemeClr val="accent1"/>
                </a:solidFill>
                <a:latin typeface="Arial" panose="020B0604020202020204" pitchFamily="34" charset="0"/>
                <a:cs typeface="Arial" panose="020B0604020202020204" pitchFamily="34" charset="0"/>
              </a:rPr>
            </a:br>
            <a:r>
              <a:rPr lang="fr-BE" sz="2400" dirty="0">
                <a:solidFill>
                  <a:schemeClr val="accent1"/>
                </a:solidFill>
                <a:latin typeface="Arial" panose="020B0604020202020204" pitchFamily="34" charset="0"/>
                <a:cs typeface="Arial" panose="020B0604020202020204" pitchFamily="34" charset="0"/>
              </a:rPr>
              <a:t>- Informe les membres sur la Fondation</a:t>
            </a:r>
            <a:br>
              <a:rPr lang="fr-BE" sz="2400" dirty="0">
                <a:solidFill>
                  <a:schemeClr val="accent1"/>
                </a:solidFill>
                <a:latin typeface="Arial" panose="020B0604020202020204" pitchFamily="34" charset="0"/>
                <a:cs typeface="Arial" panose="020B0604020202020204" pitchFamily="34" charset="0"/>
              </a:rPr>
            </a:br>
            <a:br>
              <a:rPr lang="fr-BE" sz="2400" dirty="0">
                <a:solidFill>
                  <a:schemeClr val="accent1"/>
                </a:solidFill>
                <a:latin typeface="Arial" panose="020B0604020202020204" pitchFamily="34" charset="0"/>
                <a:cs typeface="Arial" panose="020B0604020202020204" pitchFamily="34" charset="0"/>
              </a:rPr>
            </a:br>
            <a:r>
              <a:rPr lang="fr-BE" sz="2400" dirty="0">
                <a:solidFill>
                  <a:schemeClr val="accent1"/>
                </a:solidFill>
                <a:latin typeface="Arial" panose="020B0604020202020204" pitchFamily="34" charset="0"/>
                <a:cs typeface="Arial" panose="020B0604020202020204" pitchFamily="34" charset="0"/>
              </a:rPr>
              <a:t>- Recherche des actions éligibles et encourage à monter une action subventionnable par la Fondation.</a:t>
            </a:r>
            <a:br>
              <a:rPr lang="fr-BE" sz="2400" dirty="0">
                <a:solidFill>
                  <a:schemeClr val="accent1"/>
                </a:solidFill>
                <a:latin typeface="Arial" panose="020B0604020202020204" pitchFamily="34" charset="0"/>
                <a:cs typeface="Arial" panose="020B0604020202020204" pitchFamily="34" charset="0"/>
              </a:rPr>
            </a:br>
            <a:br>
              <a:rPr lang="fr-BE" sz="2400" dirty="0">
                <a:solidFill>
                  <a:schemeClr val="accent1"/>
                </a:solidFill>
                <a:latin typeface="Arial" panose="020B0604020202020204" pitchFamily="34" charset="0"/>
                <a:cs typeface="Arial" panose="020B0604020202020204" pitchFamily="34" charset="0"/>
              </a:rPr>
            </a:br>
            <a:r>
              <a:rPr lang="fr-BE" sz="2400" dirty="0">
                <a:solidFill>
                  <a:schemeClr val="accent1"/>
                </a:solidFill>
                <a:latin typeface="Arial" panose="020B0604020202020204" pitchFamily="34" charset="0"/>
                <a:cs typeface="Arial" panose="020B0604020202020204" pitchFamily="34" charset="0"/>
              </a:rPr>
              <a:t>- Gère la certification du club (participation obligatoire à l’atelier certification)</a:t>
            </a:r>
            <a:br>
              <a:rPr lang="fr-BE" sz="2400" b="1" dirty="0">
                <a:solidFill>
                  <a:schemeClr val="accent1"/>
                </a:solidFill>
                <a:latin typeface="Arial" panose="020B0604020202020204" pitchFamily="34" charset="0"/>
                <a:cs typeface="Arial" panose="020B0604020202020204" pitchFamily="34" charset="0"/>
              </a:rPr>
            </a:br>
            <a:br>
              <a:rPr lang="fr-FR" sz="2400" dirty="0">
                <a:solidFill>
                  <a:schemeClr val="accent1"/>
                </a:solidFill>
                <a:latin typeface="Arial" panose="020B0604020202020204" pitchFamily="34" charset="0"/>
                <a:cs typeface="Arial" panose="020B0604020202020204" pitchFamily="34" charset="0"/>
              </a:rPr>
            </a:br>
            <a:endParaRPr lang="fr-BE" sz="2400" b="1" dirty="0">
              <a:solidFill>
                <a:schemeClr val="accent1"/>
              </a:solidFill>
            </a:endParaRPr>
          </a:p>
        </p:txBody>
      </p:sp>
    </p:spTree>
    <p:extLst>
      <p:ext uri="{BB962C8B-B14F-4D97-AF65-F5344CB8AC3E}">
        <p14:creationId xmlns:p14="http://schemas.microsoft.com/office/powerpoint/2010/main" val="3554692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Visage humain, habits, sourire&#10;&#10;Description générée automatiquement">
            <a:extLst>
              <a:ext uri="{FF2B5EF4-FFF2-40B4-BE49-F238E27FC236}">
                <a16:creationId xmlns:a16="http://schemas.microsoft.com/office/drawing/2014/main" id="{3FD265FF-4344-0345-E874-A0ABC75CB784}"/>
              </a:ext>
            </a:extLst>
          </p:cNvPr>
          <p:cNvPicPr>
            <a:picLocks noChangeAspect="1"/>
          </p:cNvPicPr>
          <p:nvPr/>
        </p:nvPicPr>
        <p:blipFill>
          <a:blip r:embed="rId2"/>
          <a:stretch>
            <a:fillRect/>
          </a:stretch>
        </p:blipFill>
        <p:spPr>
          <a:xfrm>
            <a:off x="114300" y="76200"/>
            <a:ext cx="8915400" cy="6705600"/>
          </a:xfrm>
          <a:prstGeom prst="rect">
            <a:avLst/>
          </a:prstGeom>
        </p:spPr>
      </p:pic>
    </p:spTree>
    <p:extLst>
      <p:ext uri="{BB962C8B-B14F-4D97-AF65-F5344CB8AC3E}">
        <p14:creationId xmlns:p14="http://schemas.microsoft.com/office/powerpoint/2010/main" val="1582538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84147E24-A316-958E-2BB6-56DCE4075C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2178" y="2213002"/>
            <a:ext cx="5931722" cy="4476550"/>
          </a:xfrm>
          <a:prstGeom prst="rect">
            <a:avLst/>
          </a:prstGeom>
          <a:ln>
            <a:solidFill>
              <a:srgbClr val="1D4781"/>
            </a:solidFill>
          </a:ln>
        </p:spPr>
      </p:pic>
      <p:sp>
        <p:nvSpPr>
          <p:cNvPr id="4" name="Titre 3">
            <a:extLst>
              <a:ext uri="{FF2B5EF4-FFF2-40B4-BE49-F238E27FC236}">
                <a16:creationId xmlns:a16="http://schemas.microsoft.com/office/drawing/2014/main" id="{B2B21A53-AD65-C03F-C753-9B8EFBF50560}"/>
              </a:ext>
            </a:extLst>
          </p:cNvPr>
          <p:cNvSpPr>
            <a:spLocks noGrp="1"/>
          </p:cNvSpPr>
          <p:nvPr>
            <p:ph type="ctrTitle" idx="4294967295"/>
          </p:nvPr>
        </p:nvSpPr>
        <p:spPr>
          <a:xfrm>
            <a:off x="22225" y="128588"/>
            <a:ext cx="9121775" cy="990600"/>
          </a:xfrm>
          <a:prstGeom prst="rect">
            <a:avLst/>
          </a:prstGeom>
        </p:spPr>
        <p:txBody>
          <a:bodyPr anchor="ctr"/>
          <a:lstStyle/>
          <a:p>
            <a:pPr algn="l"/>
            <a:r>
              <a:rPr lang="fr-FR" sz="3300" b="1" dirty="0">
                <a:solidFill>
                  <a:schemeClr val="bg1"/>
                </a:solidFill>
                <a:latin typeface="Arial" panose="020B0604020202020204" pitchFamily="34" charset="0"/>
                <a:cs typeface="Arial" panose="020B0604020202020204" pitchFamily="34" charset="0"/>
              </a:rPr>
              <a:t>  Kiosque « Fondation Polaris »</a:t>
            </a:r>
            <a:endParaRPr lang="fr-BE" sz="3300" b="1" dirty="0">
              <a:solidFill>
                <a:schemeClr val="bg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00B7083-5DDC-5E24-B448-2CB9CE7B7BD8}"/>
              </a:ext>
            </a:extLst>
          </p:cNvPr>
          <p:cNvSpPr txBox="1"/>
          <p:nvPr/>
        </p:nvSpPr>
        <p:spPr>
          <a:xfrm>
            <a:off x="1959385" y="1481090"/>
            <a:ext cx="6111527" cy="523220"/>
          </a:xfrm>
          <a:prstGeom prst="rect">
            <a:avLst/>
          </a:prstGeom>
          <a:noFill/>
        </p:spPr>
        <p:txBody>
          <a:bodyPr wrap="square">
            <a:spAutoFit/>
          </a:bodyPr>
          <a:lstStyle/>
          <a:p>
            <a:pPr algn="ctr"/>
            <a:r>
              <a:rPr lang="fr-BE" sz="2800" b="1" dirty="0">
                <a:solidFill>
                  <a:srgbClr val="90349B"/>
                </a:solidFill>
                <a:latin typeface="DokChampa" panose="020B0502040204020203" pitchFamily="34" charset="-34"/>
                <a:cs typeface="DokChampa" panose="020B0502040204020203" pitchFamily="34" charset="-34"/>
              </a:rPr>
              <a:t>https://foundation.rotary2160.org/fr</a:t>
            </a:r>
          </a:p>
        </p:txBody>
      </p:sp>
      <p:pic>
        <p:nvPicPr>
          <p:cNvPr id="5" name="Image 4">
            <a:extLst>
              <a:ext uri="{FF2B5EF4-FFF2-40B4-BE49-F238E27FC236}">
                <a16:creationId xmlns:a16="http://schemas.microsoft.com/office/drawing/2014/main" id="{711ECF29-8A91-BDC7-E25B-1605CEB8DD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100" y="1867985"/>
            <a:ext cx="2586710" cy="3445578"/>
          </a:xfrm>
          <a:prstGeom prst="rect">
            <a:avLst/>
          </a:prstGeom>
        </p:spPr>
      </p:pic>
      <p:sp>
        <p:nvSpPr>
          <p:cNvPr id="8" name="Flèche : droite 7">
            <a:extLst>
              <a:ext uri="{FF2B5EF4-FFF2-40B4-BE49-F238E27FC236}">
                <a16:creationId xmlns:a16="http://schemas.microsoft.com/office/drawing/2014/main" id="{5162B0B4-98C3-1FA8-7FF3-6331AFEE0AFA}"/>
              </a:ext>
            </a:extLst>
          </p:cNvPr>
          <p:cNvSpPr/>
          <p:nvPr/>
        </p:nvSpPr>
        <p:spPr>
          <a:xfrm rot="1560221">
            <a:off x="2380002" y="2991771"/>
            <a:ext cx="793615" cy="5194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Image 8">
            <a:extLst>
              <a:ext uri="{FF2B5EF4-FFF2-40B4-BE49-F238E27FC236}">
                <a16:creationId xmlns:a16="http://schemas.microsoft.com/office/drawing/2014/main" id="{4C4DD73E-5A20-D048-ADA8-2CCB0258FDDA}"/>
              </a:ext>
            </a:extLst>
          </p:cNvPr>
          <p:cNvPicPr>
            <a:picLocks noChangeAspect="1"/>
          </p:cNvPicPr>
          <p:nvPr/>
        </p:nvPicPr>
        <p:blipFill>
          <a:blip r:embed="rId4"/>
          <a:stretch>
            <a:fillRect/>
          </a:stretch>
        </p:blipFill>
        <p:spPr>
          <a:xfrm>
            <a:off x="304800" y="5313563"/>
            <a:ext cx="990600" cy="620880"/>
          </a:xfrm>
          <a:prstGeom prst="rect">
            <a:avLst/>
          </a:prstGeom>
        </p:spPr>
      </p:pic>
    </p:spTree>
    <p:extLst>
      <p:ext uri="{BB962C8B-B14F-4D97-AF65-F5344CB8AC3E}">
        <p14:creationId xmlns:p14="http://schemas.microsoft.com/office/powerpoint/2010/main" val="1625906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Une image contenant homme, regardant, tenant, debout&#10;&#10;Description générée automatiquement">
            <a:extLst>
              <a:ext uri="{FF2B5EF4-FFF2-40B4-BE49-F238E27FC236}">
                <a16:creationId xmlns:a16="http://schemas.microsoft.com/office/drawing/2014/main" id="{76F177AE-C12F-48A7-AE4C-0B82453E2511}"/>
              </a:ext>
            </a:extLst>
          </p:cNvPr>
          <p:cNvPicPr>
            <a:picLocks noGrp="1" noChangeAspect="1"/>
          </p:cNvPicPr>
          <p:nvPr>
            <p:ph idx="4294967295"/>
          </p:nvPr>
        </p:nvPicPr>
        <p:blipFill>
          <a:blip r:embed="rId3"/>
          <a:stretch>
            <a:fillRect/>
          </a:stretch>
        </p:blipFill>
        <p:spPr bwMode="auto">
          <a:xfrm>
            <a:off x="0" y="857250"/>
            <a:ext cx="0" cy="0"/>
          </a:xfrm>
          <a:prstGeom prst="rect">
            <a:avLst/>
          </a:prstGeom>
          <a:noFill/>
          <a:ln>
            <a:miter lim="800000"/>
            <a:headEnd/>
            <a:tailEnd/>
          </a:ln>
        </p:spPr>
      </p:pic>
      <p:sp>
        <p:nvSpPr>
          <p:cNvPr id="5" name="ZoneTexte 4"/>
          <p:cNvSpPr txBox="1"/>
          <p:nvPr/>
        </p:nvSpPr>
        <p:spPr>
          <a:xfrm>
            <a:off x="0" y="4246425"/>
            <a:ext cx="4495800" cy="1671227"/>
          </a:xfrm>
          <a:prstGeom prst="rect">
            <a:avLst/>
          </a:prstGeom>
          <a:noFill/>
        </p:spPr>
        <p:txBody>
          <a:bodyPr wrap="square">
            <a:spAutoFit/>
          </a:bodyPr>
          <a:lstStyle/>
          <a:p>
            <a:pPr marL="771506" lvl="1" indent="-428615" defTabSz="685800">
              <a:lnSpc>
                <a:spcPct val="90000"/>
              </a:lnSpc>
              <a:buSzPct val="90000"/>
              <a:buFont typeface="Wingdings" panose="05000000000000000000" pitchFamily="2" charset="2"/>
              <a:buChar char="Ø"/>
              <a:defRPr/>
            </a:pPr>
            <a:r>
              <a:rPr lang="nl-BE" b="1" kern="0" dirty="0">
                <a:solidFill>
                  <a:srgbClr val="00B0F0"/>
                </a:solidFill>
                <a:hlinkClick r:id="rId4">
                  <a:extLst>
                    <a:ext uri="{A12FA001-AC4F-418D-AE19-62706E023703}">
                      <ahyp:hlinkClr xmlns:ahyp="http://schemas.microsoft.com/office/drawing/2018/hyperlinkcolor" val="tx"/>
                    </a:ext>
                  </a:extLst>
                </a:hlinkClick>
              </a:rPr>
              <a:t>www.rotary.org</a:t>
            </a:r>
            <a:endParaRPr lang="nl-BE" b="1" kern="0" dirty="0">
              <a:solidFill>
                <a:srgbClr val="00B0F0"/>
              </a:solidFill>
            </a:endParaRPr>
          </a:p>
          <a:p>
            <a:pPr marL="771506" lvl="1" indent="-428615" defTabSz="685800">
              <a:lnSpc>
                <a:spcPct val="90000"/>
              </a:lnSpc>
              <a:buSzPct val="90000"/>
              <a:buFont typeface="Wingdings" panose="05000000000000000000" pitchFamily="2" charset="2"/>
              <a:buChar char="Ø"/>
              <a:defRPr/>
            </a:pPr>
            <a:endParaRPr lang="nl-BE" sz="900" b="1" kern="0" dirty="0">
              <a:solidFill>
                <a:srgbClr val="00B0F0"/>
              </a:solidFill>
            </a:endParaRPr>
          </a:p>
          <a:p>
            <a:pPr marL="628634" lvl="1" indent="-285743" defTabSz="685800">
              <a:lnSpc>
                <a:spcPct val="90000"/>
              </a:lnSpc>
              <a:buSzPct val="90000"/>
              <a:buFont typeface="Wingdings" panose="05000000000000000000" pitchFamily="2" charset="2"/>
              <a:buChar char="ü"/>
              <a:defRPr/>
            </a:pPr>
            <a:r>
              <a:rPr lang="nl-BE" sz="1800" kern="0" dirty="0" err="1">
                <a:solidFill>
                  <a:srgbClr val="E6E5D8">
                    <a:lumMod val="10000"/>
                  </a:srgbClr>
                </a:solidFill>
              </a:rPr>
              <a:t>Espace</a:t>
            </a:r>
            <a:r>
              <a:rPr lang="nl-BE" sz="1800" kern="0" dirty="0">
                <a:solidFill>
                  <a:srgbClr val="E6E5D8">
                    <a:lumMod val="10000"/>
                  </a:srgbClr>
                </a:solidFill>
              </a:rPr>
              <a:t> </a:t>
            </a:r>
            <a:r>
              <a:rPr lang="nl-BE" sz="1800" kern="0" dirty="0" err="1">
                <a:solidFill>
                  <a:srgbClr val="E6E5D8">
                    <a:lumMod val="10000"/>
                  </a:srgbClr>
                </a:solidFill>
              </a:rPr>
              <a:t>Subventions</a:t>
            </a:r>
            <a:r>
              <a:rPr lang="nl-BE" sz="1800" kern="0" dirty="0">
                <a:solidFill>
                  <a:srgbClr val="E6E5D8">
                    <a:lumMod val="10000"/>
                  </a:srgbClr>
                </a:solidFill>
              </a:rPr>
              <a:t> : </a:t>
            </a:r>
            <a:r>
              <a:rPr lang="nl-BE" sz="1800" kern="0" dirty="0">
                <a:solidFill>
                  <a:srgbClr val="1D437E"/>
                </a:solidFill>
              </a:rPr>
              <a:t>My Rotary</a:t>
            </a: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Rotary Club Central</a:t>
            </a: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Centre de </a:t>
            </a:r>
            <a:r>
              <a:rPr lang="nl-BE" sz="1800" kern="0" dirty="0" err="1">
                <a:solidFill>
                  <a:srgbClr val="E6E5D8">
                    <a:lumMod val="10000"/>
                  </a:srgbClr>
                </a:solidFill>
              </a:rPr>
              <a:t>formation</a:t>
            </a:r>
            <a:r>
              <a:rPr lang="nl-BE" sz="1800" kern="0" dirty="0">
                <a:solidFill>
                  <a:srgbClr val="E6E5D8">
                    <a:lumMod val="10000"/>
                  </a:srgbClr>
                </a:solidFill>
              </a:rPr>
              <a:t> en </a:t>
            </a:r>
            <a:r>
              <a:rPr lang="nl-BE" sz="1800" kern="0" dirty="0" err="1">
                <a:solidFill>
                  <a:srgbClr val="E6E5D8">
                    <a:lumMod val="10000"/>
                  </a:srgbClr>
                </a:solidFill>
              </a:rPr>
              <a:t>ligne</a:t>
            </a:r>
            <a:r>
              <a:rPr lang="nl-BE" sz="1800" kern="0" dirty="0">
                <a:solidFill>
                  <a:srgbClr val="E6E5D8">
                    <a:lumMod val="10000"/>
                  </a:srgbClr>
                </a:solidFill>
              </a:rPr>
              <a:t>:     </a:t>
            </a:r>
          </a:p>
          <a:p>
            <a:pPr marL="342892" lvl="1" defTabSz="685800">
              <a:lnSpc>
                <a:spcPct val="90000"/>
              </a:lnSpc>
              <a:buSzPct val="90000"/>
              <a:defRPr/>
            </a:pPr>
            <a:r>
              <a:rPr lang="nl-BE" sz="1800" kern="0" dirty="0">
                <a:solidFill>
                  <a:srgbClr val="E6E5D8">
                    <a:lumMod val="10000"/>
                  </a:srgbClr>
                </a:solidFill>
              </a:rPr>
              <a:t>             </a:t>
            </a:r>
            <a:r>
              <a:rPr lang="nl-BE" sz="1800" kern="0" dirty="0">
                <a:solidFill>
                  <a:srgbClr val="002060"/>
                </a:solidFill>
              </a:rPr>
              <a:t>learn.rotary.org</a:t>
            </a:r>
          </a:p>
          <a:p>
            <a:pPr marL="800080" lvl="1" indent="-457189" defTabSz="685800">
              <a:lnSpc>
                <a:spcPct val="90000"/>
              </a:lnSpc>
              <a:buSzPct val="90000"/>
              <a:buFont typeface="Wingdings" pitchFamily="2" charset="2"/>
              <a:buChar char="ü"/>
              <a:defRPr/>
            </a:pPr>
            <a:endParaRPr lang="nl-BE" sz="900" kern="0" dirty="0">
              <a:solidFill>
                <a:srgbClr val="E6E5D8">
                  <a:lumMod val="10000"/>
                </a:srgbClr>
              </a:solidFill>
            </a:endParaRPr>
          </a:p>
        </p:txBody>
      </p:sp>
      <p:pic>
        <p:nvPicPr>
          <p:cNvPr id="4" name="Image 3">
            <a:extLst>
              <a:ext uri="{FF2B5EF4-FFF2-40B4-BE49-F238E27FC236}">
                <a16:creationId xmlns:a16="http://schemas.microsoft.com/office/drawing/2014/main" id="{A03A8807-D8CD-48E7-9E1D-AFB8192641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40348"/>
            <a:ext cx="9144000" cy="3143250"/>
          </a:xfrm>
          <a:prstGeom prst="rect">
            <a:avLst/>
          </a:prstGeom>
        </p:spPr>
      </p:pic>
      <p:sp>
        <p:nvSpPr>
          <p:cNvPr id="7" name="ZoneTexte 6">
            <a:extLst>
              <a:ext uri="{FF2B5EF4-FFF2-40B4-BE49-F238E27FC236}">
                <a16:creationId xmlns:a16="http://schemas.microsoft.com/office/drawing/2014/main" id="{56EF8C6E-CDCB-4897-B3D7-388CADC5CB38}"/>
              </a:ext>
            </a:extLst>
          </p:cNvPr>
          <p:cNvSpPr txBox="1"/>
          <p:nvPr/>
        </p:nvSpPr>
        <p:spPr>
          <a:xfrm>
            <a:off x="4115769" y="4246424"/>
            <a:ext cx="4856781" cy="1297278"/>
          </a:xfrm>
          <a:prstGeom prst="rect">
            <a:avLst/>
          </a:prstGeom>
          <a:noFill/>
        </p:spPr>
        <p:txBody>
          <a:bodyPr wrap="square" rtlCol="0">
            <a:spAutoFit/>
          </a:bodyPr>
          <a:lstStyle/>
          <a:p>
            <a:pPr marL="685783" lvl="1" indent="-342892" defTabSz="685800">
              <a:lnSpc>
                <a:spcPct val="90000"/>
              </a:lnSpc>
              <a:buSzPct val="90000"/>
              <a:buFont typeface="Wingdings" panose="05000000000000000000" pitchFamily="2" charset="2"/>
              <a:buChar char="Ø"/>
              <a:defRPr/>
            </a:pPr>
            <a:r>
              <a:rPr lang="nl-BE" b="1" u="sng" kern="0" dirty="0">
                <a:solidFill>
                  <a:srgbClr val="00B0F0"/>
                </a:solidFill>
              </a:rPr>
              <a:t>foundation.rotary2160.org</a:t>
            </a:r>
          </a:p>
          <a:p>
            <a:pPr marL="685783" lvl="1" indent="-342892" defTabSz="685800">
              <a:lnSpc>
                <a:spcPct val="90000"/>
              </a:lnSpc>
              <a:buSzPct val="90000"/>
              <a:buFont typeface="Wingdings" panose="05000000000000000000" pitchFamily="2" charset="2"/>
              <a:buChar char="Ø"/>
              <a:defRPr/>
            </a:pPr>
            <a:endParaRPr lang="nl-BE" sz="900" b="1" u="sng" kern="0" dirty="0">
              <a:solidFill>
                <a:srgbClr val="00B0F0"/>
              </a:solidFill>
            </a:endParaRP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 </a:t>
            </a:r>
            <a:r>
              <a:rPr lang="nl-BE" sz="1800" kern="0" dirty="0" err="1">
                <a:solidFill>
                  <a:srgbClr val="E6E5D8">
                    <a:lumMod val="10000"/>
                  </a:srgbClr>
                </a:solidFill>
              </a:rPr>
              <a:t>Documentation</a:t>
            </a:r>
            <a:endParaRPr lang="nl-BE" sz="1800" kern="0" dirty="0">
              <a:solidFill>
                <a:srgbClr val="E6E5D8">
                  <a:lumMod val="10000"/>
                </a:srgbClr>
              </a:solidFill>
            </a:endParaRP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 </a:t>
            </a:r>
            <a:r>
              <a:rPr lang="nl-BE" sz="1800" kern="0" dirty="0" err="1">
                <a:solidFill>
                  <a:srgbClr val="E6E5D8">
                    <a:lumMod val="10000"/>
                  </a:srgbClr>
                </a:solidFill>
              </a:rPr>
              <a:t>Téléchargement</a:t>
            </a:r>
            <a:r>
              <a:rPr lang="nl-BE" sz="1800" kern="0" dirty="0">
                <a:solidFill>
                  <a:srgbClr val="E6E5D8">
                    <a:lumMod val="10000"/>
                  </a:srgbClr>
                </a:solidFill>
              </a:rPr>
              <a:t> de </a:t>
            </a:r>
            <a:r>
              <a:rPr lang="nl-BE" sz="1800" kern="0" dirty="0" err="1">
                <a:solidFill>
                  <a:srgbClr val="E6E5D8">
                    <a:lumMod val="10000"/>
                  </a:srgbClr>
                </a:solidFill>
              </a:rPr>
              <a:t>formulaires</a:t>
            </a:r>
            <a:endParaRPr lang="nl-BE" sz="1800" kern="0" dirty="0">
              <a:solidFill>
                <a:srgbClr val="E6E5D8">
                  <a:lumMod val="10000"/>
                </a:srgbClr>
              </a:solidFill>
            </a:endParaRPr>
          </a:p>
          <a:p>
            <a:pPr marL="628634" lvl="1" indent="-285743" defTabSz="685800">
              <a:lnSpc>
                <a:spcPct val="90000"/>
              </a:lnSpc>
              <a:buSzPct val="90000"/>
              <a:buFont typeface="Wingdings" panose="05000000000000000000" pitchFamily="2" charset="2"/>
              <a:buChar char="ü"/>
              <a:defRPr/>
            </a:pPr>
            <a:r>
              <a:rPr lang="nl-BE" sz="1800" kern="0" dirty="0">
                <a:solidFill>
                  <a:srgbClr val="E6E5D8">
                    <a:lumMod val="10000"/>
                  </a:srgbClr>
                </a:solidFill>
              </a:rPr>
              <a:t> </a:t>
            </a:r>
            <a:r>
              <a:rPr lang="nl-BE" sz="1800" kern="0" dirty="0" err="1">
                <a:solidFill>
                  <a:srgbClr val="E6E5D8">
                    <a:lumMod val="10000"/>
                  </a:srgbClr>
                </a:solidFill>
              </a:rPr>
              <a:t>Newsletters</a:t>
            </a:r>
            <a:endParaRPr lang="nl-BE" sz="1800" kern="0" dirty="0">
              <a:solidFill>
                <a:srgbClr val="E6E5D8">
                  <a:lumMod val="10000"/>
                </a:srgbClr>
              </a:solidFill>
            </a:endParaRPr>
          </a:p>
        </p:txBody>
      </p:sp>
      <p:sp>
        <p:nvSpPr>
          <p:cNvPr id="2" name="ZoneTexte 1">
            <a:extLst>
              <a:ext uri="{FF2B5EF4-FFF2-40B4-BE49-F238E27FC236}">
                <a16:creationId xmlns:a16="http://schemas.microsoft.com/office/drawing/2014/main" id="{7B93010E-BBD8-B08E-77F4-0D19DC1D99E8}"/>
              </a:ext>
            </a:extLst>
          </p:cNvPr>
          <p:cNvSpPr txBox="1"/>
          <p:nvPr/>
        </p:nvSpPr>
        <p:spPr>
          <a:xfrm>
            <a:off x="762000" y="125719"/>
            <a:ext cx="1853392" cy="600164"/>
          </a:xfrm>
          <a:prstGeom prst="rect">
            <a:avLst/>
          </a:prstGeom>
          <a:noFill/>
        </p:spPr>
        <p:txBody>
          <a:bodyPr wrap="none" rtlCol="0">
            <a:spAutoFit/>
          </a:bodyPr>
          <a:lstStyle/>
          <a:p>
            <a:r>
              <a:rPr lang="fr-FR" sz="3300" b="1" dirty="0">
                <a:solidFill>
                  <a:schemeClr val="bg1"/>
                </a:solidFill>
              </a:rPr>
              <a:t>Kiosque</a:t>
            </a:r>
            <a:endParaRPr lang="fr-BE" sz="3300" b="1" dirty="0">
              <a:solidFill>
                <a:schemeClr val="bg1"/>
              </a:solidFill>
            </a:endParaRPr>
          </a:p>
        </p:txBody>
      </p:sp>
      <p:pic>
        <p:nvPicPr>
          <p:cNvPr id="8" name="Image 7">
            <a:extLst>
              <a:ext uri="{FF2B5EF4-FFF2-40B4-BE49-F238E27FC236}">
                <a16:creationId xmlns:a16="http://schemas.microsoft.com/office/drawing/2014/main" id="{7B5E283F-0B0F-924C-6A65-590FF1CE5C25}"/>
              </a:ext>
            </a:extLst>
          </p:cNvPr>
          <p:cNvPicPr>
            <a:picLocks noChangeAspect="1"/>
          </p:cNvPicPr>
          <p:nvPr/>
        </p:nvPicPr>
        <p:blipFill>
          <a:blip r:embed="rId6"/>
          <a:stretch>
            <a:fillRect/>
          </a:stretch>
        </p:blipFill>
        <p:spPr>
          <a:xfrm>
            <a:off x="7620000" y="5929587"/>
            <a:ext cx="990600" cy="6208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Fondation Rotary : calendrier 2024 – 2025 </a:t>
            </a:r>
            <a:endParaRPr lang="fr-BE" sz="3300" b="1" dirty="0">
              <a:solidFill>
                <a:schemeClr val="bg1"/>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07817FCF-37AC-4EA8-3D5B-6F0CF32AE525}"/>
              </a:ext>
            </a:extLst>
          </p:cNvPr>
          <p:cNvSpPr txBox="1">
            <a:spLocks/>
          </p:cNvSpPr>
          <p:nvPr/>
        </p:nvSpPr>
        <p:spPr>
          <a:xfrm>
            <a:off x="228600" y="2209800"/>
            <a:ext cx="8576781" cy="3550441"/>
          </a:xfrm>
          <a:prstGeom prst="rect">
            <a:avLst/>
          </a:prstGeom>
        </p:spPr>
        <p:txBody>
          <a:bodyPr>
            <a:noAutofit/>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Séminaire Fondation Rotary : 19/10/2024 (WEX – Marche en Famenne)</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Date limite d’introduction des dossiers de District Grant : 30/10/2024 </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Mois de la Fondation Rotary : novembre 2024 </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Jury « Bourse Fondation Rotary » : mi - février 2025</a:t>
            </a:r>
          </a:p>
          <a:p>
            <a:pPr lvl="1" algn="l"/>
            <a:r>
              <a:rPr lang="fr-FR" sz="2000" dirty="0">
                <a:solidFill>
                  <a:schemeClr val="accent1"/>
                </a:solidFill>
                <a:latin typeface="Arial" panose="020B0604020202020204" pitchFamily="34" charset="0"/>
                <a:cs typeface="Arial" panose="020B0604020202020204" pitchFamily="34" charset="0"/>
              </a:rPr>
              <a:t>  Date limite de rentrée des candidatures : fin janvier 2025</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Atelier « Certification » : 29 mars 2025 (Assemblée de District)</a:t>
            </a:r>
          </a:p>
          <a:p>
            <a:pPr marL="571500" indent="-5715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Jury « Bourse du District » : mai 2025 </a:t>
            </a:r>
          </a:p>
          <a:p>
            <a:pPr algn="l"/>
            <a:r>
              <a:rPr lang="fr-FR" sz="2000" dirty="0">
                <a:solidFill>
                  <a:schemeClr val="accent1"/>
                </a:solidFill>
                <a:latin typeface="Arial" panose="020B0604020202020204" pitchFamily="34" charset="0"/>
                <a:cs typeface="Arial" panose="020B0604020202020204" pitchFamily="34" charset="0"/>
              </a:rPr>
              <a:t>	  Date limite de rentrée des dossiers de candidature : fin avril 2025</a:t>
            </a:r>
          </a:p>
          <a:p>
            <a:pPr marL="342900" indent="-342900" algn="l">
              <a:buFont typeface="Arial" panose="020B0604020202020204" pitchFamily="34" charset="0"/>
              <a:buChar char="•"/>
            </a:pPr>
            <a:r>
              <a:rPr lang="fr-FR" sz="2000" dirty="0">
                <a:solidFill>
                  <a:schemeClr val="accent1"/>
                </a:solidFill>
                <a:latin typeface="Arial" panose="020B0604020202020204" pitchFamily="34" charset="0"/>
                <a:cs typeface="Arial" panose="020B0604020202020204" pitchFamily="34" charset="0"/>
              </a:rPr>
              <a:t>    Date limite des rapports des subventions de district : 30/06/2025</a:t>
            </a:r>
          </a:p>
          <a:p>
            <a:pPr algn="l"/>
            <a:endParaRPr lang="fr-FR" sz="24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12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990600"/>
          </a:xfrm>
          <a:prstGeom prst="rect">
            <a:avLst/>
          </a:prstGeom>
        </p:spPr>
        <p:txBody>
          <a:bodyPr/>
          <a:lstStyle/>
          <a:p>
            <a:pPr algn="l"/>
            <a:r>
              <a:rPr lang="fr-FR" sz="3200" b="1" dirty="0">
                <a:solidFill>
                  <a:schemeClr val="bg1"/>
                </a:solidFill>
                <a:latin typeface="Arial" panose="020B0604020202020204" pitchFamily="34" charset="0"/>
                <a:cs typeface="Arial" panose="020B0604020202020204" pitchFamily="34" charset="0"/>
              </a:rPr>
              <a:t>La commission « Fondation Rotary » du District 2160 (2024 – 2025) </a:t>
            </a:r>
            <a:endParaRPr lang="fr-BE" sz="3300" b="1" dirty="0">
              <a:solidFill>
                <a:schemeClr val="bg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76200" y="1752600"/>
            <a:ext cx="8610600" cy="4267200"/>
          </a:xfrm>
          <a:prstGeom prst="rect">
            <a:avLst/>
          </a:prstGeom>
          <a:solidFill>
            <a:schemeClr val="bg1"/>
          </a:solidFill>
          <a:ln>
            <a:solidFill>
              <a:schemeClr val="bg1"/>
            </a:solidFill>
          </a:ln>
        </p:spPr>
        <p:txBody>
          <a:bodyPr>
            <a:noAutofit/>
          </a:bodyPr>
          <a:lstStyle/>
          <a:p>
            <a:pPr marL="457200" lvl="1" indent="0">
              <a:buNone/>
            </a:pPr>
            <a:r>
              <a:rPr lang="fr-BE" sz="2000" b="1" dirty="0">
                <a:solidFill>
                  <a:schemeClr val="accent1"/>
                </a:solidFill>
                <a:latin typeface="Arial" panose="020B0604020202020204" pitchFamily="34" charset="0"/>
                <a:cs typeface="Arial" panose="020B0604020202020204" pitchFamily="34" charset="0"/>
              </a:rPr>
              <a:t>DRFC</a:t>
            </a:r>
            <a:r>
              <a:rPr lang="fr-BE" sz="2000" dirty="0">
                <a:solidFill>
                  <a:schemeClr val="accent1"/>
                </a:solidFill>
                <a:latin typeface="Arial" panose="020B0604020202020204" pitchFamily="34" charset="0"/>
                <a:cs typeface="Arial" panose="020B0604020202020204" pitchFamily="34" charset="0"/>
              </a:rPr>
              <a:t>	 :  			Eric Thonnard (RC Vallée du </a:t>
            </a:r>
            <a:r>
              <a:rPr lang="fr-BE" sz="2000" dirty="0" err="1">
                <a:solidFill>
                  <a:schemeClr val="accent1"/>
                </a:solidFill>
                <a:latin typeface="Arial" panose="020B0604020202020204" pitchFamily="34" charset="0"/>
                <a:cs typeface="Arial" panose="020B0604020202020204" pitchFamily="34" charset="0"/>
              </a:rPr>
              <a:t>Geer</a:t>
            </a:r>
            <a:r>
              <a:rPr lang="fr-BE" sz="2000" dirty="0">
                <a:solidFill>
                  <a:schemeClr val="accent1"/>
                </a:solidFill>
                <a:latin typeface="Arial" panose="020B0604020202020204" pitchFamily="34" charset="0"/>
                <a:cs typeface="Arial" panose="020B0604020202020204" pitchFamily="34" charset="0"/>
              </a:rPr>
              <a:t>)</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DGSC: 				</a:t>
            </a:r>
            <a:r>
              <a:rPr lang="fr-BE" sz="2000" dirty="0">
                <a:solidFill>
                  <a:schemeClr val="accent1"/>
                </a:solidFill>
                <a:latin typeface="Arial" panose="020B0604020202020204" pitchFamily="34" charset="0"/>
                <a:cs typeface="Arial" panose="020B0604020202020204" pitchFamily="34" charset="0"/>
              </a:rPr>
              <a:t>Paul Weis (RC Diekirch – Ettelbruck)</a:t>
            </a:r>
          </a:p>
          <a:p>
            <a:pPr marL="457200" lvl="1" indent="0" algn="l">
              <a:buNone/>
            </a:pPr>
            <a:r>
              <a:rPr lang="fr-BE" sz="2000" b="1" dirty="0">
                <a:solidFill>
                  <a:schemeClr val="accent1"/>
                </a:solidFill>
                <a:latin typeface="Arial" panose="020B0604020202020204" pitchFamily="34" charset="0"/>
                <a:cs typeface="Arial" panose="020B0604020202020204" pitchFamily="34" charset="0"/>
              </a:rPr>
              <a:t>Trésorier : 			</a:t>
            </a:r>
            <a:r>
              <a:rPr lang="fr-BE" sz="2000" dirty="0">
                <a:solidFill>
                  <a:schemeClr val="accent1"/>
                </a:solidFill>
                <a:latin typeface="Arial" panose="020B0604020202020204" pitchFamily="34" charset="0"/>
                <a:cs typeface="Arial" panose="020B0604020202020204" pitchFamily="34" charset="0"/>
              </a:rPr>
              <a:t>Freddy </a:t>
            </a:r>
            <a:r>
              <a:rPr lang="fr-BE" sz="2000" dirty="0" err="1">
                <a:solidFill>
                  <a:schemeClr val="accent1"/>
                </a:solidFill>
                <a:latin typeface="Arial" panose="020B0604020202020204" pitchFamily="34" charset="0"/>
                <a:cs typeface="Arial" panose="020B0604020202020204" pitchFamily="34" charset="0"/>
              </a:rPr>
              <a:t>Genten</a:t>
            </a:r>
            <a:r>
              <a:rPr lang="fr-BE" sz="2000" dirty="0">
                <a:solidFill>
                  <a:schemeClr val="accent1"/>
                </a:solidFill>
                <a:latin typeface="Arial" panose="020B0604020202020204" pitchFamily="34" charset="0"/>
                <a:cs typeface="Arial" panose="020B0604020202020204" pitchFamily="34" charset="0"/>
              </a:rPr>
              <a:t> (RC St </a:t>
            </a:r>
            <a:r>
              <a:rPr lang="fr-BE" sz="2000" dirty="0" err="1">
                <a:solidFill>
                  <a:schemeClr val="accent1"/>
                </a:solidFill>
                <a:latin typeface="Arial" panose="020B0604020202020204" pitchFamily="34" charset="0"/>
                <a:cs typeface="Arial" panose="020B0604020202020204" pitchFamily="34" charset="0"/>
              </a:rPr>
              <a:t>Vith</a:t>
            </a:r>
            <a:r>
              <a:rPr lang="fr-BE" sz="2000" dirty="0">
                <a:solidFill>
                  <a:schemeClr val="accent1"/>
                </a:solidFill>
                <a:latin typeface="Arial" panose="020B0604020202020204" pitchFamily="34" charset="0"/>
                <a:cs typeface="Arial" panose="020B0604020202020204" pitchFamily="34" charset="0"/>
              </a:rPr>
              <a:t>-Eifel)</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Polio : 				</a:t>
            </a:r>
            <a:r>
              <a:rPr lang="fr-BE" sz="2000" dirty="0">
                <a:solidFill>
                  <a:schemeClr val="accent1"/>
                </a:solidFill>
                <a:latin typeface="Arial" panose="020B0604020202020204" pitchFamily="34" charset="0"/>
                <a:cs typeface="Arial" panose="020B0604020202020204" pitchFamily="34" charset="0"/>
              </a:rPr>
              <a:t>Xavier </a:t>
            </a:r>
            <a:r>
              <a:rPr lang="fr-BE" sz="2000" dirty="0" err="1">
                <a:solidFill>
                  <a:schemeClr val="accent1"/>
                </a:solidFill>
                <a:latin typeface="Arial" panose="020B0604020202020204" pitchFamily="34" charset="0"/>
                <a:cs typeface="Arial" panose="020B0604020202020204" pitchFamily="34" charset="0"/>
              </a:rPr>
              <a:t>Demoisy</a:t>
            </a:r>
            <a:r>
              <a:rPr lang="fr-BE" sz="2000" dirty="0">
                <a:solidFill>
                  <a:schemeClr val="accent1"/>
                </a:solidFill>
                <a:latin typeface="Arial" panose="020B0604020202020204" pitchFamily="34" charset="0"/>
                <a:cs typeface="Arial" panose="020B0604020202020204" pitchFamily="34" charset="0"/>
              </a:rPr>
              <a:t> (RC </a:t>
            </a:r>
            <a:r>
              <a:rPr lang="fr-BE" sz="2000" dirty="0" err="1">
                <a:solidFill>
                  <a:schemeClr val="accent1"/>
                </a:solidFill>
                <a:latin typeface="Arial" panose="020B0604020202020204" pitchFamily="34" charset="0"/>
                <a:cs typeface="Arial" panose="020B0604020202020204" pitchFamily="34" charset="0"/>
              </a:rPr>
              <a:t>Attert</a:t>
            </a:r>
            <a:r>
              <a:rPr lang="fr-BE" sz="2000" dirty="0">
                <a:solidFill>
                  <a:schemeClr val="accent1"/>
                </a:solidFill>
                <a:latin typeface="Arial" panose="020B0604020202020204" pitchFamily="34" charset="0"/>
                <a:cs typeface="Arial" panose="020B0604020202020204" pitchFamily="34" charset="0"/>
              </a:rPr>
              <a:t>, Sûre Semois)</a:t>
            </a:r>
            <a:br>
              <a:rPr lang="fr-BE" sz="2000" dirty="0">
                <a:solidFill>
                  <a:schemeClr val="accent1"/>
                </a:solidFill>
                <a:latin typeface="Arial" panose="020B0604020202020204" pitchFamily="34" charset="0"/>
                <a:cs typeface="Arial" panose="020B0604020202020204" pitchFamily="34" charset="0"/>
              </a:rPr>
            </a:br>
            <a:r>
              <a:rPr lang="fr-BE" sz="2000" b="1" dirty="0" err="1">
                <a:solidFill>
                  <a:schemeClr val="accent1"/>
                </a:solidFill>
                <a:latin typeface="Arial" panose="020B0604020202020204" pitchFamily="34" charset="0"/>
                <a:cs typeface="Arial" panose="020B0604020202020204" pitchFamily="34" charset="0"/>
              </a:rPr>
              <a:t>Stewardship</a:t>
            </a:r>
            <a:r>
              <a:rPr lang="fr-BE" sz="2000" b="1" dirty="0">
                <a:solidFill>
                  <a:schemeClr val="accent1"/>
                </a:solidFill>
                <a:latin typeface="Arial" panose="020B0604020202020204" pitchFamily="34" charset="0"/>
                <a:cs typeface="Arial" panose="020B0604020202020204" pitchFamily="34" charset="0"/>
              </a:rPr>
              <a:t>:</a:t>
            </a:r>
            <a:r>
              <a:rPr lang="fr-BE" sz="2000" dirty="0">
                <a:solidFill>
                  <a:schemeClr val="accent1"/>
                </a:solidFill>
                <a:latin typeface="Arial" panose="020B0604020202020204" pitchFamily="34" charset="0"/>
                <a:cs typeface="Arial" panose="020B0604020202020204" pitchFamily="34" charset="0"/>
              </a:rPr>
              <a:t>		Laurent </a:t>
            </a:r>
            <a:r>
              <a:rPr lang="fr-BE" sz="2000" dirty="0" err="1">
                <a:solidFill>
                  <a:schemeClr val="accent1"/>
                </a:solidFill>
                <a:latin typeface="Arial" panose="020B0604020202020204" pitchFamily="34" charset="0"/>
                <a:cs typeface="Arial" panose="020B0604020202020204" pitchFamily="34" charset="0"/>
              </a:rPr>
              <a:t>Authelet</a:t>
            </a:r>
            <a:r>
              <a:rPr lang="fr-BE" sz="2000" dirty="0">
                <a:solidFill>
                  <a:schemeClr val="accent1"/>
                </a:solidFill>
                <a:latin typeface="Arial" panose="020B0604020202020204" pitchFamily="34" charset="0"/>
                <a:cs typeface="Arial" panose="020B0604020202020204" pitchFamily="34" charset="0"/>
              </a:rPr>
              <a:t> (RC Virton) </a:t>
            </a:r>
            <a:br>
              <a:rPr lang="fr-BE" sz="2000" dirty="0">
                <a:solidFill>
                  <a:schemeClr val="accent1"/>
                </a:solidFill>
                <a:latin typeface="Arial" panose="020B0604020202020204" pitchFamily="34" charset="0"/>
                <a:cs typeface="Arial" panose="020B0604020202020204" pitchFamily="34" charset="0"/>
              </a:rPr>
            </a:br>
            <a:r>
              <a:rPr lang="fr-BE" sz="2000" dirty="0">
                <a:solidFill>
                  <a:schemeClr val="accent1"/>
                </a:solidFill>
                <a:latin typeface="Arial" panose="020B0604020202020204" pitchFamily="34" charset="0"/>
                <a:cs typeface="Arial" panose="020B0604020202020204" pitchFamily="34" charset="0"/>
              </a:rPr>
              <a:t>					Miguel </a:t>
            </a:r>
            <a:r>
              <a:rPr lang="fr-BE" sz="2000" dirty="0" err="1">
                <a:solidFill>
                  <a:schemeClr val="accent1"/>
                </a:solidFill>
                <a:latin typeface="Arial" panose="020B0604020202020204" pitchFamily="34" charset="0"/>
                <a:cs typeface="Arial" panose="020B0604020202020204" pitchFamily="34" charset="0"/>
              </a:rPr>
              <a:t>Exposito</a:t>
            </a:r>
            <a:r>
              <a:rPr lang="fr-BE" sz="2000" dirty="0">
                <a:solidFill>
                  <a:schemeClr val="accent1"/>
                </a:solidFill>
                <a:latin typeface="Arial" panose="020B0604020202020204" pitchFamily="34" charset="0"/>
                <a:cs typeface="Arial" panose="020B0604020202020204" pitchFamily="34" charset="0"/>
              </a:rPr>
              <a:t> (RC </a:t>
            </a:r>
            <a:r>
              <a:rPr lang="fr-BE" sz="2000" dirty="0" err="1">
                <a:solidFill>
                  <a:schemeClr val="accent1"/>
                </a:solidFill>
                <a:latin typeface="Arial" panose="020B0604020202020204" pitchFamily="34" charset="0"/>
                <a:cs typeface="Arial" panose="020B0604020202020204" pitchFamily="34" charset="0"/>
              </a:rPr>
              <a:t>Thy</a:t>
            </a:r>
            <a:r>
              <a:rPr lang="fr-BE" sz="2000" dirty="0">
                <a:solidFill>
                  <a:schemeClr val="accent1"/>
                </a:solidFill>
                <a:latin typeface="Arial" panose="020B0604020202020204" pitchFamily="34" charset="0"/>
                <a:cs typeface="Arial" panose="020B0604020202020204" pitchFamily="34" charset="0"/>
              </a:rPr>
              <a:t> Le Château - Les Lacs) </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Jury Bourses:  	</a:t>
            </a:r>
            <a:r>
              <a:rPr lang="fr-BE" sz="2000" dirty="0">
                <a:solidFill>
                  <a:schemeClr val="accent1"/>
                </a:solidFill>
                <a:latin typeface="Arial" panose="020B0604020202020204" pitchFamily="34" charset="0"/>
                <a:cs typeface="Arial" panose="020B0604020202020204" pitchFamily="34" charset="0"/>
              </a:rPr>
              <a:t>Jean Nelis (RC Fléron) + équipe</a:t>
            </a:r>
          </a:p>
          <a:p>
            <a:pPr marL="457200" lvl="1" indent="0" algn="l">
              <a:buNone/>
            </a:pPr>
            <a:r>
              <a:rPr lang="fr-BE" sz="2000" b="1" dirty="0">
                <a:solidFill>
                  <a:schemeClr val="accent1"/>
                </a:solidFill>
                <a:latin typeface="Arial" panose="020B0604020202020204" pitchFamily="34" charset="0"/>
                <a:cs typeface="Arial" panose="020B0604020202020204" pitchFamily="34" charset="0"/>
              </a:rPr>
              <a:t>Boursiers :			</a:t>
            </a:r>
            <a:r>
              <a:rPr lang="fr-BE" sz="2000" dirty="0">
                <a:solidFill>
                  <a:schemeClr val="accent1"/>
                </a:solidFill>
                <a:latin typeface="Arial" panose="020B0604020202020204" pitchFamily="34" charset="0"/>
                <a:cs typeface="Arial" panose="020B0604020202020204" pitchFamily="34" charset="0"/>
              </a:rPr>
              <a:t>Willy </a:t>
            </a:r>
            <a:r>
              <a:rPr lang="fr-BE" sz="2000" dirty="0" err="1">
                <a:solidFill>
                  <a:schemeClr val="accent1"/>
                </a:solidFill>
                <a:latin typeface="Arial" panose="020B0604020202020204" pitchFamily="34" charset="0"/>
                <a:cs typeface="Arial" panose="020B0604020202020204" pitchFamily="34" charset="0"/>
              </a:rPr>
              <a:t>Zorzi</a:t>
            </a:r>
            <a:r>
              <a:rPr lang="fr-BE" sz="2000" dirty="0">
                <a:solidFill>
                  <a:schemeClr val="accent1"/>
                </a:solidFill>
                <a:latin typeface="Arial" panose="020B0604020202020204" pitchFamily="34" charset="0"/>
                <a:cs typeface="Arial" panose="020B0604020202020204" pitchFamily="34" charset="0"/>
              </a:rPr>
              <a:t> (RC Seraing)</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Conseillers : </a:t>
            </a:r>
            <a:r>
              <a:rPr lang="fr-BE" sz="2000" dirty="0">
                <a:solidFill>
                  <a:schemeClr val="accent1"/>
                </a:solidFill>
                <a:latin typeface="Arial" panose="020B0604020202020204" pitchFamily="34" charset="0"/>
                <a:cs typeface="Arial" panose="020B0604020202020204" pitchFamily="34" charset="0"/>
              </a:rPr>
              <a:t>  		Philippe </a:t>
            </a:r>
            <a:r>
              <a:rPr lang="fr-BE" sz="2000" dirty="0" err="1">
                <a:solidFill>
                  <a:schemeClr val="accent1"/>
                </a:solidFill>
                <a:latin typeface="Arial" panose="020B0604020202020204" pitchFamily="34" charset="0"/>
                <a:cs typeface="Arial" panose="020B0604020202020204" pitchFamily="34" charset="0"/>
              </a:rPr>
              <a:t>Vanstalle</a:t>
            </a:r>
            <a:r>
              <a:rPr lang="fr-BE" sz="2000" dirty="0">
                <a:solidFill>
                  <a:schemeClr val="accent1"/>
                </a:solidFill>
                <a:latin typeface="Arial" panose="020B0604020202020204" pitchFamily="34" charset="0"/>
                <a:cs typeface="Arial" panose="020B0604020202020204" pitchFamily="34" charset="0"/>
              </a:rPr>
              <a:t> (RC Flémalle)  </a:t>
            </a:r>
            <a:br>
              <a:rPr lang="fr-BE" sz="2000" dirty="0">
                <a:solidFill>
                  <a:schemeClr val="accent1"/>
                </a:solidFill>
                <a:latin typeface="Arial" panose="020B0604020202020204" pitchFamily="34" charset="0"/>
                <a:cs typeface="Arial" panose="020B0604020202020204" pitchFamily="34" charset="0"/>
              </a:rPr>
            </a:br>
            <a:r>
              <a:rPr lang="fr-BE" sz="2000" dirty="0">
                <a:solidFill>
                  <a:schemeClr val="accent1"/>
                </a:solidFill>
                <a:latin typeface="Arial" panose="020B0604020202020204" pitchFamily="34" charset="0"/>
                <a:cs typeface="Arial" panose="020B0604020202020204" pitchFamily="34" charset="0"/>
              </a:rPr>
              <a:t>					Frédéric </a:t>
            </a:r>
            <a:r>
              <a:rPr lang="fr-BE" sz="2000" dirty="0" err="1">
                <a:solidFill>
                  <a:schemeClr val="accent1"/>
                </a:solidFill>
                <a:latin typeface="Arial" panose="020B0604020202020204" pitchFamily="34" charset="0"/>
                <a:cs typeface="Arial" panose="020B0604020202020204" pitchFamily="34" charset="0"/>
              </a:rPr>
              <a:t>Loverius</a:t>
            </a:r>
            <a:r>
              <a:rPr lang="fr-BE" sz="2000" dirty="0">
                <a:solidFill>
                  <a:schemeClr val="accent1"/>
                </a:solidFill>
                <a:latin typeface="Arial" panose="020B0604020202020204" pitchFamily="34" charset="0"/>
                <a:cs typeface="Arial" panose="020B0604020202020204" pitchFamily="34" charset="0"/>
              </a:rPr>
              <a:t> (RC Seraing)</a:t>
            </a: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Cercle PHS: 		</a:t>
            </a:r>
            <a:r>
              <a:rPr lang="fr-BE" sz="2000" dirty="0">
                <a:solidFill>
                  <a:schemeClr val="accent1"/>
                </a:solidFill>
                <a:latin typeface="Arial" panose="020B0604020202020204" pitchFamily="34" charset="0"/>
                <a:cs typeface="Arial" panose="020B0604020202020204" pitchFamily="34" charset="0"/>
              </a:rPr>
              <a:t>Thierry </a:t>
            </a:r>
            <a:r>
              <a:rPr lang="fr-BE" sz="2000" dirty="0" err="1">
                <a:solidFill>
                  <a:schemeClr val="accent1"/>
                </a:solidFill>
                <a:latin typeface="Arial" panose="020B0604020202020204" pitchFamily="34" charset="0"/>
                <a:cs typeface="Arial" panose="020B0604020202020204" pitchFamily="34" charset="0"/>
              </a:rPr>
              <a:t>Reip</a:t>
            </a:r>
            <a:r>
              <a:rPr lang="fr-BE" sz="2000" dirty="0">
                <a:solidFill>
                  <a:schemeClr val="accent1"/>
                </a:solidFill>
                <a:latin typeface="Arial" panose="020B0604020202020204" pitchFamily="34" charset="0"/>
                <a:cs typeface="Arial" panose="020B0604020202020204" pitchFamily="34" charset="0"/>
              </a:rPr>
              <a:t> (RC Plombières W.)</a:t>
            </a:r>
            <a:br>
              <a:rPr lang="fr-BE" sz="2000" dirty="0">
                <a:solidFill>
                  <a:schemeClr val="accent1"/>
                </a:solidFill>
                <a:latin typeface="Arial" panose="020B0604020202020204" pitchFamily="34" charset="0"/>
                <a:cs typeface="Arial" panose="020B0604020202020204" pitchFamily="34" charset="0"/>
              </a:rPr>
            </a:br>
            <a:br>
              <a:rPr lang="fr-BE" sz="2000" dirty="0">
                <a:solidFill>
                  <a:schemeClr val="accent1"/>
                </a:solidFill>
                <a:latin typeface="Arial" panose="020B0604020202020204" pitchFamily="34" charset="0"/>
                <a:cs typeface="Arial" panose="020B0604020202020204" pitchFamily="34" charset="0"/>
              </a:rPr>
            </a:br>
            <a:r>
              <a:rPr lang="fr-BE" sz="2000" b="1" dirty="0">
                <a:solidFill>
                  <a:schemeClr val="accent1"/>
                </a:solidFill>
                <a:latin typeface="Arial" panose="020B0604020202020204" pitchFamily="34" charset="0"/>
                <a:cs typeface="Arial" panose="020B0604020202020204" pitchFamily="34" charset="0"/>
              </a:rPr>
              <a:t>Contact : trf2160@gmail.com</a:t>
            </a:r>
            <a:br>
              <a:rPr lang="fr-FR" sz="2400" dirty="0">
                <a:solidFill>
                  <a:schemeClr val="accent1"/>
                </a:solidFill>
                <a:latin typeface="Arial" panose="020B0604020202020204" pitchFamily="34" charset="0"/>
                <a:cs typeface="Arial" panose="020B0604020202020204" pitchFamily="34" charset="0"/>
              </a:rPr>
            </a:br>
            <a:endParaRPr lang="fr-BE" sz="2400" b="1" dirty="0">
              <a:solidFill>
                <a:schemeClr val="accent1"/>
              </a:solidFill>
            </a:endParaRPr>
          </a:p>
        </p:txBody>
      </p:sp>
    </p:spTree>
    <p:extLst>
      <p:ext uri="{BB962C8B-B14F-4D97-AF65-F5344CB8AC3E}">
        <p14:creationId xmlns:p14="http://schemas.microsoft.com/office/powerpoint/2010/main" val="1021333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865188"/>
          </a:xfrm>
          <a:prstGeom prst="rect">
            <a:avLst/>
          </a:prstGeom>
        </p:spPr>
        <p:txBody>
          <a:bodyPr/>
          <a:lstStyle/>
          <a:p>
            <a:pPr algn="ctr"/>
            <a:r>
              <a:rPr lang="fr-FR" sz="3200" b="1" dirty="0">
                <a:solidFill>
                  <a:schemeClr val="bg1"/>
                </a:solidFill>
              </a:rPr>
              <a:t>LA FONDATION ROTARY COMPTE SUR LE SOUTIEN DE TON CLUB ! </a:t>
            </a: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65012" y="1676400"/>
            <a:ext cx="8467618" cy="4343400"/>
          </a:xfrm>
          <a:prstGeom prst="rect">
            <a:avLst/>
          </a:prstGeom>
          <a:solidFill>
            <a:schemeClr val="bg1"/>
          </a:solidFill>
          <a:ln>
            <a:solidFill>
              <a:schemeClr val="bg1"/>
            </a:solidFill>
          </a:ln>
        </p:spPr>
        <p:txBody>
          <a:bodyPr>
            <a:normAutofit/>
          </a:bodyPr>
          <a:lstStyle/>
          <a:p>
            <a:pPr marL="457200" lvl="1" indent="0">
              <a:buNone/>
            </a:pPr>
            <a:endParaRPr lang="fr-BE" sz="3600" b="1" dirty="0">
              <a:solidFill>
                <a:schemeClr val="accent1"/>
              </a:solidFill>
            </a:endParaRPr>
          </a:p>
        </p:txBody>
      </p:sp>
      <p:pic>
        <p:nvPicPr>
          <p:cNvPr id="2" name="Image 1" descr="Une image contenant ciel, personne, extérieur, debout&#10;&#10;Description générée automatiquement">
            <a:extLst>
              <a:ext uri="{FF2B5EF4-FFF2-40B4-BE49-F238E27FC236}">
                <a16:creationId xmlns:a16="http://schemas.microsoft.com/office/drawing/2014/main" id="{ABDB30F4-03CB-F1ED-4F6E-D47CE6325B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8408"/>
            <a:ext cx="9144000" cy="5100992"/>
          </a:xfrm>
          <a:prstGeom prst="rect">
            <a:avLst/>
          </a:prstGeom>
        </p:spPr>
      </p:pic>
    </p:spTree>
    <p:extLst>
      <p:ext uri="{BB962C8B-B14F-4D97-AF65-F5344CB8AC3E}">
        <p14:creationId xmlns:p14="http://schemas.microsoft.com/office/powerpoint/2010/main" val="2042545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D9510-1276-0277-6A41-A04DFF0F4318}"/>
              </a:ext>
            </a:extLst>
          </p:cNvPr>
          <p:cNvSpPr>
            <a:spLocks noGrp="1"/>
          </p:cNvSpPr>
          <p:nvPr>
            <p:ph type="ctrTitle" idx="4294967295"/>
          </p:nvPr>
        </p:nvSpPr>
        <p:spPr>
          <a:xfrm>
            <a:off x="228600" y="228600"/>
            <a:ext cx="8839200" cy="865188"/>
          </a:xfrm>
          <a:prstGeom prst="rect">
            <a:avLst/>
          </a:prstGeom>
        </p:spPr>
        <p:txBody>
          <a:bodyPr/>
          <a:lstStyle/>
          <a:p>
            <a:pPr algn="ctr"/>
            <a:r>
              <a:rPr lang="fr-FR" sz="3200" b="1" dirty="0">
                <a:solidFill>
                  <a:schemeClr val="bg1"/>
                </a:solidFill>
              </a:rPr>
              <a:t>LA FONDATION ROTARY COMPTE SUR LE SOUTIEN DE TON CLUB ! </a:t>
            </a:r>
          </a:p>
        </p:txBody>
      </p:sp>
      <p:sp>
        <p:nvSpPr>
          <p:cNvPr id="3" name="Sous-titre 2">
            <a:extLst>
              <a:ext uri="{FF2B5EF4-FFF2-40B4-BE49-F238E27FC236}">
                <a16:creationId xmlns:a16="http://schemas.microsoft.com/office/drawing/2014/main" id="{B790F8C1-FBCD-A50E-93DF-05F05F2FE31B}"/>
              </a:ext>
            </a:extLst>
          </p:cNvPr>
          <p:cNvSpPr>
            <a:spLocks noGrp="1"/>
          </p:cNvSpPr>
          <p:nvPr>
            <p:ph type="subTitle" idx="4294967295"/>
          </p:nvPr>
        </p:nvSpPr>
        <p:spPr>
          <a:xfrm>
            <a:off x="65012" y="1676400"/>
            <a:ext cx="8467618" cy="4343400"/>
          </a:xfrm>
          <a:prstGeom prst="rect">
            <a:avLst/>
          </a:prstGeom>
          <a:solidFill>
            <a:schemeClr val="bg1"/>
          </a:solidFill>
          <a:ln>
            <a:solidFill>
              <a:schemeClr val="bg1"/>
            </a:solidFill>
          </a:ln>
        </p:spPr>
        <p:txBody>
          <a:bodyPr>
            <a:normAutofit/>
          </a:bodyPr>
          <a:lstStyle/>
          <a:p>
            <a:pPr marL="457200" lvl="1" indent="0">
              <a:buNone/>
            </a:pPr>
            <a:endParaRPr lang="fr-BE" sz="3600" b="1" dirty="0">
              <a:solidFill>
                <a:schemeClr val="accent1"/>
              </a:solidFill>
            </a:endParaRPr>
          </a:p>
        </p:txBody>
      </p:sp>
      <p:pic>
        <p:nvPicPr>
          <p:cNvPr id="4" name="Image 3" descr="Une image contenant texte, personne, main&#10;&#10;Description générée automatiquement">
            <a:extLst>
              <a:ext uri="{FF2B5EF4-FFF2-40B4-BE49-F238E27FC236}">
                <a16:creationId xmlns:a16="http://schemas.microsoft.com/office/drawing/2014/main" id="{0227F5A8-4096-CBFE-299B-FA333D9F0744}"/>
              </a:ext>
            </a:extLst>
          </p:cNvPr>
          <p:cNvPicPr>
            <a:picLocks noChangeAspect="1"/>
          </p:cNvPicPr>
          <p:nvPr/>
        </p:nvPicPr>
        <p:blipFill>
          <a:blip r:embed="rId2"/>
          <a:stretch>
            <a:fillRect/>
          </a:stretch>
        </p:blipFill>
        <p:spPr>
          <a:xfrm>
            <a:off x="0" y="1305693"/>
            <a:ext cx="9134819" cy="5701989"/>
          </a:xfrm>
          <a:prstGeom prst="rect">
            <a:avLst/>
          </a:prstGeom>
        </p:spPr>
      </p:pic>
    </p:spTree>
    <p:extLst>
      <p:ext uri="{BB962C8B-B14F-4D97-AF65-F5344CB8AC3E}">
        <p14:creationId xmlns:p14="http://schemas.microsoft.com/office/powerpoint/2010/main" val="1938630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abits, arbre, personne, plein air&#10;&#10;Description générée automatiquement">
            <a:extLst>
              <a:ext uri="{FF2B5EF4-FFF2-40B4-BE49-F238E27FC236}">
                <a16:creationId xmlns:a16="http://schemas.microsoft.com/office/drawing/2014/main" id="{AF62E0A5-4B43-9620-D8FC-E89601B44128}"/>
              </a:ext>
            </a:extLst>
          </p:cNvPr>
          <p:cNvPicPr>
            <a:picLocks noChangeAspect="1"/>
          </p:cNvPicPr>
          <p:nvPr/>
        </p:nvPicPr>
        <p:blipFill>
          <a:blip r:embed="rId2"/>
          <a:stretch>
            <a:fillRect/>
          </a:stretch>
        </p:blipFill>
        <p:spPr>
          <a:xfrm>
            <a:off x="6880" y="0"/>
            <a:ext cx="9174190" cy="5737290"/>
          </a:xfrm>
          <a:prstGeom prst="rect">
            <a:avLst/>
          </a:prstGeom>
        </p:spPr>
      </p:pic>
    </p:spTree>
    <p:extLst>
      <p:ext uri="{BB962C8B-B14F-4D97-AF65-F5344CB8AC3E}">
        <p14:creationId xmlns:p14="http://schemas.microsoft.com/office/powerpoint/2010/main" val="140317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2ED43-1AD9-E195-9045-DE91E7FC9544}"/>
              </a:ext>
            </a:extLst>
          </p:cNvPr>
          <p:cNvSpPr>
            <a:spLocks noGrp="1"/>
          </p:cNvSpPr>
          <p:nvPr>
            <p:ph type="title" idx="4294967295"/>
          </p:nvPr>
        </p:nvSpPr>
        <p:spPr>
          <a:xfrm>
            <a:off x="585199" y="281219"/>
            <a:ext cx="8629650" cy="731783"/>
          </a:xfrm>
          <a:prstGeom prst="rect">
            <a:avLst/>
          </a:prstGeom>
        </p:spPr>
        <p:txBody>
          <a:bodyPr anchor="t">
            <a:normAutofit/>
          </a:bodyPr>
          <a:lstStyle/>
          <a:p>
            <a:pPr algn="l"/>
            <a:r>
              <a:rPr lang="fr-FR" sz="3300" b="1" cap="none" dirty="0">
                <a:solidFill>
                  <a:schemeClr val="bg1"/>
                </a:solidFill>
                <a:latin typeface="Arial" panose="020B0604020202020204" pitchFamily="34" charset="0"/>
                <a:cs typeface="Arial" panose="020B0604020202020204" pitchFamily="34" charset="0"/>
              </a:rPr>
              <a:t>  </a:t>
            </a:r>
            <a:r>
              <a:rPr lang="fr-FR" sz="2800" b="1" cap="none" dirty="0">
                <a:solidFill>
                  <a:schemeClr val="bg1"/>
                </a:solidFill>
                <a:latin typeface="Arial" panose="020B0604020202020204" pitchFamily="34" charset="0"/>
                <a:cs typeface="Arial" panose="020B0604020202020204" pitchFamily="34" charset="0"/>
              </a:rPr>
              <a:t>Aper</a:t>
            </a:r>
            <a:r>
              <a:rPr lang="fr-FR" sz="2800" b="1" dirty="0">
                <a:solidFill>
                  <a:schemeClr val="bg1"/>
                </a:solidFill>
                <a:latin typeface="Arial" panose="020B0604020202020204" pitchFamily="34" charset="0"/>
                <a:cs typeface="Arial" panose="020B0604020202020204" pitchFamily="34" charset="0"/>
              </a:rPr>
              <a:t>çu des subventions 2023-2024</a:t>
            </a:r>
            <a:endParaRPr lang="fr-BE" sz="2800" b="1" cap="none" dirty="0">
              <a:solidFill>
                <a:schemeClr val="bg1"/>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3CC5B2B2-9ADC-5E1D-0352-CF8507F923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9601" y="3608916"/>
            <a:ext cx="5029200" cy="3240289"/>
          </a:xfrm>
          <a:prstGeom prst="rect">
            <a:avLst/>
          </a:prstGeom>
        </p:spPr>
      </p:pic>
      <p:pic>
        <p:nvPicPr>
          <p:cNvPr id="4" name="Image 3">
            <a:extLst>
              <a:ext uri="{FF2B5EF4-FFF2-40B4-BE49-F238E27FC236}">
                <a16:creationId xmlns:a16="http://schemas.microsoft.com/office/drawing/2014/main" id="{636566F1-177B-67FA-2989-8B31719D68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199" y="3886200"/>
            <a:ext cx="2781300" cy="1342861"/>
          </a:xfrm>
          <a:prstGeom prst="rect">
            <a:avLst/>
          </a:prstGeom>
        </p:spPr>
      </p:pic>
      <p:pic>
        <p:nvPicPr>
          <p:cNvPr id="3" name="Image 2">
            <a:extLst>
              <a:ext uri="{FF2B5EF4-FFF2-40B4-BE49-F238E27FC236}">
                <a16:creationId xmlns:a16="http://schemas.microsoft.com/office/drawing/2014/main" id="{ED78C9B0-94B9-118A-53AC-2CDDBC15E0B0}"/>
              </a:ext>
            </a:extLst>
          </p:cNvPr>
          <p:cNvPicPr>
            <a:picLocks noChangeAspect="1"/>
          </p:cNvPicPr>
          <p:nvPr/>
        </p:nvPicPr>
        <p:blipFill>
          <a:blip r:embed="rId4"/>
          <a:stretch>
            <a:fillRect/>
          </a:stretch>
        </p:blipFill>
        <p:spPr>
          <a:xfrm>
            <a:off x="786401" y="1326846"/>
            <a:ext cx="7519399" cy="2359535"/>
          </a:xfrm>
          <a:prstGeom prst="rect">
            <a:avLst/>
          </a:prstGeom>
        </p:spPr>
      </p:pic>
    </p:spTree>
    <p:extLst>
      <p:ext uri="{BB962C8B-B14F-4D97-AF65-F5344CB8AC3E}">
        <p14:creationId xmlns:p14="http://schemas.microsoft.com/office/powerpoint/2010/main" val="242339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8CCACE-9F73-4225-842D-E5E4474AAE6E}"/>
              </a:ext>
            </a:extLst>
          </p:cNvPr>
          <p:cNvSpPr txBox="1"/>
          <p:nvPr/>
        </p:nvSpPr>
        <p:spPr>
          <a:xfrm>
            <a:off x="119438" y="1524000"/>
            <a:ext cx="8905123" cy="4149854"/>
          </a:xfrm>
          <a:prstGeom prst="rect">
            <a:avLst/>
          </a:prstGeom>
          <a:noFill/>
        </p:spPr>
        <p:txBody>
          <a:bodyPr wrap="square" rtlCol="0">
            <a:spAutoFit/>
          </a:bodyPr>
          <a:lstStyle/>
          <a:p>
            <a:pPr marL="128588" lvl="1" algn="just">
              <a:spcAft>
                <a:spcPts val="1350"/>
              </a:spcAft>
              <a:buClr>
                <a:srgbClr val="0070C0"/>
              </a:buClr>
              <a:buSzPct val="120000"/>
            </a:pPr>
            <a:r>
              <a:rPr lang="en-US" altLang="en-US" sz="2800" b="1" dirty="0">
                <a:solidFill>
                  <a:srgbClr val="0070C0"/>
                </a:solidFill>
                <a:cs typeface="Arial" panose="020B0604020202020204" pitchFamily="34" charset="0"/>
              </a:rPr>
              <a:t>Les subventions de district </a:t>
            </a:r>
            <a:r>
              <a:rPr lang="fr-FR" sz="2800" dirty="0">
                <a:solidFill>
                  <a:srgbClr val="0070C0"/>
                </a:solidFill>
                <a:cs typeface="Arial" panose="020B0604020202020204" pitchFamily="34" charset="0"/>
              </a:rPr>
              <a:t>financent des actions à petite échelle et à court terme qui répondent à des besoins locaux.</a:t>
            </a:r>
          </a:p>
          <a:p>
            <a:pPr marL="609600" indent="-609600" eaLnBrk="1" hangingPunct="1">
              <a:spcBef>
                <a:spcPct val="0"/>
              </a:spcBef>
              <a:buFont typeface="Wingdings" pitchFamily="2" charset="2"/>
              <a:buChar char="ü"/>
              <a:defRPr/>
            </a:pPr>
            <a:r>
              <a:rPr lang="nl-BE" dirty="0">
                <a:solidFill>
                  <a:schemeClr val="accent1"/>
                </a:solidFill>
              </a:rPr>
              <a:t>Club certifié !</a:t>
            </a:r>
          </a:p>
          <a:p>
            <a:pPr marL="609600" indent="-609600" eaLnBrk="1" hangingPunct="1">
              <a:spcBef>
                <a:spcPct val="0"/>
              </a:spcBef>
              <a:buFont typeface="Wingdings" pitchFamily="2" charset="2"/>
              <a:buChar char="ü"/>
              <a:defRPr/>
            </a:pPr>
            <a:r>
              <a:rPr lang="nl-BE" dirty="0">
                <a:solidFill>
                  <a:schemeClr val="accent1"/>
                </a:solidFill>
              </a:rPr>
              <a:t>Projet à impact local, dans votre communauté (min 3000€)</a:t>
            </a:r>
          </a:p>
          <a:p>
            <a:pPr marL="609600" indent="-609600" eaLnBrk="1" hangingPunct="1">
              <a:spcBef>
                <a:spcPct val="0"/>
              </a:spcBef>
              <a:buFont typeface="Wingdings" pitchFamily="2" charset="2"/>
              <a:buChar char="ü"/>
              <a:defRPr/>
            </a:pPr>
            <a:r>
              <a:rPr lang="nl-BE" dirty="0">
                <a:solidFill>
                  <a:schemeClr val="accent1"/>
                </a:solidFill>
              </a:rPr>
              <a:t>Un projet par an et par club</a:t>
            </a:r>
          </a:p>
          <a:p>
            <a:pPr marL="609600" indent="-609600" eaLnBrk="1" hangingPunct="1">
              <a:spcBef>
                <a:spcPct val="0"/>
              </a:spcBef>
              <a:buFont typeface="Wingdings" pitchFamily="2" charset="2"/>
              <a:buChar char="ü"/>
              <a:defRPr/>
            </a:pPr>
            <a:r>
              <a:rPr lang="nl-BE" dirty="0">
                <a:solidFill>
                  <a:schemeClr val="accent1"/>
                </a:solidFill>
              </a:rPr>
              <a:t>Dans des domaines choisis par le District.</a:t>
            </a:r>
            <a:endParaRPr lang="fr-BE" dirty="0">
              <a:solidFill>
                <a:schemeClr val="accent1"/>
              </a:solidFill>
            </a:endParaRPr>
          </a:p>
          <a:p>
            <a:pPr marL="609600" indent="-609600" eaLnBrk="1" hangingPunct="1">
              <a:spcBef>
                <a:spcPct val="0"/>
              </a:spcBef>
              <a:buFont typeface="Wingdings" pitchFamily="2" charset="2"/>
              <a:buChar char="ü"/>
              <a:defRPr/>
            </a:pPr>
            <a:r>
              <a:rPr lang="fr-BE" dirty="0">
                <a:solidFill>
                  <a:schemeClr val="accent1"/>
                </a:solidFill>
              </a:rPr>
              <a:t>Participation active du club.</a:t>
            </a:r>
          </a:p>
          <a:p>
            <a:pPr marL="609600" indent="-609600" eaLnBrk="1" hangingPunct="1">
              <a:spcBef>
                <a:spcPct val="0"/>
              </a:spcBef>
              <a:buFont typeface="Wingdings" pitchFamily="2" charset="2"/>
              <a:buChar char="ü"/>
              <a:defRPr/>
            </a:pPr>
            <a:r>
              <a:rPr lang="fr-BE" dirty="0">
                <a:solidFill>
                  <a:schemeClr val="accent1"/>
                </a:solidFill>
              </a:rPr>
              <a:t>Coopération internationale pour un projet à l’étranger possible dans tous les pays du monde.</a:t>
            </a:r>
          </a:p>
        </p:txBody>
      </p:sp>
      <p:sp>
        <p:nvSpPr>
          <p:cNvPr id="3" name="ZoneTexte 2">
            <a:extLst>
              <a:ext uri="{FF2B5EF4-FFF2-40B4-BE49-F238E27FC236}">
                <a16:creationId xmlns:a16="http://schemas.microsoft.com/office/drawing/2014/main" id="{995F451C-79FD-C88F-5510-113E7F480448}"/>
              </a:ext>
            </a:extLst>
          </p:cNvPr>
          <p:cNvSpPr txBox="1"/>
          <p:nvPr/>
        </p:nvSpPr>
        <p:spPr>
          <a:xfrm>
            <a:off x="304800" y="445482"/>
            <a:ext cx="7162799" cy="523220"/>
          </a:xfrm>
          <a:prstGeom prst="rect">
            <a:avLst/>
          </a:prstGeom>
          <a:noFill/>
        </p:spPr>
        <p:txBody>
          <a:bodyPr wrap="square" rtlCol="0">
            <a:spAutoFit/>
          </a:bodyPr>
          <a:lstStyle/>
          <a:p>
            <a:r>
              <a:rPr lang="fr-FR" sz="2800" b="1" dirty="0">
                <a:solidFill>
                  <a:schemeClr val="bg1"/>
                </a:solidFill>
              </a:rPr>
              <a:t>Les subventions de district</a:t>
            </a:r>
            <a:endParaRPr lang="fr-BE" sz="2800" b="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3E88AAA-22AA-CD63-B7FC-B118AC241C63}"/>
              </a:ext>
            </a:extLst>
          </p:cNvPr>
          <p:cNvSpPr txBox="1"/>
          <p:nvPr/>
        </p:nvSpPr>
        <p:spPr>
          <a:xfrm>
            <a:off x="609600" y="381000"/>
            <a:ext cx="7010400" cy="523220"/>
          </a:xfrm>
          <a:prstGeom prst="rect">
            <a:avLst/>
          </a:prstGeom>
          <a:solidFill>
            <a:srgbClr val="005DAA"/>
          </a:solidFill>
        </p:spPr>
        <p:txBody>
          <a:bodyPr wrap="square" rtlCol="0">
            <a:spAutoFit/>
          </a:bodyPr>
          <a:lstStyle/>
          <a:p>
            <a:r>
              <a:rPr lang="fr-FR" sz="2800" b="1" dirty="0">
                <a:solidFill>
                  <a:schemeClr val="bg1"/>
                </a:solidFill>
              </a:rPr>
              <a:t>Les subventions de district 2023 - 2024</a:t>
            </a:r>
            <a:endParaRPr lang="fr-BE" sz="2800" b="1" dirty="0">
              <a:solidFill>
                <a:schemeClr val="bg1"/>
              </a:solidFill>
            </a:endParaRPr>
          </a:p>
        </p:txBody>
      </p:sp>
      <p:graphicFrame>
        <p:nvGraphicFramePr>
          <p:cNvPr id="2" name="Tableau 1">
            <a:extLst>
              <a:ext uri="{FF2B5EF4-FFF2-40B4-BE49-F238E27FC236}">
                <a16:creationId xmlns:a16="http://schemas.microsoft.com/office/drawing/2014/main" id="{DDED0A27-B8DF-F824-A0B2-AE865FA4257C}"/>
              </a:ext>
            </a:extLst>
          </p:cNvPr>
          <p:cNvGraphicFramePr>
            <a:graphicFrameLocks noGrp="1"/>
          </p:cNvGraphicFramePr>
          <p:nvPr>
            <p:extLst>
              <p:ext uri="{D42A27DB-BD31-4B8C-83A1-F6EECF244321}">
                <p14:modId xmlns:p14="http://schemas.microsoft.com/office/powerpoint/2010/main" val="922979671"/>
              </p:ext>
            </p:extLst>
          </p:nvPr>
        </p:nvGraphicFramePr>
        <p:xfrm>
          <a:off x="990600" y="1752600"/>
          <a:ext cx="7162800" cy="3886200"/>
        </p:xfrm>
        <a:graphic>
          <a:graphicData uri="http://schemas.openxmlformats.org/drawingml/2006/table">
            <a:tbl>
              <a:tblPr firstRow="1" bandRow="1">
                <a:tableStyleId>{5C22544A-7EE6-4342-B048-85BDC9FD1C3A}</a:tableStyleId>
              </a:tblPr>
              <a:tblGrid>
                <a:gridCol w="3357562">
                  <a:extLst>
                    <a:ext uri="{9D8B030D-6E8A-4147-A177-3AD203B41FA5}">
                      <a16:colId xmlns:a16="http://schemas.microsoft.com/office/drawing/2014/main" val="2085371482"/>
                    </a:ext>
                  </a:extLst>
                </a:gridCol>
                <a:gridCol w="1716088">
                  <a:extLst>
                    <a:ext uri="{9D8B030D-6E8A-4147-A177-3AD203B41FA5}">
                      <a16:colId xmlns:a16="http://schemas.microsoft.com/office/drawing/2014/main" val="1219454760"/>
                    </a:ext>
                  </a:extLst>
                </a:gridCol>
                <a:gridCol w="2089150">
                  <a:extLst>
                    <a:ext uri="{9D8B030D-6E8A-4147-A177-3AD203B41FA5}">
                      <a16:colId xmlns:a16="http://schemas.microsoft.com/office/drawing/2014/main" val="4245729979"/>
                    </a:ext>
                  </a:extLst>
                </a:gridCol>
              </a:tblGrid>
              <a:tr h="388620">
                <a:tc>
                  <a:txBody>
                    <a:bodyPr/>
                    <a:lstStyle/>
                    <a:p>
                      <a:r>
                        <a:rPr lang="fr-FR" dirty="0"/>
                        <a:t>Club</a:t>
                      </a:r>
                    </a:p>
                  </a:txBody>
                  <a:tcPr/>
                </a:tc>
                <a:tc>
                  <a:txBody>
                    <a:bodyPr/>
                    <a:lstStyle/>
                    <a:p>
                      <a:pPr algn="l"/>
                      <a:r>
                        <a:rPr lang="fr-FR" dirty="0"/>
                        <a:t>Lieu </a:t>
                      </a:r>
                    </a:p>
                  </a:txBody>
                  <a:tcPr/>
                </a:tc>
                <a:tc>
                  <a:txBody>
                    <a:bodyPr/>
                    <a:lstStyle/>
                    <a:p>
                      <a:pPr algn="ctr"/>
                      <a:r>
                        <a:rPr lang="fr-FR" dirty="0"/>
                        <a:t>Montant (Euro)</a:t>
                      </a:r>
                    </a:p>
                  </a:txBody>
                  <a:tcPr/>
                </a:tc>
                <a:extLst>
                  <a:ext uri="{0D108BD9-81ED-4DB2-BD59-A6C34878D82A}">
                    <a16:rowId xmlns:a16="http://schemas.microsoft.com/office/drawing/2014/main" val="4137265571"/>
                  </a:ext>
                </a:extLst>
              </a:tr>
              <a:tr h="388620">
                <a:tc>
                  <a:txBody>
                    <a:bodyPr/>
                    <a:lstStyle/>
                    <a:p>
                      <a:r>
                        <a:rPr lang="fr-FR" dirty="0">
                          <a:solidFill>
                            <a:schemeClr val="accent1"/>
                          </a:solidFill>
                        </a:rPr>
                        <a:t>Durbuy</a:t>
                      </a:r>
                    </a:p>
                  </a:txBody>
                  <a:tcPr/>
                </a:tc>
                <a:tc>
                  <a:txBody>
                    <a:bodyPr/>
                    <a:lstStyle/>
                    <a:p>
                      <a:r>
                        <a:rPr lang="fr-FR" dirty="0">
                          <a:solidFill>
                            <a:schemeClr val="accent1"/>
                          </a:solidFill>
                        </a:rPr>
                        <a:t>Ukraine</a:t>
                      </a:r>
                    </a:p>
                  </a:txBody>
                  <a:tcPr/>
                </a:tc>
                <a:tc>
                  <a:txBody>
                    <a:bodyPr/>
                    <a:lstStyle/>
                    <a:p>
                      <a:pPr algn="r"/>
                      <a:r>
                        <a:rPr lang="fr-FR" dirty="0">
                          <a:solidFill>
                            <a:schemeClr val="accent1"/>
                          </a:solidFill>
                        </a:rPr>
                        <a:t>1550</a:t>
                      </a:r>
                    </a:p>
                  </a:txBody>
                  <a:tcPr/>
                </a:tc>
                <a:extLst>
                  <a:ext uri="{0D108BD9-81ED-4DB2-BD59-A6C34878D82A}">
                    <a16:rowId xmlns:a16="http://schemas.microsoft.com/office/drawing/2014/main" val="3849583071"/>
                  </a:ext>
                </a:extLst>
              </a:tr>
              <a:tr h="388620">
                <a:tc>
                  <a:txBody>
                    <a:bodyPr/>
                    <a:lstStyle/>
                    <a:p>
                      <a:r>
                        <a:rPr lang="fr-FR" dirty="0">
                          <a:solidFill>
                            <a:schemeClr val="accent1"/>
                          </a:solidFill>
                        </a:rPr>
                        <a:t>Huy-</a:t>
                      </a:r>
                      <a:r>
                        <a:rPr lang="fr-FR" dirty="0" err="1">
                          <a:solidFill>
                            <a:schemeClr val="accent1"/>
                          </a:solidFill>
                        </a:rPr>
                        <a:t>Rondia</a:t>
                      </a:r>
                      <a:endParaRPr lang="fr-FR" dirty="0">
                        <a:solidFill>
                          <a:schemeClr val="accent1"/>
                        </a:solidFill>
                      </a:endParaRP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3240</a:t>
                      </a:r>
                    </a:p>
                  </a:txBody>
                  <a:tcPr/>
                </a:tc>
                <a:extLst>
                  <a:ext uri="{0D108BD9-81ED-4DB2-BD59-A6C34878D82A}">
                    <a16:rowId xmlns:a16="http://schemas.microsoft.com/office/drawing/2014/main" val="480847877"/>
                  </a:ext>
                </a:extLst>
              </a:tr>
              <a:tr h="388620">
                <a:tc>
                  <a:txBody>
                    <a:bodyPr/>
                    <a:lstStyle/>
                    <a:p>
                      <a:r>
                        <a:rPr lang="fr-FR" dirty="0">
                          <a:solidFill>
                            <a:schemeClr val="accent1"/>
                          </a:solidFill>
                        </a:rPr>
                        <a:t>Luxembourg-Vallées</a:t>
                      </a:r>
                    </a:p>
                  </a:txBody>
                  <a:tcPr/>
                </a:tc>
                <a:tc>
                  <a:txBody>
                    <a:bodyPr/>
                    <a:lstStyle/>
                    <a:p>
                      <a:r>
                        <a:rPr lang="fr-FR" dirty="0">
                          <a:solidFill>
                            <a:schemeClr val="accent1"/>
                          </a:solidFill>
                        </a:rPr>
                        <a:t>Luxembourg</a:t>
                      </a:r>
                    </a:p>
                  </a:txBody>
                  <a:tcPr/>
                </a:tc>
                <a:tc>
                  <a:txBody>
                    <a:bodyPr/>
                    <a:lstStyle/>
                    <a:p>
                      <a:pPr algn="r"/>
                      <a:r>
                        <a:rPr lang="fr-FR" dirty="0">
                          <a:solidFill>
                            <a:schemeClr val="accent1"/>
                          </a:solidFill>
                        </a:rPr>
                        <a:t>2420</a:t>
                      </a:r>
                    </a:p>
                  </a:txBody>
                  <a:tcPr/>
                </a:tc>
                <a:extLst>
                  <a:ext uri="{0D108BD9-81ED-4DB2-BD59-A6C34878D82A}">
                    <a16:rowId xmlns:a16="http://schemas.microsoft.com/office/drawing/2014/main" val="3482021317"/>
                  </a:ext>
                </a:extLst>
              </a:tr>
              <a:tr h="388620">
                <a:tc>
                  <a:txBody>
                    <a:bodyPr/>
                    <a:lstStyle/>
                    <a:p>
                      <a:r>
                        <a:rPr lang="fr-FR">
                          <a:solidFill>
                            <a:schemeClr val="accent1"/>
                          </a:solidFill>
                        </a:rPr>
                        <a:t>Malmédy-Hautes </a:t>
                      </a:r>
                      <a:r>
                        <a:rPr lang="fr-FR" dirty="0">
                          <a:solidFill>
                            <a:schemeClr val="accent1"/>
                          </a:solidFill>
                        </a:rPr>
                        <a:t>Fagnes</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2570</a:t>
                      </a:r>
                    </a:p>
                  </a:txBody>
                  <a:tcPr/>
                </a:tc>
                <a:extLst>
                  <a:ext uri="{0D108BD9-81ED-4DB2-BD59-A6C34878D82A}">
                    <a16:rowId xmlns:a16="http://schemas.microsoft.com/office/drawing/2014/main" val="2119983233"/>
                  </a:ext>
                </a:extLst>
              </a:tr>
              <a:tr h="388620">
                <a:tc>
                  <a:txBody>
                    <a:bodyPr/>
                    <a:lstStyle/>
                    <a:p>
                      <a:r>
                        <a:rPr lang="fr-FR" dirty="0">
                          <a:solidFill>
                            <a:schemeClr val="accent1"/>
                          </a:solidFill>
                        </a:rPr>
                        <a:t>Marche-en-Famenne</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1550</a:t>
                      </a:r>
                    </a:p>
                  </a:txBody>
                  <a:tcPr/>
                </a:tc>
                <a:extLst>
                  <a:ext uri="{0D108BD9-81ED-4DB2-BD59-A6C34878D82A}">
                    <a16:rowId xmlns:a16="http://schemas.microsoft.com/office/drawing/2014/main" val="3256600027"/>
                  </a:ext>
                </a:extLst>
              </a:tr>
              <a:tr h="388620">
                <a:tc>
                  <a:txBody>
                    <a:bodyPr/>
                    <a:lstStyle/>
                    <a:p>
                      <a:r>
                        <a:rPr lang="fr-FR" dirty="0">
                          <a:solidFill>
                            <a:schemeClr val="accent1"/>
                          </a:solidFill>
                        </a:rPr>
                        <a:t>Neufchâteau</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5800</a:t>
                      </a:r>
                    </a:p>
                  </a:txBody>
                  <a:tcPr/>
                </a:tc>
                <a:extLst>
                  <a:ext uri="{0D108BD9-81ED-4DB2-BD59-A6C34878D82A}">
                    <a16:rowId xmlns:a16="http://schemas.microsoft.com/office/drawing/2014/main" val="93660780"/>
                  </a:ext>
                </a:extLst>
              </a:tr>
              <a:tr h="388620">
                <a:tc>
                  <a:txBody>
                    <a:bodyPr/>
                    <a:lstStyle/>
                    <a:p>
                      <a:r>
                        <a:rPr lang="fr-FR" dirty="0">
                          <a:solidFill>
                            <a:schemeClr val="accent1"/>
                          </a:solidFill>
                        </a:rPr>
                        <a:t>Spa-Francorchamps-Stavelot</a:t>
                      </a:r>
                    </a:p>
                  </a:txBody>
                  <a:tcPr/>
                </a:tc>
                <a:tc>
                  <a:txBody>
                    <a:bodyPr/>
                    <a:lstStyle/>
                    <a:p>
                      <a:r>
                        <a:rPr lang="fr-FR" dirty="0">
                          <a:solidFill>
                            <a:schemeClr val="accent1"/>
                          </a:solidFill>
                        </a:rPr>
                        <a:t>RDC</a:t>
                      </a:r>
                    </a:p>
                  </a:txBody>
                  <a:tcPr/>
                </a:tc>
                <a:tc>
                  <a:txBody>
                    <a:bodyPr/>
                    <a:lstStyle/>
                    <a:p>
                      <a:pPr algn="r"/>
                      <a:r>
                        <a:rPr lang="fr-FR" dirty="0">
                          <a:solidFill>
                            <a:schemeClr val="accent1"/>
                          </a:solidFill>
                        </a:rPr>
                        <a:t>7700</a:t>
                      </a:r>
                    </a:p>
                  </a:txBody>
                  <a:tcPr/>
                </a:tc>
                <a:extLst>
                  <a:ext uri="{0D108BD9-81ED-4DB2-BD59-A6C34878D82A}">
                    <a16:rowId xmlns:a16="http://schemas.microsoft.com/office/drawing/2014/main" val="795831066"/>
                  </a:ext>
                </a:extLst>
              </a:tr>
              <a:tr h="388620">
                <a:tc>
                  <a:txBody>
                    <a:bodyPr/>
                    <a:lstStyle/>
                    <a:p>
                      <a:r>
                        <a:rPr lang="fr-FR" dirty="0">
                          <a:solidFill>
                            <a:schemeClr val="accent1"/>
                          </a:solidFill>
                        </a:rPr>
                        <a:t>Verviers</a:t>
                      </a:r>
                    </a:p>
                  </a:txBody>
                  <a:tcPr/>
                </a:tc>
                <a:tc>
                  <a:txBody>
                    <a:bodyPr/>
                    <a:lstStyle/>
                    <a:p>
                      <a:r>
                        <a:rPr lang="fr-FR" dirty="0">
                          <a:solidFill>
                            <a:schemeClr val="accent1"/>
                          </a:solidFill>
                        </a:rPr>
                        <a:t>Belgique</a:t>
                      </a:r>
                    </a:p>
                  </a:txBody>
                  <a:tcPr/>
                </a:tc>
                <a:tc>
                  <a:txBody>
                    <a:bodyPr/>
                    <a:lstStyle/>
                    <a:p>
                      <a:pPr algn="r"/>
                      <a:r>
                        <a:rPr lang="fr-FR" dirty="0">
                          <a:solidFill>
                            <a:schemeClr val="accent1"/>
                          </a:solidFill>
                        </a:rPr>
                        <a:t>3300</a:t>
                      </a:r>
                    </a:p>
                  </a:txBody>
                  <a:tcPr/>
                </a:tc>
                <a:extLst>
                  <a:ext uri="{0D108BD9-81ED-4DB2-BD59-A6C34878D82A}">
                    <a16:rowId xmlns:a16="http://schemas.microsoft.com/office/drawing/2014/main" val="2119279910"/>
                  </a:ext>
                </a:extLst>
              </a:tr>
              <a:tr h="388620">
                <a:tc>
                  <a:txBody>
                    <a:bodyPr/>
                    <a:lstStyle/>
                    <a:p>
                      <a:r>
                        <a:rPr lang="fr-FR" b="1" dirty="0">
                          <a:solidFill>
                            <a:schemeClr val="accent1"/>
                          </a:solidFill>
                        </a:rPr>
                        <a:t>TOTAL</a:t>
                      </a:r>
                    </a:p>
                  </a:txBody>
                  <a:tcPr/>
                </a:tc>
                <a:tc>
                  <a:txBody>
                    <a:bodyPr/>
                    <a:lstStyle/>
                    <a:p>
                      <a:endParaRPr lang="fr-FR" dirty="0">
                        <a:solidFill>
                          <a:schemeClr val="accent1"/>
                        </a:solidFill>
                      </a:endParaRPr>
                    </a:p>
                  </a:txBody>
                  <a:tcPr/>
                </a:tc>
                <a:tc>
                  <a:txBody>
                    <a:bodyPr/>
                    <a:lstStyle/>
                    <a:p>
                      <a:pPr algn="r"/>
                      <a:r>
                        <a:rPr lang="fr-FR" b="1" dirty="0">
                          <a:solidFill>
                            <a:schemeClr val="accent1"/>
                          </a:solidFill>
                        </a:rPr>
                        <a:t>34035</a:t>
                      </a:r>
                    </a:p>
                  </a:txBody>
                  <a:tcPr/>
                </a:tc>
                <a:extLst>
                  <a:ext uri="{0D108BD9-81ED-4DB2-BD59-A6C34878D82A}">
                    <a16:rowId xmlns:a16="http://schemas.microsoft.com/office/drawing/2014/main" val="243242044"/>
                  </a:ext>
                </a:extLst>
              </a:tr>
            </a:tbl>
          </a:graphicData>
        </a:graphic>
      </p:graphicFrame>
    </p:spTree>
    <p:extLst>
      <p:ext uri="{BB962C8B-B14F-4D97-AF65-F5344CB8AC3E}">
        <p14:creationId xmlns:p14="http://schemas.microsoft.com/office/powerpoint/2010/main" val="67207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8CCACE-9F73-4225-842D-E5E4474AAE6E}"/>
              </a:ext>
            </a:extLst>
          </p:cNvPr>
          <p:cNvSpPr txBox="1"/>
          <p:nvPr/>
        </p:nvSpPr>
        <p:spPr>
          <a:xfrm>
            <a:off x="119438" y="1524000"/>
            <a:ext cx="8905123" cy="3718967"/>
          </a:xfrm>
          <a:prstGeom prst="rect">
            <a:avLst/>
          </a:prstGeom>
          <a:noFill/>
        </p:spPr>
        <p:txBody>
          <a:bodyPr wrap="square" rtlCol="0">
            <a:spAutoFit/>
          </a:bodyPr>
          <a:lstStyle/>
          <a:p>
            <a:pPr marL="128588" lvl="1" algn="just">
              <a:spcAft>
                <a:spcPts val="1350"/>
              </a:spcAft>
              <a:buClr>
                <a:srgbClr val="0070C0"/>
              </a:buClr>
              <a:buSzPct val="120000"/>
            </a:pPr>
            <a:r>
              <a:rPr lang="en-US" altLang="en-US" sz="2800" b="1" dirty="0">
                <a:solidFill>
                  <a:srgbClr val="0070C0"/>
                </a:solidFill>
                <a:cs typeface="Arial" panose="020B0604020202020204" pitchFamily="34" charset="0"/>
              </a:rPr>
              <a:t>Date </a:t>
            </a:r>
            <a:r>
              <a:rPr lang="en-US" altLang="en-US" sz="2800" b="1" dirty="0" err="1">
                <a:solidFill>
                  <a:srgbClr val="0070C0"/>
                </a:solidFill>
                <a:cs typeface="Arial" panose="020B0604020202020204" pitchFamily="34" charset="0"/>
              </a:rPr>
              <a:t>limite</a:t>
            </a:r>
            <a:r>
              <a:rPr lang="en-US" altLang="en-US" sz="2800" b="1" dirty="0">
                <a:solidFill>
                  <a:srgbClr val="0070C0"/>
                </a:solidFill>
                <a:cs typeface="Arial" panose="020B0604020202020204" pitchFamily="34" charset="0"/>
              </a:rPr>
              <a:t> pour </a:t>
            </a:r>
            <a:r>
              <a:rPr lang="en-US" altLang="en-US" sz="2800" b="1" dirty="0" err="1">
                <a:solidFill>
                  <a:srgbClr val="0070C0"/>
                </a:solidFill>
                <a:cs typeface="Arial" panose="020B0604020202020204" pitchFamily="34" charset="0"/>
              </a:rPr>
              <a:t>l’introduction</a:t>
            </a:r>
            <a:r>
              <a:rPr lang="en-US" altLang="en-US" sz="2800" b="1" dirty="0">
                <a:solidFill>
                  <a:srgbClr val="0070C0"/>
                </a:solidFill>
                <a:cs typeface="Arial" panose="020B0604020202020204" pitchFamily="34" charset="0"/>
              </a:rPr>
              <a:t> du dossier : 30/10/2024</a:t>
            </a:r>
            <a:endParaRPr lang="fr-FR" sz="2800" dirty="0">
              <a:solidFill>
                <a:srgbClr val="0070C0"/>
              </a:solidFill>
              <a:cs typeface="Arial" panose="020B0604020202020204" pitchFamily="34" charset="0"/>
            </a:endParaRPr>
          </a:p>
          <a:p>
            <a:pPr marL="609600" indent="-609600" eaLnBrk="1" hangingPunct="1">
              <a:spcBef>
                <a:spcPct val="0"/>
              </a:spcBef>
              <a:buFont typeface="Wingdings" pitchFamily="2" charset="2"/>
              <a:buChar char="ü"/>
              <a:defRPr/>
            </a:pPr>
            <a:r>
              <a:rPr lang="nl-BE" dirty="0">
                <a:solidFill>
                  <a:schemeClr val="accent1"/>
                </a:solidFill>
              </a:rPr>
              <a:t>Document de demande disponible sur Polaris. </a:t>
            </a:r>
          </a:p>
          <a:p>
            <a:pPr marL="609600" indent="-609600" eaLnBrk="1" hangingPunct="1">
              <a:spcBef>
                <a:spcPct val="0"/>
              </a:spcBef>
              <a:buFont typeface="Wingdings" pitchFamily="2" charset="2"/>
              <a:buChar char="ü"/>
              <a:defRPr/>
            </a:pPr>
            <a:r>
              <a:rPr lang="nl-BE" dirty="0">
                <a:solidFill>
                  <a:schemeClr val="accent1"/>
                </a:solidFill>
              </a:rPr>
              <a:t>Approbation par la Fondation Rotary attendu entre décembre 2024 et  janvier 2025</a:t>
            </a:r>
          </a:p>
          <a:p>
            <a:pPr marL="609600" indent="-609600" eaLnBrk="1" hangingPunct="1">
              <a:spcBef>
                <a:spcPct val="0"/>
              </a:spcBef>
              <a:buFont typeface="Wingdings" pitchFamily="2" charset="2"/>
              <a:buChar char="ü"/>
              <a:defRPr/>
            </a:pPr>
            <a:r>
              <a:rPr lang="nl-BE" dirty="0">
                <a:solidFill>
                  <a:schemeClr val="accent1"/>
                </a:solidFill>
              </a:rPr>
              <a:t>Ne pas engager les fonds avant l’accord de la Fondation Rotary </a:t>
            </a:r>
          </a:p>
          <a:p>
            <a:pPr marL="609600" indent="-609600" eaLnBrk="1" hangingPunct="1">
              <a:spcBef>
                <a:spcPct val="0"/>
              </a:spcBef>
              <a:buFont typeface="Wingdings" pitchFamily="2" charset="2"/>
              <a:buChar char="ü"/>
              <a:defRPr/>
            </a:pPr>
            <a:r>
              <a:rPr lang="nl-BE" dirty="0">
                <a:solidFill>
                  <a:schemeClr val="accent1"/>
                </a:solidFill>
              </a:rPr>
              <a:t>Rapport final attendu pour le 30/06/2025</a:t>
            </a:r>
          </a:p>
          <a:p>
            <a:pPr marL="609600" indent="-609600" eaLnBrk="1" hangingPunct="1">
              <a:spcBef>
                <a:spcPct val="0"/>
              </a:spcBef>
              <a:buFont typeface="Wingdings" pitchFamily="2" charset="2"/>
              <a:buChar char="ü"/>
              <a:defRPr/>
            </a:pPr>
            <a:r>
              <a:rPr lang="nl-BE" dirty="0">
                <a:solidFill>
                  <a:schemeClr val="accent1"/>
                </a:solidFill>
              </a:rPr>
              <a:t>Budget total disponible 2024-2025 : 47375 $</a:t>
            </a:r>
          </a:p>
        </p:txBody>
      </p:sp>
      <p:sp>
        <p:nvSpPr>
          <p:cNvPr id="3" name="ZoneTexte 2">
            <a:extLst>
              <a:ext uri="{FF2B5EF4-FFF2-40B4-BE49-F238E27FC236}">
                <a16:creationId xmlns:a16="http://schemas.microsoft.com/office/drawing/2014/main" id="{995F451C-79FD-C88F-5510-113E7F480448}"/>
              </a:ext>
            </a:extLst>
          </p:cNvPr>
          <p:cNvSpPr txBox="1"/>
          <p:nvPr/>
        </p:nvSpPr>
        <p:spPr>
          <a:xfrm>
            <a:off x="381000" y="381000"/>
            <a:ext cx="7162799" cy="523220"/>
          </a:xfrm>
          <a:prstGeom prst="rect">
            <a:avLst/>
          </a:prstGeom>
          <a:noFill/>
        </p:spPr>
        <p:txBody>
          <a:bodyPr wrap="square" rtlCol="0">
            <a:spAutoFit/>
          </a:bodyPr>
          <a:lstStyle/>
          <a:p>
            <a:r>
              <a:rPr lang="fr-FR" sz="2800" b="1" dirty="0">
                <a:solidFill>
                  <a:schemeClr val="bg1"/>
                </a:solidFill>
              </a:rPr>
              <a:t>Les subventions de district 2024-2025</a:t>
            </a:r>
            <a:endParaRPr lang="fr-BE" sz="2800" b="1" dirty="0">
              <a:solidFill>
                <a:schemeClr val="bg1"/>
              </a:solidFill>
            </a:endParaRPr>
          </a:p>
        </p:txBody>
      </p:sp>
    </p:spTree>
    <p:extLst>
      <p:ext uri="{BB962C8B-B14F-4D97-AF65-F5344CB8AC3E}">
        <p14:creationId xmlns:p14="http://schemas.microsoft.com/office/powerpoint/2010/main" val="198600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1235" name="Rectangle 3"/>
          <p:cNvSpPr>
            <a:spLocks noGrp="1" noChangeArrowheads="1"/>
          </p:cNvSpPr>
          <p:nvPr>
            <p:ph idx="4294967295"/>
          </p:nvPr>
        </p:nvSpPr>
        <p:spPr bwMode="auto">
          <a:xfrm>
            <a:off x="0" y="1295400"/>
            <a:ext cx="9105900" cy="5005388"/>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marL="457200" lvl="1" indent="0">
              <a:spcAft>
                <a:spcPts val="600"/>
              </a:spcAft>
              <a:buClr>
                <a:srgbClr val="0070C0"/>
              </a:buClr>
              <a:buSzPct val="120000"/>
              <a:buNone/>
            </a:pPr>
            <a:r>
              <a:rPr lang="en-US" altLang="en-US" b="1" dirty="0">
                <a:solidFill>
                  <a:srgbClr val="0070C0"/>
                </a:solidFill>
                <a:latin typeface="Arial" panose="020B0604020202020204" pitchFamily="34" charset="0"/>
                <a:cs typeface="Arial" panose="020B0604020202020204" pitchFamily="34" charset="0"/>
              </a:rPr>
              <a:t>Subventions </a:t>
            </a:r>
            <a:r>
              <a:rPr lang="en-US" altLang="en-US" b="1" dirty="0" err="1">
                <a:solidFill>
                  <a:srgbClr val="0070C0"/>
                </a:solidFill>
                <a:latin typeface="Arial" panose="020B0604020202020204" pitchFamily="34" charset="0"/>
                <a:cs typeface="Arial" panose="020B0604020202020204" pitchFamily="34" charset="0"/>
              </a:rPr>
              <a:t>mondiales</a:t>
            </a:r>
            <a:r>
              <a:rPr lang="en-US" altLang="en-US" b="1" dirty="0">
                <a:solidFill>
                  <a:srgbClr val="0070C0"/>
                </a:solidFill>
                <a:latin typeface="Arial" panose="020B0604020202020204" pitchFamily="34" charset="0"/>
                <a:cs typeface="Arial" panose="020B0604020202020204" pitchFamily="34" charset="0"/>
              </a:rPr>
              <a:t> </a:t>
            </a:r>
            <a:r>
              <a:rPr lang="fr-FR" dirty="0">
                <a:solidFill>
                  <a:srgbClr val="0070C0"/>
                </a:solidFill>
                <a:latin typeface="Arial" panose="020B0604020202020204" pitchFamily="34" charset="0"/>
                <a:cs typeface="Arial" panose="020B0604020202020204" pitchFamily="34" charset="0"/>
              </a:rPr>
              <a:t>financent des actions internationales pérennes aux résultats mesurables et des bourses.</a:t>
            </a:r>
            <a:endParaRPr lang="nl-BE" sz="2800" dirty="0">
              <a:solidFill>
                <a:schemeClr val="bg2">
                  <a:lumMod val="10000"/>
                </a:schemeClr>
              </a:solidFill>
              <a:latin typeface="Arial" panose="020B0604020202020204" pitchFamily="34" charset="0"/>
              <a:cs typeface="Arial" panose="020B0604020202020204" pitchFamily="34" charset="0"/>
            </a:endParaRPr>
          </a:p>
          <a:p>
            <a:pPr eaLnBrk="1" hangingPunct="1">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Projet international de fort impact, pilotés par les Rotariens, 	toujours en partenariat avec un club Rotary du pays où l’action 	est menée.</a:t>
            </a:r>
          </a:p>
          <a:p>
            <a:pPr eaLnBrk="1" hangingPunct="1">
              <a:lnSpc>
                <a:spcPct val="90000"/>
              </a:lnSpc>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Action dans un des 7 axes stratégiques</a:t>
            </a:r>
          </a:p>
          <a:p>
            <a:pPr lvl="1" indent="-342900" algn="just" eaLnBrk="1" hangingPunct="1">
              <a:lnSpc>
                <a:spcPct val="90000"/>
              </a:lnSpc>
              <a:spcBef>
                <a:spcPct val="0"/>
              </a:spcBef>
              <a:buFont typeface="Arial" panose="020B0604020202020204" pitchFamily="34" charset="0"/>
              <a:buChar char="•"/>
              <a:defRPr/>
            </a:pPr>
            <a:r>
              <a:rPr lang="nl-BE" sz="2400" i="1" dirty="0">
                <a:solidFill>
                  <a:schemeClr val="accent1"/>
                </a:solidFill>
                <a:latin typeface="Arial" panose="020B0604020202020204" pitchFamily="34" charset="0"/>
                <a:cs typeface="Arial" panose="020B0604020202020204" pitchFamily="34" charset="0"/>
              </a:rPr>
              <a:t>		évaluée avant avec la communauté locale, </a:t>
            </a:r>
          </a:p>
          <a:p>
            <a:pPr lvl="1" indent="-342900" algn="just" eaLnBrk="1" hangingPunct="1">
              <a:lnSpc>
                <a:spcPct val="90000"/>
              </a:lnSpc>
              <a:spcBef>
                <a:spcPct val="0"/>
              </a:spcBef>
              <a:buFont typeface="Arial" panose="020B0604020202020204" pitchFamily="34" charset="0"/>
              <a:buChar char="•"/>
              <a:defRPr/>
            </a:pPr>
            <a:r>
              <a:rPr lang="nl-BE" sz="2400" i="1" dirty="0">
                <a:solidFill>
                  <a:schemeClr val="accent1"/>
                </a:solidFill>
                <a:latin typeface="Arial" panose="020B0604020202020204" pitchFamily="34" charset="0"/>
                <a:cs typeface="Arial" panose="020B0604020202020204" pitchFamily="34" charset="0"/>
              </a:rPr>
              <a:t>		durable et mesurable, </a:t>
            </a:r>
          </a:p>
          <a:p>
            <a:pPr lvl="1" indent="-342900" algn="just" eaLnBrk="1" hangingPunct="1">
              <a:lnSpc>
                <a:spcPct val="90000"/>
              </a:lnSpc>
              <a:spcBef>
                <a:spcPct val="0"/>
              </a:spcBef>
              <a:buFont typeface="Arial" panose="020B0604020202020204" pitchFamily="34" charset="0"/>
              <a:buChar char="•"/>
              <a:defRPr/>
            </a:pPr>
            <a:r>
              <a:rPr lang="nl-BE" sz="2400" i="1" dirty="0">
                <a:solidFill>
                  <a:schemeClr val="accent1"/>
                </a:solidFill>
                <a:latin typeface="Arial" panose="020B0604020202020204" pitchFamily="34" charset="0"/>
                <a:cs typeface="Arial" panose="020B0604020202020204" pitchFamily="34" charset="0"/>
              </a:rPr>
              <a:t>		et qui aura un impact significatif. </a:t>
            </a:r>
            <a:endParaRPr lang="nl-BE" sz="2400" dirty="0">
              <a:solidFill>
                <a:schemeClr val="accent1"/>
              </a:solidFill>
              <a:latin typeface="Arial" panose="020B0604020202020204" pitchFamily="34" charset="0"/>
              <a:cs typeface="Arial" panose="020B0604020202020204" pitchFamily="34" charset="0"/>
            </a:endParaRPr>
          </a:p>
          <a:p>
            <a:pPr eaLnBrk="1" hangingPunct="1">
              <a:lnSpc>
                <a:spcPct val="90000"/>
              </a:lnSpc>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Budget global minimum: 30.000 $</a:t>
            </a:r>
          </a:p>
          <a:p>
            <a:pPr eaLnBrk="1" hangingPunct="1">
              <a:lnSpc>
                <a:spcPct val="150000"/>
              </a:lnSpc>
              <a:spcBef>
                <a:spcPct val="0"/>
              </a:spcBef>
              <a:buFont typeface="Wingdings" pitchFamily="2" charset="2"/>
              <a:buChar char="ü"/>
              <a:defRPr/>
            </a:pPr>
            <a:r>
              <a:rPr lang="nl-BE" sz="2400" dirty="0">
                <a:solidFill>
                  <a:schemeClr val="accent1"/>
                </a:solidFill>
                <a:latin typeface="Arial" panose="020B0604020202020204" pitchFamily="34" charset="0"/>
                <a:cs typeface="Arial" panose="020B0604020202020204" pitchFamily="34" charset="0"/>
              </a:rPr>
              <a:t>	Clubs et districts principaux certifiés</a:t>
            </a:r>
          </a:p>
          <a:p>
            <a:pPr marL="0" indent="0" eaLnBrk="1" hangingPunct="1">
              <a:lnSpc>
                <a:spcPct val="90000"/>
              </a:lnSpc>
              <a:spcBef>
                <a:spcPct val="0"/>
              </a:spcBef>
              <a:buNone/>
              <a:defRPr/>
            </a:pPr>
            <a:endParaRPr lang="nl-BE" sz="2800" dirty="0">
              <a:solidFill>
                <a:schemeClr val="bg2">
                  <a:lumMod val="10000"/>
                </a:schemeClr>
              </a:solidFill>
              <a:latin typeface="Georgia" panose="02040502050405020303" pitchFamily="18" charset="0"/>
            </a:endParaRPr>
          </a:p>
          <a:p>
            <a:pPr marL="571500" indent="-571500" eaLnBrk="1" hangingPunct="1">
              <a:lnSpc>
                <a:spcPct val="90000"/>
              </a:lnSpc>
              <a:spcBef>
                <a:spcPct val="0"/>
              </a:spcBef>
              <a:buFont typeface="Wingdings" panose="05000000000000000000" pitchFamily="2" charset="2"/>
              <a:buChar char="ü"/>
              <a:defRPr/>
            </a:pPr>
            <a:endParaRPr lang="nl-BE" sz="2800" dirty="0">
              <a:solidFill>
                <a:schemeClr val="bg2">
                  <a:lumMod val="10000"/>
                </a:schemeClr>
              </a:solidFill>
              <a:latin typeface="Georgia" panose="02040502050405020303" pitchFamily="18" charset="0"/>
            </a:endParaRPr>
          </a:p>
          <a:p>
            <a:pPr marL="609600" indent="-609600" eaLnBrk="1" hangingPunct="1">
              <a:lnSpc>
                <a:spcPct val="90000"/>
              </a:lnSpc>
              <a:spcBef>
                <a:spcPct val="0"/>
              </a:spcBef>
              <a:buFont typeface="Wingdings" pitchFamily="2" charset="2"/>
              <a:buChar char="ü"/>
              <a:defRPr/>
            </a:pPr>
            <a:endParaRPr lang="nl-BE" sz="2800" dirty="0">
              <a:solidFill>
                <a:schemeClr val="bg2">
                  <a:lumMod val="10000"/>
                </a:schemeClr>
              </a:solidFill>
              <a:latin typeface="Georgia" panose="02040502050405020303" pitchFamily="18" charset="0"/>
            </a:endParaRPr>
          </a:p>
          <a:p>
            <a:pPr marL="609600" indent="-609600" eaLnBrk="1" hangingPunct="1">
              <a:lnSpc>
                <a:spcPct val="90000"/>
              </a:lnSpc>
              <a:spcBef>
                <a:spcPct val="0"/>
              </a:spcBef>
              <a:buFont typeface="Wingdings" pitchFamily="2" charset="2"/>
              <a:buChar char="ü"/>
              <a:defRPr/>
            </a:pPr>
            <a:endParaRPr lang="nl-BE" sz="3000" dirty="0">
              <a:solidFill>
                <a:schemeClr val="bg2">
                  <a:lumMod val="10000"/>
                </a:schemeClr>
              </a:solidFill>
            </a:endParaRPr>
          </a:p>
          <a:p>
            <a:pPr marL="0" indent="0" eaLnBrk="1" hangingPunct="1">
              <a:lnSpc>
                <a:spcPct val="90000"/>
              </a:lnSpc>
              <a:spcBef>
                <a:spcPct val="0"/>
              </a:spcBef>
              <a:defRPr/>
            </a:pPr>
            <a:endParaRPr lang="fr-BE" sz="3600" dirty="0">
              <a:solidFill>
                <a:schemeClr val="bg2">
                  <a:lumMod val="10000"/>
                </a:schemeClr>
              </a:solidFill>
            </a:endParaRPr>
          </a:p>
          <a:p>
            <a:pPr marL="609600" indent="-609600" eaLnBrk="1" hangingPunct="1">
              <a:lnSpc>
                <a:spcPct val="90000"/>
              </a:lnSpc>
              <a:spcBef>
                <a:spcPct val="0"/>
              </a:spcBef>
              <a:buFont typeface="Wingdings" pitchFamily="2" charset="2"/>
              <a:buChar char="ü"/>
              <a:defRPr/>
            </a:pPr>
            <a:endParaRPr lang="fr-BE" sz="3600" dirty="0"/>
          </a:p>
          <a:p>
            <a:pPr marL="609600" indent="-609600" eaLnBrk="1" hangingPunct="1">
              <a:lnSpc>
                <a:spcPct val="90000"/>
              </a:lnSpc>
              <a:spcBef>
                <a:spcPct val="0"/>
              </a:spcBef>
              <a:buFontTx/>
              <a:buAutoNum type="arabicPeriod"/>
              <a:defRPr/>
            </a:pPr>
            <a:endParaRPr lang="fr-BE" sz="3600" dirty="0"/>
          </a:p>
        </p:txBody>
      </p:sp>
      <p:sp>
        <p:nvSpPr>
          <p:cNvPr id="38914" name="Rectangle 2"/>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Les subventions mondiales </a:t>
            </a:r>
            <a:endParaRPr lang="fr-FR" sz="33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1235" name="Rectangle 3"/>
          <p:cNvSpPr>
            <a:spLocks noGrp="1" noChangeArrowheads="1"/>
          </p:cNvSpPr>
          <p:nvPr>
            <p:ph idx="4294967295"/>
          </p:nvPr>
        </p:nvSpPr>
        <p:spPr bwMode="auto">
          <a:xfrm>
            <a:off x="0" y="1295400"/>
            <a:ext cx="9601200" cy="914400"/>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marL="457200" lvl="1" indent="0">
              <a:spcAft>
                <a:spcPts val="600"/>
              </a:spcAft>
              <a:buClr>
                <a:srgbClr val="0070C0"/>
              </a:buClr>
              <a:buSzPct val="120000"/>
              <a:buNone/>
            </a:pPr>
            <a:r>
              <a:rPr lang="en-US" altLang="en-US" b="1" dirty="0" err="1">
                <a:solidFill>
                  <a:srgbClr val="0070C0"/>
                </a:solidFill>
                <a:latin typeface="Arial" panose="020B0604020202020204" pitchFamily="34" charset="0"/>
                <a:cs typeface="Arial" panose="020B0604020202020204" pitchFamily="34" charset="0"/>
              </a:rPr>
              <a:t>Quelques</a:t>
            </a:r>
            <a:r>
              <a:rPr lang="en-US" altLang="en-US" b="1" dirty="0">
                <a:solidFill>
                  <a:srgbClr val="0070C0"/>
                </a:solidFill>
                <a:latin typeface="Arial" panose="020B0604020202020204" pitchFamily="34" charset="0"/>
                <a:cs typeface="Arial" panose="020B0604020202020204" pitchFamily="34" charset="0"/>
              </a:rPr>
              <a:t> </a:t>
            </a:r>
            <a:r>
              <a:rPr lang="en-US" altLang="en-US" b="1" dirty="0" err="1">
                <a:solidFill>
                  <a:srgbClr val="0070C0"/>
                </a:solidFill>
                <a:latin typeface="Arial" panose="020B0604020202020204" pitchFamily="34" charset="0"/>
                <a:cs typeface="Arial" panose="020B0604020202020204" pitchFamily="34" charset="0"/>
              </a:rPr>
              <a:t>exemples</a:t>
            </a:r>
            <a:r>
              <a:rPr lang="en-US" altLang="en-US" b="1" dirty="0">
                <a:solidFill>
                  <a:srgbClr val="0070C0"/>
                </a:solidFill>
                <a:latin typeface="Arial" panose="020B0604020202020204" pitchFamily="34" charset="0"/>
                <a:cs typeface="Arial" panose="020B0604020202020204" pitchFamily="34" charset="0"/>
              </a:rPr>
              <a:t> de subventions </a:t>
            </a:r>
            <a:r>
              <a:rPr lang="en-US" altLang="en-US" b="1" dirty="0" err="1">
                <a:solidFill>
                  <a:srgbClr val="0070C0"/>
                </a:solidFill>
                <a:latin typeface="Arial" panose="020B0604020202020204" pitchFamily="34" charset="0"/>
                <a:cs typeface="Arial" panose="020B0604020202020204" pitchFamily="34" charset="0"/>
              </a:rPr>
              <a:t>mondiales</a:t>
            </a:r>
            <a:r>
              <a:rPr lang="en-US" altLang="en-US" b="1" dirty="0">
                <a:solidFill>
                  <a:srgbClr val="0070C0"/>
                </a:solidFill>
                <a:latin typeface="Arial" panose="020B0604020202020204" pitchFamily="34" charset="0"/>
                <a:cs typeface="Arial" panose="020B0604020202020204" pitchFamily="34" charset="0"/>
              </a:rPr>
              <a:t> </a:t>
            </a:r>
            <a:r>
              <a:rPr lang="en-US" altLang="en-US" b="1" dirty="0" err="1">
                <a:solidFill>
                  <a:srgbClr val="0070C0"/>
                </a:solidFill>
                <a:latin typeface="Arial" panose="020B0604020202020204" pitchFamily="34" charset="0"/>
                <a:cs typeface="Arial" panose="020B0604020202020204" pitchFamily="34" charset="0"/>
              </a:rPr>
              <a:t>récentes</a:t>
            </a:r>
            <a:r>
              <a:rPr lang="en-US" altLang="en-US" b="1" dirty="0">
                <a:solidFill>
                  <a:srgbClr val="0070C0"/>
                </a:solidFill>
                <a:latin typeface="Arial" panose="020B0604020202020204" pitchFamily="34" charset="0"/>
                <a:cs typeface="Arial" panose="020B0604020202020204" pitchFamily="34" charset="0"/>
              </a:rPr>
              <a:t> </a:t>
            </a:r>
          </a:p>
        </p:txBody>
      </p:sp>
      <p:sp>
        <p:nvSpPr>
          <p:cNvPr id="38914" name="Rectangle 2"/>
          <p:cNvSpPr>
            <a:spLocks noGrp="1" noChangeArrowheads="1"/>
          </p:cNvSpPr>
          <p:nvPr>
            <p:ph type="title" idx="4294967295"/>
          </p:nvPr>
        </p:nvSpPr>
        <p:spPr bwMode="auto">
          <a:xfrm>
            <a:off x="0" y="275925"/>
            <a:ext cx="9105900" cy="914400"/>
          </a:xfrm>
          <a:prstGeom prst="rect">
            <a:avLst/>
          </a:prstGeom>
          <a:solidFill>
            <a:srgbClr val="005DAA"/>
          </a:solid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BE" sz="3300" b="1" dirty="0">
                <a:solidFill>
                  <a:schemeClr val="bg1"/>
                </a:solidFill>
                <a:latin typeface="Arial" panose="020B0604020202020204" pitchFamily="34" charset="0"/>
                <a:cs typeface="Arial" panose="020B0604020202020204" pitchFamily="34" charset="0"/>
              </a:rPr>
              <a:t>  Les subventions mondiales </a:t>
            </a:r>
            <a:endParaRPr lang="fr-FR" sz="3300" b="1" dirty="0">
              <a:solidFill>
                <a:schemeClr val="bg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1A29245C-0FB8-449B-A538-FF16A0C805FF}"/>
              </a:ext>
            </a:extLst>
          </p:cNvPr>
          <p:cNvSpPr txBox="1"/>
          <p:nvPr/>
        </p:nvSpPr>
        <p:spPr>
          <a:xfrm>
            <a:off x="76200" y="2423279"/>
            <a:ext cx="4648200" cy="3585597"/>
          </a:xfrm>
          <a:prstGeom prst="rect">
            <a:avLst/>
          </a:prstGeom>
          <a:noFill/>
        </p:spPr>
        <p:txBody>
          <a:bodyPr wrap="square" rtlCol="0">
            <a:spAutoFit/>
          </a:bodyPr>
          <a:lstStyle/>
          <a:p>
            <a:pPr marL="457200" lvl="1" indent="0">
              <a:spcAft>
                <a:spcPts val="600"/>
              </a:spcAft>
              <a:buClr>
                <a:srgbClr val="0070C0"/>
              </a:buClr>
              <a:buSzPct val="120000"/>
              <a:buNone/>
            </a:pPr>
            <a:r>
              <a:rPr lang="en-US" sz="2400" b="1" dirty="0">
                <a:solidFill>
                  <a:schemeClr val="accent1"/>
                </a:solidFill>
                <a:latin typeface="Arial" panose="020B0604020202020204" pitchFamily="34" charset="0"/>
                <a:cs typeface="Arial" panose="020B0604020202020204" pitchFamily="34" charset="0"/>
              </a:rPr>
              <a:t>Eau source de vie </a:t>
            </a: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Lieu : Benin  </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Clubs </a:t>
            </a:r>
            <a:r>
              <a:rPr lang="en-US" sz="2400" dirty="0" err="1">
                <a:solidFill>
                  <a:schemeClr val="accent1"/>
                </a:solidFill>
                <a:latin typeface="Arial" panose="020B0604020202020204" pitchFamily="34" charset="0"/>
                <a:cs typeface="Arial" panose="020B0604020202020204" pitchFamily="34" charset="0"/>
              </a:rPr>
              <a:t>parrains</a:t>
            </a:r>
            <a:r>
              <a:rPr lang="en-US" sz="2400" dirty="0">
                <a:solidFill>
                  <a:schemeClr val="accent1"/>
                </a:solidFill>
                <a:latin typeface="Arial" panose="020B0604020202020204" pitchFamily="34" charset="0"/>
                <a:cs typeface="Arial" panose="020B0604020202020204" pitchFamily="34" charset="0"/>
              </a:rPr>
              <a:t> </a:t>
            </a:r>
          </a:p>
          <a:p>
            <a:pPr lvl="2">
              <a:spcAft>
                <a:spcPts val="600"/>
              </a:spcAft>
              <a:buClr>
                <a:srgbClr val="0070C0"/>
              </a:buClr>
              <a:buSzPct val="120000"/>
            </a:pP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Diekirch</a:t>
            </a:r>
            <a:r>
              <a:rPr lang="en-US" dirty="0">
                <a:solidFill>
                  <a:schemeClr val="accent1"/>
                </a:solidFill>
                <a:latin typeface="Arial" panose="020B0604020202020204" pitchFamily="34" charset="0"/>
                <a:cs typeface="Arial" panose="020B0604020202020204" pitchFamily="34" charset="0"/>
              </a:rPr>
              <a:t> – </a:t>
            </a:r>
            <a:r>
              <a:rPr lang="en-US" dirty="0" err="1">
                <a:solidFill>
                  <a:schemeClr val="accent1"/>
                </a:solidFill>
                <a:latin typeface="Arial" panose="020B0604020202020204" pitchFamily="34" charset="0"/>
                <a:cs typeface="Arial" panose="020B0604020202020204" pitchFamily="34" charset="0"/>
              </a:rPr>
              <a:t>Ettelbruck</a:t>
            </a:r>
            <a:r>
              <a:rPr lang="en-US" dirty="0">
                <a:solidFill>
                  <a:schemeClr val="accent1"/>
                </a:solidFill>
                <a:latin typeface="Arial" panose="020B0604020202020204" pitchFamily="34" charset="0"/>
                <a:cs typeface="Arial" panose="020B0604020202020204" pitchFamily="34" charset="0"/>
              </a:rPr>
              <a:t> </a:t>
            </a:r>
          </a:p>
          <a:p>
            <a:pPr lvl="2">
              <a:spcAft>
                <a:spcPts val="600"/>
              </a:spcAft>
              <a:buClr>
                <a:srgbClr val="0070C0"/>
              </a:buClr>
              <a:buSzPct val="120000"/>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Cotonou Rive Gauche</a:t>
            </a:r>
            <a:endParaRPr lang="nl-BE"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nl-BE" sz="2400" dirty="0">
                <a:solidFill>
                  <a:schemeClr val="accent1"/>
                </a:solidFill>
                <a:latin typeface="Arial" panose="020B0604020202020204" pitchFamily="34" charset="0"/>
                <a:cs typeface="Arial" panose="020B0604020202020204" pitchFamily="34" charset="0"/>
              </a:rPr>
              <a:t> Budget total : 30 595 $ </a:t>
            </a:r>
          </a:p>
          <a:p>
            <a:pPr lvl="1">
              <a:spcAft>
                <a:spcPts val="600"/>
              </a:spcAft>
              <a:buClr>
                <a:srgbClr val="0070C0"/>
              </a:buClr>
              <a:buSzPct val="120000"/>
              <a:buFont typeface="Arial" panose="020B0604020202020204" pitchFamily="34" charset="0"/>
              <a:buChar char="•"/>
            </a:pPr>
            <a:r>
              <a:rPr lang="nl-BE" sz="2400" dirty="0">
                <a:solidFill>
                  <a:schemeClr val="accent1"/>
                </a:solidFill>
                <a:latin typeface="Arial" panose="020B0604020202020204" pitchFamily="34" charset="0"/>
                <a:cs typeface="Arial" panose="020B0604020202020204" pitchFamily="34" charset="0"/>
              </a:rPr>
              <a:t> </a:t>
            </a:r>
            <a:r>
              <a:rPr lang="nl-BE" sz="2400" b="1" dirty="0">
                <a:solidFill>
                  <a:schemeClr val="accent1"/>
                </a:solidFill>
                <a:latin typeface="Arial" panose="020B0604020202020204" pitchFamily="34" charset="0"/>
                <a:cs typeface="Arial" panose="020B0604020202020204" pitchFamily="34" charset="0"/>
              </a:rPr>
              <a:t>FSD 2160 : 8000 $</a:t>
            </a:r>
          </a:p>
          <a:p>
            <a:endParaRPr lang="fr-FR" dirty="0"/>
          </a:p>
        </p:txBody>
      </p:sp>
      <p:sp>
        <p:nvSpPr>
          <p:cNvPr id="3" name="ZoneTexte 2">
            <a:extLst>
              <a:ext uri="{FF2B5EF4-FFF2-40B4-BE49-F238E27FC236}">
                <a16:creationId xmlns:a16="http://schemas.microsoft.com/office/drawing/2014/main" id="{BA3441F4-4DDC-61BD-3F9A-E3586821F6A2}"/>
              </a:ext>
            </a:extLst>
          </p:cNvPr>
          <p:cNvSpPr txBox="1"/>
          <p:nvPr/>
        </p:nvSpPr>
        <p:spPr>
          <a:xfrm>
            <a:off x="4457700" y="2461241"/>
            <a:ext cx="4648200" cy="3585597"/>
          </a:xfrm>
          <a:prstGeom prst="rect">
            <a:avLst/>
          </a:prstGeom>
          <a:noFill/>
        </p:spPr>
        <p:txBody>
          <a:bodyPr wrap="square" rtlCol="0">
            <a:spAutoFit/>
          </a:bodyPr>
          <a:lstStyle/>
          <a:p>
            <a:pPr marL="457200" lvl="1" indent="0">
              <a:spcAft>
                <a:spcPts val="600"/>
              </a:spcAft>
              <a:buClr>
                <a:srgbClr val="0070C0"/>
              </a:buClr>
              <a:buSzPct val="120000"/>
              <a:buNone/>
            </a:pPr>
            <a:r>
              <a:rPr lang="en-US" sz="2400" b="1" dirty="0" err="1">
                <a:solidFill>
                  <a:schemeClr val="accent1"/>
                </a:solidFill>
                <a:latin typeface="Arial" panose="020B0604020202020204" pitchFamily="34" charset="0"/>
                <a:cs typeface="Arial" panose="020B0604020202020204" pitchFamily="34" charset="0"/>
              </a:rPr>
              <a:t>Hopital</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Panzi</a:t>
            </a:r>
            <a:endParaRPr lang="en-US" sz="2400" b="1"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  Lieu : RDC</a:t>
            </a:r>
          </a:p>
          <a:p>
            <a:pPr lvl="1">
              <a:spcAft>
                <a:spcPts val="600"/>
              </a:spcAft>
              <a:buClr>
                <a:srgbClr val="0070C0"/>
              </a:buClr>
              <a:buSzPct val="120000"/>
              <a:buFont typeface="Arial" panose="020B0604020202020204" pitchFamily="34" charset="0"/>
              <a:buChar char="•"/>
            </a:pPr>
            <a:r>
              <a:rPr lang="en-US" dirty="0">
                <a:solidFill>
                  <a:schemeClr val="accent1"/>
                </a:solidFill>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Clubs </a:t>
            </a:r>
            <a:r>
              <a:rPr lang="en-US" sz="2400" dirty="0" err="1">
                <a:solidFill>
                  <a:schemeClr val="accent1"/>
                </a:solidFill>
                <a:latin typeface="Arial" panose="020B0604020202020204" pitchFamily="34" charset="0"/>
                <a:cs typeface="Arial" panose="020B0604020202020204" pitchFamily="34" charset="0"/>
              </a:rPr>
              <a:t>parrains</a:t>
            </a:r>
            <a:r>
              <a:rPr lang="en-US" sz="2400" dirty="0">
                <a:solidFill>
                  <a:schemeClr val="accent1"/>
                </a:solidFill>
                <a:latin typeface="Arial" panose="020B0604020202020204" pitchFamily="34" charset="0"/>
                <a:cs typeface="Arial" panose="020B0604020202020204" pitchFamily="34" charset="0"/>
              </a:rPr>
              <a:t> </a:t>
            </a:r>
          </a:p>
          <a:p>
            <a:pPr marL="1257300" lvl="2" indent="-342900">
              <a:spcAft>
                <a:spcPts val="600"/>
              </a:spcAft>
              <a:buClr>
                <a:srgbClr val="0070C0"/>
              </a:buClr>
              <a:buSzPct val="120000"/>
              <a:buFontTx/>
              <a:buChar char="-"/>
            </a:pPr>
            <a:r>
              <a:rPr lang="en-US" dirty="0">
                <a:solidFill>
                  <a:schemeClr val="accent1"/>
                </a:solidFill>
                <a:latin typeface="Arial" panose="020B0604020202020204" pitchFamily="34" charset="0"/>
                <a:cs typeface="Arial" panose="020B0604020202020204" pitchFamily="34" charset="0"/>
              </a:rPr>
              <a:t>Ath</a:t>
            </a:r>
          </a:p>
          <a:p>
            <a:pPr marL="1257300" lvl="2" indent="-342900">
              <a:spcAft>
                <a:spcPts val="600"/>
              </a:spcAft>
              <a:buClr>
                <a:srgbClr val="0070C0"/>
              </a:buClr>
              <a:buSzPct val="120000"/>
              <a:buFontTx/>
              <a:buChar char="-"/>
            </a:pPr>
            <a:r>
              <a:rPr lang="en-US" sz="2400" dirty="0" err="1">
                <a:solidFill>
                  <a:schemeClr val="accent1"/>
                </a:solidFill>
                <a:latin typeface="Arial" panose="020B0604020202020204" pitchFamily="34" charset="0"/>
                <a:cs typeface="Arial" panose="020B0604020202020204" pitchFamily="34" charset="0"/>
              </a:rPr>
              <a:t>Bukavu</a:t>
            </a:r>
            <a:r>
              <a:rPr lang="en-US" sz="2400" dirty="0">
                <a:solidFill>
                  <a:schemeClr val="accent1"/>
                </a:solidFill>
                <a:latin typeface="Arial" panose="020B0604020202020204" pitchFamily="34" charset="0"/>
                <a:cs typeface="Arial" panose="020B0604020202020204" pitchFamily="34" charset="0"/>
              </a:rPr>
              <a:t> </a:t>
            </a:r>
            <a:r>
              <a:rPr lang="en-US" sz="2400" dirty="0" err="1">
                <a:solidFill>
                  <a:schemeClr val="accent1"/>
                </a:solidFill>
                <a:latin typeface="Arial" panose="020B0604020202020204" pitchFamily="34" charset="0"/>
                <a:cs typeface="Arial" panose="020B0604020202020204" pitchFamily="34" charset="0"/>
              </a:rPr>
              <a:t>Mwangaza</a:t>
            </a:r>
            <a:r>
              <a:rPr lang="en-US" sz="2400" dirty="0">
                <a:solidFill>
                  <a:schemeClr val="accent1"/>
                </a:solidFill>
                <a:latin typeface="Arial" panose="020B0604020202020204" pitchFamily="34" charset="0"/>
                <a:cs typeface="Arial" panose="020B0604020202020204" pitchFamily="34" charset="0"/>
              </a:rPr>
              <a:t> </a:t>
            </a:r>
            <a:endParaRPr lang="nl-BE" sz="2400" dirty="0">
              <a:solidFill>
                <a:schemeClr val="accent1"/>
              </a:solidFill>
              <a:latin typeface="Arial" panose="020B0604020202020204" pitchFamily="34" charset="0"/>
              <a:cs typeface="Arial" panose="020B0604020202020204" pitchFamily="34" charset="0"/>
            </a:endParaRPr>
          </a:p>
          <a:p>
            <a:pPr lvl="1">
              <a:spcAft>
                <a:spcPts val="600"/>
              </a:spcAft>
              <a:buClr>
                <a:srgbClr val="0070C0"/>
              </a:buClr>
              <a:buSzPct val="120000"/>
              <a:buFont typeface="Arial" panose="020B0604020202020204" pitchFamily="34" charset="0"/>
              <a:buChar char="•"/>
            </a:pPr>
            <a:r>
              <a:rPr lang="nl-BE" sz="2400" dirty="0">
                <a:solidFill>
                  <a:schemeClr val="accent1"/>
                </a:solidFill>
                <a:latin typeface="Arial" panose="020B0604020202020204" pitchFamily="34" charset="0"/>
                <a:cs typeface="Arial" panose="020B0604020202020204" pitchFamily="34" charset="0"/>
              </a:rPr>
              <a:t> Budget total : 194 856 $ </a:t>
            </a:r>
          </a:p>
          <a:p>
            <a:pPr lvl="1">
              <a:spcAft>
                <a:spcPts val="600"/>
              </a:spcAft>
              <a:buClr>
                <a:srgbClr val="0070C0"/>
              </a:buClr>
              <a:buSzPct val="120000"/>
              <a:buFont typeface="Arial" panose="020B0604020202020204" pitchFamily="34" charset="0"/>
              <a:buChar char="•"/>
            </a:pPr>
            <a:r>
              <a:rPr lang="nl-BE" sz="2400" dirty="0">
                <a:solidFill>
                  <a:schemeClr val="accent1"/>
                </a:solidFill>
                <a:latin typeface="Arial" panose="020B0604020202020204" pitchFamily="34" charset="0"/>
                <a:cs typeface="Arial" panose="020B0604020202020204" pitchFamily="34" charset="0"/>
              </a:rPr>
              <a:t> </a:t>
            </a:r>
            <a:r>
              <a:rPr lang="nl-BE" sz="2400" b="1" dirty="0">
                <a:solidFill>
                  <a:schemeClr val="accent1"/>
                </a:solidFill>
                <a:latin typeface="Arial" panose="020B0604020202020204" pitchFamily="34" charset="0"/>
                <a:cs typeface="Arial" panose="020B0604020202020204" pitchFamily="34" charset="0"/>
              </a:rPr>
              <a:t>FSD 2160 : 25000 $</a:t>
            </a:r>
          </a:p>
          <a:p>
            <a:endParaRPr lang="fr-FR" dirty="0"/>
          </a:p>
        </p:txBody>
      </p:sp>
    </p:spTree>
    <p:extLst>
      <p:ext uri="{BB962C8B-B14F-4D97-AF65-F5344CB8AC3E}">
        <p14:creationId xmlns:p14="http://schemas.microsoft.com/office/powerpoint/2010/main" val="3606640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RF_Powerpoint design_light_FR">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800" dirty="0">
            <a:solidFill>
              <a:schemeClr val="bg2">
                <a:lumMod val="10000"/>
              </a:schemeClr>
            </a:solidFill>
          </a:defRPr>
        </a:defPPr>
      </a:lstStyle>
    </a:txDef>
  </a:objectDefaults>
  <a:extraClrSchemeLst/>
</a:theme>
</file>

<file path=ppt/theme/theme10.xml><?xml version="1.0" encoding="utf-8"?>
<a:theme xmlns:a="http://schemas.openxmlformats.org/drawingml/2006/main" name="7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TRF_Powerpoint design_light_FR">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800" dirty="0">
            <a:solidFill>
              <a:schemeClr val="bg2">
                <a:lumMod val="10000"/>
              </a:schemeClr>
            </a:solidFill>
          </a:defRPr>
        </a:defPPr>
      </a:lstStyle>
    </a:tx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2170_1920_Without_Logos">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34</TotalTime>
  <Words>2476</Words>
  <Application>Microsoft Macintosh PowerPoint</Application>
  <PresentationFormat>Affichage à l'écran (4:3)</PresentationFormat>
  <Paragraphs>380</Paragraphs>
  <Slides>39</Slides>
  <Notes>7</Notes>
  <HiddenSlides>0</HiddenSlides>
  <MMClips>0</MMClips>
  <ScaleCrop>false</ScaleCrop>
  <HeadingPairs>
    <vt:vector size="6" baseType="variant">
      <vt:variant>
        <vt:lpstr>Polices utilisées</vt:lpstr>
      </vt:variant>
      <vt:variant>
        <vt:i4>13</vt:i4>
      </vt:variant>
      <vt:variant>
        <vt:lpstr>Thème</vt:lpstr>
      </vt:variant>
      <vt:variant>
        <vt:i4>13</vt:i4>
      </vt:variant>
      <vt:variant>
        <vt:lpstr>Titres des diapositives</vt:lpstr>
      </vt:variant>
      <vt:variant>
        <vt:i4>39</vt:i4>
      </vt:variant>
    </vt:vector>
  </HeadingPairs>
  <TitlesOfParts>
    <vt:vector size="65" baseType="lpstr">
      <vt:lpstr>Arial</vt:lpstr>
      <vt:lpstr>Arial Black</vt:lpstr>
      <vt:lpstr>Arial Narrow</vt:lpstr>
      <vt:lpstr>Calibri</vt:lpstr>
      <vt:lpstr>Calibri Light</vt:lpstr>
      <vt:lpstr>Cambria</vt:lpstr>
      <vt:lpstr>Corbel</vt:lpstr>
      <vt:lpstr>DokChampa</vt:lpstr>
      <vt:lpstr>Droid Serif</vt:lpstr>
      <vt:lpstr>Georgia</vt:lpstr>
      <vt:lpstr>HelveticaNeue</vt:lpstr>
      <vt:lpstr>Modern Love</vt:lpstr>
      <vt:lpstr>Wingdings</vt:lpstr>
      <vt:lpstr>TRF_Powerpoint design_light_FR</vt:lpstr>
      <vt:lpstr>Custom Design</vt:lpstr>
      <vt:lpstr>2_Custom Design</vt:lpstr>
      <vt:lpstr>1_Custom Design</vt:lpstr>
      <vt:lpstr>D2170_1920_Without_Logos</vt:lpstr>
      <vt:lpstr>3_Custom Design</vt:lpstr>
      <vt:lpstr>4_Custom Design</vt:lpstr>
      <vt:lpstr>5_Custom Design</vt:lpstr>
      <vt:lpstr>6_Custom Design</vt:lpstr>
      <vt:lpstr>7_Custom Design</vt:lpstr>
      <vt:lpstr>3_Office Theme</vt:lpstr>
      <vt:lpstr>4_Office Theme</vt:lpstr>
      <vt:lpstr>1_TRF_Powerpoint design_light_FR</vt:lpstr>
      <vt:lpstr>Présentation PowerPoint</vt:lpstr>
      <vt:lpstr>  La Fondation Rotary – Mission </vt:lpstr>
      <vt:lpstr>  La Fondation Rotary </vt:lpstr>
      <vt:lpstr>  Aperçu des subventions 2023-2024</vt:lpstr>
      <vt:lpstr>Présentation PowerPoint</vt:lpstr>
      <vt:lpstr>Présentation PowerPoint</vt:lpstr>
      <vt:lpstr>Présentation PowerPoint</vt:lpstr>
      <vt:lpstr>  Les subventions mondiales </vt:lpstr>
      <vt:lpstr>  Les subventions mondiales </vt:lpstr>
      <vt:lpstr>Présentation PowerPoint</vt:lpstr>
      <vt:lpstr>    Bourses d’études</vt:lpstr>
      <vt:lpstr>Présentation PowerPoint</vt:lpstr>
      <vt:lpstr>Comment financer tout cela ? – Dons au fonds annuel</vt:lpstr>
      <vt:lpstr>Comment financer tout cela ? – Les clubs</vt:lpstr>
      <vt:lpstr>Comment financer tout cela ? – Les rotariens</vt:lpstr>
      <vt:lpstr>Comment financer tout cela ? – Les rotariens</vt:lpstr>
      <vt:lpstr>Présentation PowerPoint</vt:lpstr>
      <vt:lpstr>Association luxembourgeoise des Œuvres du Rotary asbl  Association sans but lucratif 21, boulevard de la Pétrusse  L-2320 Luxembourg</vt:lpstr>
      <vt:lpstr>Présentation PowerPoint</vt:lpstr>
      <vt:lpstr>Présentation PowerPoint</vt:lpstr>
      <vt:lpstr>Que sera la contribution du D2160 pour votre projet ? </vt:lpstr>
      <vt:lpstr>Exemple de financement pour une Subvention Mondiale</vt:lpstr>
      <vt:lpstr>Présentation PowerPoint</vt:lpstr>
      <vt:lpstr>Présentation PowerPoint</vt:lpstr>
      <vt:lpstr>Présentation PowerPoint</vt:lpstr>
      <vt:lpstr>Présentation PowerPoint</vt:lpstr>
      <vt:lpstr>Eradiquons la polio</vt:lpstr>
      <vt:lpstr>Présentation PowerPoint</vt:lpstr>
      <vt:lpstr>Présentation PowerPoint</vt:lpstr>
      <vt:lpstr>Présentation PowerPoint</vt:lpstr>
      <vt:lpstr>La commission Fondation Rotary dans votre club</vt:lpstr>
      <vt:lpstr>Présentation PowerPoint</vt:lpstr>
      <vt:lpstr>  Kiosque « Fondation Polaris »</vt:lpstr>
      <vt:lpstr>Présentation PowerPoint</vt:lpstr>
      <vt:lpstr>Fondation Rotary : calendrier 2024 – 2025 </vt:lpstr>
      <vt:lpstr>La commission « Fondation Rotary » du District 2160 (2024 – 2025) </vt:lpstr>
      <vt:lpstr>LA FONDATION ROTARY COMPTE SUR LE SOUTIEN DE TON CLUB ! </vt:lpstr>
      <vt:lpstr>LA FONDATION ROTARY COMPTE SUR LE SOUTIEN DE TON CLUB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philippe VANSTALLE</dc:creator>
  <cp:lastModifiedBy>Eric Thonnard</cp:lastModifiedBy>
  <cp:revision>151</cp:revision>
  <dcterms:created xsi:type="dcterms:W3CDTF">2020-09-19T12:33:31Z</dcterms:created>
  <dcterms:modified xsi:type="dcterms:W3CDTF">2024-10-03T13:23:59Z</dcterms:modified>
</cp:coreProperties>
</file>