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6.jpg" ContentType="image/jpg"/>
  <Override PartName="/ppt/notesSlides/notesSlide1.xml" ContentType="application/vnd.openxmlformats-officedocument.presentationml.notesSlide+xml"/>
  <Override PartName="/ppt/media/image8.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8" r:id="rId2"/>
    <p:sldId id="2141411892" r:id="rId3"/>
    <p:sldId id="2141411887" r:id="rId4"/>
    <p:sldId id="2141411888" r:id="rId5"/>
    <p:sldId id="2141411889" r:id="rId6"/>
    <p:sldId id="2141411891" r:id="rId7"/>
    <p:sldId id="2141411890" r:id="rId8"/>
    <p:sldId id="2141411894" r:id="rId9"/>
    <p:sldId id="565" r:id="rId10"/>
    <p:sldId id="2141411897" r:id="rId11"/>
    <p:sldId id="256" r:id="rId12"/>
    <p:sldId id="2141411898" r:id="rId13"/>
    <p:sldId id="2141411902" r:id="rId14"/>
    <p:sldId id="2141411903" r:id="rId15"/>
    <p:sldId id="2141411908" r:id="rId16"/>
    <p:sldId id="2141411904" r:id="rId17"/>
    <p:sldId id="2141411899" r:id="rId18"/>
    <p:sldId id="2141411900" r:id="rId19"/>
    <p:sldId id="2141411901" r:id="rId20"/>
    <p:sldId id="2141411905" r:id="rId21"/>
    <p:sldId id="2141411910" r:id="rId22"/>
    <p:sldId id="2141411893" r:id="rId23"/>
    <p:sldId id="259" r:id="rId24"/>
    <p:sldId id="2141411906" r:id="rId25"/>
    <p:sldId id="2141411909" r:id="rId26"/>
    <p:sldId id="2141411912" r:id="rId27"/>
    <p:sldId id="2141411907" r:id="rId28"/>
    <p:sldId id="2141411911" r:id="rId29"/>
    <p:sldId id="2141411914" r:id="rId30"/>
    <p:sldId id="2141411913" r:id="rId31"/>
    <p:sldId id="2141411915" r:id="rId32"/>
    <p:sldId id="2141411916" r:id="rId33"/>
    <p:sldId id="2141411917" r:id="rId34"/>
    <p:sldId id="2141411918" r:id="rId35"/>
    <p:sldId id="2141411884" r:id="rId36"/>
    <p:sldId id="2141411885"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p:cViewPr varScale="1">
        <p:scale>
          <a:sx n="116" d="100"/>
          <a:sy n="116" d="100"/>
        </p:scale>
        <p:origin x="864" y="200"/>
      </p:cViewPr>
      <p:guideLst/>
    </p:cSldViewPr>
  </p:slideViewPr>
  <p:notesTextViewPr>
    <p:cViewPr>
      <p:scale>
        <a:sx n="1" d="1"/>
        <a:sy n="1" d="1"/>
      </p:scale>
      <p:origin x="0" y="0"/>
    </p:cViewPr>
  </p:notesTextViewPr>
  <p:notesViewPr>
    <p:cSldViewPr snapToGrid="0">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B3B9F38-46C7-5FAA-0A24-845D1C939F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6F23AF5-7E33-4134-2271-4D9935D297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BC5DD-951A-5C45-97CF-F54CBCFDDDC9}" type="datetimeFigureOut">
              <a:rPr lang="fr-FR" smtClean="0"/>
              <a:t>08/03/2024</a:t>
            </a:fld>
            <a:endParaRPr lang="fr-FR"/>
          </a:p>
        </p:txBody>
      </p:sp>
      <p:sp>
        <p:nvSpPr>
          <p:cNvPr id="4" name="Espace réservé du pied de page 3">
            <a:extLst>
              <a:ext uri="{FF2B5EF4-FFF2-40B4-BE49-F238E27FC236}">
                <a16:creationId xmlns:a16="http://schemas.microsoft.com/office/drawing/2014/main" id="{9FC112DA-68E1-F1A7-9BE4-DC685D96A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11E2AAB-6BDC-4C5E-A118-6AB9FB92FD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8AA506-F65B-2C4A-8292-146B3AB3F92D}" type="slidenum">
              <a:rPr lang="fr-FR" smtClean="0"/>
              <a:t>‹N°›</a:t>
            </a:fld>
            <a:endParaRPr lang="fr-FR"/>
          </a:p>
        </p:txBody>
      </p:sp>
    </p:spTree>
    <p:extLst>
      <p:ext uri="{BB962C8B-B14F-4D97-AF65-F5344CB8AC3E}">
        <p14:creationId xmlns:p14="http://schemas.microsoft.com/office/powerpoint/2010/main" val="2126457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8044E-F5E7-3744-B051-951C74CB744C}" type="datetimeFigureOut">
              <a:rPr lang="fr-FR" smtClean="0"/>
              <a:t>08/03/2024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F4FC3-00F8-484F-9FF0-76C7BC9C6C23}" type="slidenum">
              <a:rPr lang="fr-FR" smtClean="0"/>
              <a:t>‹N°›</a:t>
            </a:fld>
            <a:endParaRPr lang="fr-FR"/>
          </a:p>
        </p:txBody>
      </p:sp>
    </p:spTree>
    <p:extLst>
      <p:ext uri="{BB962C8B-B14F-4D97-AF65-F5344CB8AC3E}">
        <p14:creationId xmlns:p14="http://schemas.microsoft.com/office/powerpoint/2010/main" val="404674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a:defRPr/>
            </a:pPr>
            <a:r>
              <a:rPr lang="fr-BE"/>
              <a:t>Séminaire Fondation 25 Octobre 2020 Spa</a:t>
            </a:r>
            <a:endParaRPr lang="en-US" dirty="0"/>
          </a:p>
        </p:txBody>
      </p:sp>
    </p:spTree>
    <p:extLst>
      <p:ext uri="{BB962C8B-B14F-4D97-AF65-F5344CB8AC3E}">
        <p14:creationId xmlns:p14="http://schemas.microsoft.com/office/powerpoint/2010/main" val="63826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0F4FC3-00F8-484F-9FF0-76C7BC9C6C23}" type="slidenum">
              <a:rPr lang="fr-FR" smtClean="0"/>
              <a:t>23</a:t>
            </a:fld>
            <a:endParaRPr lang="fr-FR"/>
          </a:p>
        </p:txBody>
      </p:sp>
    </p:spTree>
    <p:extLst>
      <p:ext uri="{BB962C8B-B14F-4D97-AF65-F5344CB8AC3E}">
        <p14:creationId xmlns:p14="http://schemas.microsoft.com/office/powerpoint/2010/main" val="425408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0F4FC3-00F8-484F-9FF0-76C7BC9C6C23}" type="slidenum">
              <a:rPr lang="fr-FR" smtClean="0"/>
              <a:t>35</a:t>
            </a:fld>
            <a:endParaRPr lang="fr-FR"/>
          </a:p>
        </p:txBody>
      </p:sp>
    </p:spTree>
    <p:extLst>
      <p:ext uri="{BB962C8B-B14F-4D97-AF65-F5344CB8AC3E}">
        <p14:creationId xmlns:p14="http://schemas.microsoft.com/office/powerpoint/2010/main" val="3274402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gradFill>
          <a:gsLst>
            <a:gs pos="100000">
              <a:srgbClr val="002060"/>
            </a:gs>
            <a:gs pos="70000">
              <a:schemeClr val="accent1">
                <a:lumMod val="60000"/>
                <a:lumOff val="40000"/>
              </a:schemeClr>
            </a:gs>
            <a:gs pos="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BD9D4-414E-6EEA-8C54-E1B552F83CD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0E978A8-8A51-F944-9ADB-EEE58CB5BE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0C98C38-CB3F-FEA1-49C3-BB03375EEA3E}"/>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5" name="Espace réservé du pied de page 4">
            <a:extLst>
              <a:ext uri="{FF2B5EF4-FFF2-40B4-BE49-F238E27FC236}">
                <a16:creationId xmlns:a16="http://schemas.microsoft.com/office/drawing/2014/main" id="{DB84374F-1BB7-F08E-76BE-4A5D3D03FD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A626EA-0806-3B57-2C34-DE1B10436A26}"/>
              </a:ext>
            </a:extLst>
          </p:cNvPr>
          <p:cNvSpPr>
            <a:spLocks noGrp="1"/>
          </p:cNvSpPr>
          <p:nvPr>
            <p:ph type="sldNum" sz="quarter" idx="12"/>
          </p:nvPr>
        </p:nvSpPr>
        <p:spPr/>
        <p:txBody>
          <a:bodyPr/>
          <a:lstStyle/>
          <a:p>
            <a:fld id="{4CC463CD-74F0-8C4D-8A28-9755C6B6BE2A}" type="slidenum">
              <a:rPr lang="fr-FR" smtClean="0"/>
              <a:t>‹N°›</a:t>
            </a:fld>
            <a:endParaRPr lang="fr-FR"/>
          </a:p>
        </p:txBody>
      </p:sp>
      <p:pic>
        <p:nvPicPr>
          <p:cNvPr id="9" name="Image 8" descr="Une image contenant logo, capture d’écran, Graphique, graphisme&#10;&#10;Description générée automatiquement">
            <a:extLst>
              <a:ext uri="{FF2B5EF4-FFF2-40B4-BE49-F238E27FC236}">
                <a16:creationId xmlns:a16="http://schemas.microsoft.com/office/drawing/2014/main" id="{95643DFB-DA72-03AE-F842-A8619D6111F1}"/>
              </a:ext>
            </a:extLst>
          </p:cNvPr>
          <p:cNvPicPr>
            <a:picLocks noChangeAspect="1"/>
          </p:cNvPicPr>
          <p:nvPr userDrawn="1"/>
        </p:nvPicPr>
        <p:blipFill>
          <a:blip r:embed="rId2"/>
          <a:stretch>
            <a:fillRect/>
          </a:stretch>
        </p:blipFill>
        <p:spPr>
          <a:xfrm>
            <a:off x="7735613" y="-289470"/>
            <a:ext cx="6705600" cy="1816100"/>
          </a:xfrm>
          <a:prstGeom prst="rect">
            <a:avLst/>
          </a:prstGeom>
        </p:spPr>
      </p:pic>
      <p:sp>
        <p:nvSpPr>
          <p:cNvPr id="11" name="ZoneTexte 10">
            <a:extLst>
              <a:ext uri="{FF2B5EF4-FFF2-40B4-BE49-F238E27FC236}">
                <a16:creationId xmlns:a16="http://schemas.microsoft.com/office/drawing/2014/main" id="{A7E3CE0A-CC74-49F6-DA7F-A574768ED133}"/>
              </a:ext>
            </a:extLst>
          </p:cNvPr>
          <p:cNvSpPr txBox="1"/>
          <p:nvPr userDrawn="1"/>
        </p:nvSpPr>
        <p:spPr>
          <a:xfrm>
            <a:off x="620110" y="5906805"/>
            <a:ext cx="3418490" cy="307777"/>
          </a:xfrm>
          <a:prstGeom prst="rect">
            <a:avLst/>
          </a:prstGeom>
          <a:noFill/>
        </p:spPr>
        <p:txBody>
          <a:bodyPr wrap="square" rtlCol="0">
            <a:spAutoFit/>
          </a:bodyPr>
          <a:lstStyle/>
          <a:p>
            <a:r>
              <a:rPr lang="fr-FR" sz="1400" dirty="0">
                <a:solidFill>
                  <a:schemeClr val="bg1"/>
                </a:solidFill>
                <a:latin typeface="Arial" panose="020B0604020202020204" pitchFamily="34" charset="0"/>
                <a:cs typeface="Arial" panose="020B0604020202020204" pitchFamily="34" charset="0"/>
              </a:rPr>
              <a:t>Certification  2024-2025</a:t>
            </a:r>
          </a:p>
        </p:txBody>
      </p:sp>
    </p:spTree>
    <p:extLst>
      <p:ext uri="{BB962C8B-B14F-4D97-AF65-F5344CB8AC3E}">
        <p14:creationId xmlns:p14="http://schemas.microsoft.com/office/powerpoint/2010/main" val="4126417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C82BE-0A94-4EE2-8E3B-44B166A781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FF40554-A8BE-410F-773F-020EB0E6737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13D4092-049F-4E16-276B-8A4AF1CEB766}"/>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5" name="Espace réservé du pied de page 4">
            <a:extLst>
              <a:ext uri="{FF2B5EF4-FFF2-40B4-BE49-F238E27FC236}">
                <a16:creationId xmlns:a16="http://schemas.microsoft.com/office/drawing/2014/main" id="{BAEDF837-7ACF-B8B8-1815-767611F032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7F1953E-9D51-FE0E-9D30-8B6BC21C79BF}"/>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357186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30A961E-ECB1-14E3-C7FD-4DBCE89899C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B74AACD-3A8F-2D59-5B57-70A58D4BE0B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ADB246-FCA0-8055-1EF7-77989A1D61E3}"/>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5" name="Espace réservé du pied de page 4">
            <a:extLst>
              <a:ext uri="{FF2B5EF4-FFF2-40B4-BE49-F238E27FC236}">
                <a16:creationId xmlns:a16="http://schemas.microsoft.com/office/drawing/2014/main" id="{B5B4AB14-86CC-472A-15AD-823E66D34C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56B286-CC4A-D4C0-038F-8568B9B21FF5}"/>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35984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13F4605-6FA6-02A7-D1A0-54E2BA1C79A1}"/>
              </a:ext>
            </a:extLst>
          </p:cNvPr>
          <p:cNvSpPr/>
          <p:nvPr userDrawn="1"/>
        </p:nvSpPr>
        <p:spPr>
          <a:xfrm>
            <a:off x="0" y="15950"/>
            <a:ext cx="12192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sp>
        <p:nvSpPr>
          <p:cNvPr id="4" name="Rectangle 3"/>
          <p:cNvSpPr/>
          <p:nvPr/>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sz="2400"/>
          </a:p>
        </p:txBody>
      </p:sp>
      <p:sp>
        <p:nvSpPr>
          <p:cNvPr id="2" name="Title 1"/>
          <p:cNvSpPr>
            <a:spLocks noGrp="1"/>
          </p:cNvSpPr>
          <p:nvPr>
            <p:ph type="title"/>
          </p:nvPr>
        </p:nvSpPr>
        <p:spPr>
          <a:xfrm>
            <a:off x="609600" y="260498"/>
            <a:ext cx="11328400" cy="533400"/>
          </a:xfrm>
          <a:prstGeom prst="rect">
            <a:avLst/>
          </a:prstGeom>
        </p:spPr>
        <p:txBody>
          <a:bodyPr lIns="0" tIns="0" rIns="0" bIns="0" anchor="ctr" anchorCtr="0"/>
          <a:lstStyle>
            <a:lvl1pPr algn="l">
              <a:defRPr sz="4000">
                <a:solidFill>
                  <a:schemeClr val="bg1"/>
                </a:solidFill>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b="0">
                <a:solidFill>
                  <a:srgbClr val="91359C"/>
                </a:solidFill>
                <a:latin typeface="Georgia"/>
                <a:cs typeface="Georgia"/>
              </a:defRPr>
            </a:lvl1pPr>
            <a:lvl2pPr>
              <a:defRPr sz="2400" b="0">
                <a:solidFill>
                  <a:srgbClr val="1D4781"/>
                </a:solidFill>
                <a:latin typeface="Georgia"/>
                <a:cs typeface="Georgia"/>
              </a:defRPr>
            </a:lvl2pPr>
            <a:lvl3pPr>
              <a:defRPr sz="1800">
                <a:solidFill>
                  <a:schemeClr val="bg2">
                    <a:lumMod val="10000"/>
                  </a:schemeClr>
                </a:solidFill>
                <a:latin typeface="Georgia"/>
                <a:cs typeface="Georgia"/>
              </a:defRPr>
            </a:lvl3pPr>
            <a:lvl4pPr>
              <a:defRPr sz="1400">
                <a:solidFill>
                  <a:srgbClr val="58585A"/>
                </a:solidFill>
                <a:latin typeface="Georgia"/>
                <a:cs typeface="Georgia"/>
              </a:defRPr>
            </a:lvl4pPr>
            <a:lvl5pPr>
              <a:defRPr sz="12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94C01490-A5BE-4E04-F3BF-07D5E8733B81}"/>
              </a:ext>
            </a:extLst>
          </p:cNvPr>
          <p:cNvSpPr/>
          <p:nvPr userDrawn="1"/>
        </p:nvSpPr>
        <p:spPr>
          <a:xfrm>
            <a:off x="0" y="5899298"/>
            <a:ext cx="12192000" cy="990600"/>
          </a:xfrm>
          <a:prstGeom prst="rect">
            <a:avLst/>
          </a:prstGeom>
          <a:solidFill>
            <a:srgbClr val="9135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2" name="Image 21">
            <a:extLst>
              <a:ext uri="{FF2B5EF4-FFF2-40B4-BE49-F238E27FC236}">
                <a16:creationId xmlns:a16="http://schemas.microsoft.com/office/drawing/2014/main" id="{D2E12903-FF3E-3B0A-171A-941992340E75}"/>
              </a:ext>
            </a:extLst>
          </p:cNvPr>
          <p:cNvPicPr>
            <a:picLocks noChangeAspect="1"/>
          </p:cNvPicPr>
          <p:nvPr userDrawn="1"/>
        </p:nvPicPr>
        <p:blipFill>
          <a:blip r:embed="rId2"/>
          <a:stretch>
            <a:fillRect/>
          </a:stretch>
        </p:blipFill>
        <p:spPr>
          <a:xfrm>
            <a:off x="-916782" y="5486400"/>
            <a:ext cx="3126582" cy="1695302"/>
          </a:xfrm>
          <a:prstGeom prst="rect">
            <a:avLst/>
          </a:prstGeom>
        </p:spPr>
      </p:pic>
      <p:sp>
        <p:nvSpPr>
          <p:cNvPr id="23" name="Rectangle 22">
            <a:extLst>
              <a:ext uri="{FF2B5EF4-FFF2-40B4-BE49-F238E27FC236}">
                <a16:creationId xmlns:a16="http://schemas.microsoft.com/office/drawing/2014/main" id="{C80C10DE-F64C-075A-4802-51C94A4381BA}"/>
              </a:ext>
            </a:extLst>
          </p:cNvPr>
          <p:cNvSpPr/>
          <p:nvPr userDrawn="1"/>
        </p:nvSpPr>
        <p:spPr>
          <a:xfrm>
            <a:off x="12039600" y="15950"/>
            <a:ext cx="177209" cy="6873948"/>
          </a:xfrm>
          <a:prstGeom prst="rect">
            <a:avLst/>
          </a:prstGeom>
          <a:solidFill>
            <a:srgbClr val="4EA56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4F86CB75-CFE8-4A7B-C7F4-ACFFC1EE0E97}"/>
              </a:ext>
            </a:extLst>
          </p:cNvPr>
          <p:cNvPicPr>
            <a:picLocks noChangeAspect="1"/>
          </p:cNvPicPr>
          <p:nvPr userDrawn="1"/>
        </p:nvPicPr>
        <p:blipFill>
          <a:blip r:embed="rId3"/>
          <a:stretch>
            <a:fillRect/>
          </a:stretch>
        </p:blipFill>
        <p:spPr>
          <a:xfrm>
            <a:off x="10007600" y="6075113"/>
            <a:ext cx="1752600" cy="638969"/>
          </a:xfrm>
          <a:prstGeom prst="rect">
            <a:avLst/>
          </a:prstGeom>
        </p:spPr>
      </p:pic>
    </p:spTree>
    <p:extLst>
      <p:ext uri="{BB962C8B-B14F-4D97-AF65-F5344CB8AC3E}">
        <p14:creationId xmlns:p14="http://schemas.microsoft.com/office/powerpoint/2010/main" val="1612272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F14316-08A0-76DE-0BCB-0CA23B6101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7A47752-9CEE-AE14-73E2-C4057BFBE36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A87400-BA5B-804E-1D1C-7DF0516F50CB}"/>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5" name="Espace réservé du pied de page 4">
            <a:extLst>
              <a:ext uri="{FF2B5EF4-FFF2-40B4-BE49-F238E27FC236}">
                <a16:creationId xmlns:a16="http://schemas.microsoft.com/office/drawing/2014/main" id="{0310D1DC-E304-45C0-2ACB-9ED38BC11C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5BAC37-D274-3B77-F15C-6BC0059D210B}"/>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139576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C3D1C-4BB3-F005-BBDD-09EBF2F4A19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07861B1-7424-A827-DF40-51D9A3273E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F7F17B7-4B6E-EEE3-F626-CFFDFB00D04F}"/>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5" name="Espace réservé du pied de page 4">
            <a:extLst>
              <a:ext uri="{FF2B5EF4-FFF2-40B4-BE49-F238E27FC236}">
                <a16:creationId xmlns:a16="http://schemas.microsoft.com/office/drawing/2014/main" id="{FDCB89EC-71BD-6945-AB20-C562EECB2C7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5D72954-5CA7-482A-3A61-94B16DCE44A5}"/>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15082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7C06F-E3D0-54F4-43E4-FB8BC60393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C5174F-B825-595B-8C47-5511C728E42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740762A-829B-2DD7-D868-702CF57EB9A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86EC376-22A9-1885-3E15-416269D835E2}"/>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6" name="Espace réservé du pied de page 5">
            <a:extLst>
              <a:ext uri="{FF2B5EF4-FFF2-40B4-BE49-F238E27FC236}">
                <a16:creationId xmlns:a16="http://schemas.microsoft.com/office/drawing/2014/main" id="{BD0170A1-ADD5-8110-E198-15A423B591E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19028BC-FA77-6FD0-0547-B2D358A3D752}"/>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367533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65CDF-FAAA-1007-F5EA-C53286484A8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AA0D1D-F509-71AE-B834-39D4A8CE7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6047CCC-E643-D46B-838E-C6E346F0E7C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9D8008B-8B65-8E1D-E1F7-B2AE640DD5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BBE85FF-8AD5-4F83-E0D0-6F4FF060905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04D1822-1CEE-C5E5-83FC-D09D2BDD6D49}"/>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8" name="Espace réservé du pied de page 7">
            <a:extLst>
              <a:ext uri="{FF2B5EF4-FFF2-40B4-BE49-F238E27FC236}">
                <a16:creationId xmlns:a16="http://schemas.microsoft.com/office/drawing/2014/main" id="{E1A36443-2703-8238-8022-434B3CDDAA7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8D51DA1-9DCF-83AB-115D-A36A3CF97283}"/>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166450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ECDB2-C2F6-EBF7-F2F8-2014CA4C594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D55EF3C-EC80-25D7-4EB7-139876220933}"/>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4" name="Espace réservé du pied de page 3">
            <a:extLst>
              <a:ext uri="{FF2B5EF4-FFF2-40B4-BE49-F238E27FC236}">
                <a16:creationId xmlns:a16="http://schemas.microsoft.com/office/drawing/2014/main" id="{77B7576E-7E44-B84B-416F-09D6506E1DC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B3CF453-1152-FF95-C532-50CBE3E967CD}"/>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226091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B28698D-933D-C23D-ADAF-479D0AD16197}"/>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3" name="Espace réservé du pied de page 2">
            <a:extLst>
              <a:ext uri="{FF2B5EF4-FFF2-40B4-BE49-F238E27FC236}">
                <a16:creationId xmlns:a16="http://schemas.microsoft.com/office/drawing/2014/main" id="{F41D4AB1-B79C-F77B-C12A-048BEBC590C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6038154-F4FF-75B7-F442-374CEBAD7298}"/>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148082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D76E6-35ED-7044-8866-EA37A87B7C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6FA309C-1D37-260F-07F0-5B60FF041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22C7171-97B8-1C1C-72FD-8C1A9D169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FFB103-F120-8917-814E-237994AFB9C9}"/>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6" name="Espace réservé du pied de page 5">
            <a:extLst>
              <a:ext uri="{FF2B5EF4-FFF2-40B4-BE49-F238E27FC236}">
                <a16:creationId xmlns:a16="http://schemas.microsoft.com/office/drawing/2014/main" id="{D5381C84-AECD-3256-A55C-AD9E206B79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36E75D2-26C3-8A24-1CAB-ABE97B5D94A3}"/>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235769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1EAF9-A35E-D002-8459-AFEB5ECE20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FFCDD3B-86C2-7C97-D913-67A12CC57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5060A57-5B31-B78C-7F12-DF8301E39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EACB699-2A1F-458E-0858-5576F62D67F4}"/>
              </a:ext>
            </a:extLst>
          </p:cNvPr>
          <p:cNvSpPr>
            <a:spLocks noGrp="1"/>
          </p:cNvSpPr>
          <p:nvPr>
            <p:ph type="dt" sz="half" idx="10"/>
          </p:nvPr>
        </p:nvSpPr>
        <p:spPr/>
        <p:txBody>
          <a:bodyPr/>
          <a:lstStyle/>
          <a:p>
            <a:fld id="{4F595BC3-CADC-9E45-8434-2D531E4D909F}" type="datetimeFigureOut">
              <a:rPr lang="fr-FR" smtClean="0"/>
              <a:t>08/03/2024</a:t>
            </a:fld>
            <a:endParaRPr lang="fr-FR"/>
          </a:p>
        </p:txBody>
      </p:sp>
      <p:sp>
        <p:nvSpPr>
          <p:cNvPr id="6" name="Espace réservé du pied de page 5">
            <a:extLst>
              <a:ext uri="{FF2B5EF4-FFF2-40B4-BE49-F238E27FC236}">
                <a16:creationId xmlns:a16="http://schemas.microsoft.com/office/drawing/2014/main" id="{F0A4C0FC-454C-DBFF-6FB4-87E1CC41C0F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FDB35E-F95D-D389-6D7D-F7380FF9DB57}"/>
              </a:ext>
            </a:extLst>
          </p:cNvPr>
          <p:cNvSpPr>
            <a:spLocks noGrp="1"/>
          </p:cNvSpPr>
          <p:nvPr>
            <p:ph type="sldNum" sz="quarter" idx="12"/>
          </p:nvPr>
        </p:nvSpPr>
        <p:spPr/>
        <p:txBody>
          <a:bodyPr/>
          <a:lstStyle/>
          <a:p>
            <a:fld id="{4CC463CD-74F0-8C4D-8A28-9755C6B6BE2A}" type="slidenum">
              <a:rPr lang="fr-FR" smtClean="0"/>
              <a:t>‹N°›</a:t>
            </a:fld>
            <a:endParaRPr lang="fr-FR"/>
          </a:p>
        </p:txBody>
      </p:sp>
    </p:spTree>
    <p:extLst>
      <p:ext uri="{BB962C8B-B14F-4D97-AF65-F5344CB8AC3E}">
        <p14:creationId xmlns:p14="http://schemas.microsoft.com/office/powerpoint/2010/main" val="225399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03D2F5A-AD1C-D4DA-BFF6-4A0510283D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D27BE40-AFCA-BD4B-006F-8C7464E66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1CF1431-B72B-5981-C2CA-793E33B667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95BC3-CADC-9E45-8434-2D531E4D909F}" type="datetimeFigureOut">
              <a:rPr lang="fr-FR" smtClean="0"/>
              <a:t>08/03/2024</a:t>
            </a:fld>
            <a:endParaRPr lang="fr-FR"/>
          </a:p>
        </p:txBody>
      </p:sp>
      <p:sp>
        <p:nvSpPr>
          <p:cNvPr id="5" name="Espace réservé du pied de page 4">
            <a:extLst>
              <a:ext uri="{FF2B5EF4-FFF2-40B4-BE49-F238E27FC236}">
                <a16:creationId xmlns:a16="http://schemas.microsoft.com/office/drawing/2014/main" id="{C49FA848-A5CC-716B-D679-9834782044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CF8B4F0-F318-9948-6A4C-9F165B22CD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463CD-74F0-8C4D-8A28-9755C6B6BE2A}" type="slidenum">
              <a:rPr lang="fr-FR" smtClean="0"/>
              <a:t>‹N°›</a:t>
            </a:fld>
            <a:endParaRPr lang="fr-FR"/>
          </a:p>
        </p:txBody>
      </p:sp>
    </p:spTree>
    <p:extLst>
      <p:ext uri="{BB962C8B-B14F-4D97-AF65-F5344CB8AC3E}">
        <p14:creationId xmlns:p14="http://schemas.microsoft.com/office/powerpoint/2010/main" val="3422464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mailto:TRF2160@gmail.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0000">
              <a:schemeClr val="accent1">
                <a:lumMod val="60000"/>
                <a:lumOff val="40000"/>
              </a:schemeClr>
            </a:gs>
            <a:gs pos="0">
              <a:schemeClr val="accent1">
                <a:lumMod val="40000"/>
                <a:lumOff val="60000"/>
              </a:schemeClr>
            </a:gs>
            <a:gs pos="100000">
              <a:srgbClr val="002060"/>
            </a:gs>
          </a:gsLst>
          <a:lin ang="5400000" scaled="1"/>
        </a:gra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7586684-5B93-3A59-4353-D913AB439C18}"/>
              </a:ext>
            </a:extLst>
          </p:cNvPr>
          <p:cNvSpPr>
            <a:spLocks noGrp="1"/>
          </p:cNvSpPr>
          <p:nvPr>
            <p:ph idx="1"/>
          </p:nvPr>
        </p:nvSpPr>
        <p:spPr>
          <a:xfrm>
            <a:off x="838200" y="5032479"/>
            <a:ext cx="10515600" cy="1588658"/>
          </a:xfrm>
        </p:spPr>
        <p:txBody>
          <a:bodyPr>
            <a:normAutofit/>
          </a:bodyPr>
          <a:lstStyle/>
          <a:p>
            <a:pPr marL="0" indent="0" algn="ctr">
              <a:buNone/>
            </a:pPr>
            <a:r>
              <a:rPr lang="fr-FR" dirty="0">
                <a:solidFill>
                  <a:schemeClr val="bg1"/>
                </a:solidFill>
                <a:latin typeface="Arial" panose="020B0604020202020204" pitchFamily="34" charset="0"/>
                <a:cs typeface="Arial" panose="020B0604020202020204" pitchFamily="34" charset="0"/>
              </a:rPr>
              <a:t>Séminaire Gestion des Subventions</a:t>
            </a:r>
          </a:p>
          <a:p>
            <a:pPr marL="0" indent="0" algn="ctr">
              <a:buNone/>
            </a:pPr>
            <a:r>
              <a:rPr lang="fr-FR" sz="1800" dirty="0">
                <a:solidFill>
                  <a:schemeClr val="bg1"/>
                </a:solidFill>
                <a:latin typeface="Arial" panose="020B0604020202020204" pitchFamily="34" charset="0"/>
                <a:cs typeface="Arial" panose="020B0604020202020204" pitchFamily="34" charset="0"/>
              </a:rPr>
              <a:t>Philippe </a:t>
            </a:r>
            <a:r>
              <a:rPr lang="fr-FR" sz="1800" dirty="0" err="1">
                <a:solidFill>
                  <a:schemeClr val="bg1"/>
                </a:solidFill>
                <a:latin typeface="Arial" panose="020B0604020202020204" pitchFamily="34" charset="0"/>
                <a:cs typeface="Arial" panose="020B0604020202020204" pitchFamily="34" charset="0"/>
              </a:rPr>
              <a:t>Vanstalle</a:t>
            </a:r>
            <a:r>
              <a:rPr lang="fr-FR" sz="1800" dirty="0">
                <a:solidFill>
                  <a:schemeClr val="bg1"/>
                </a:solidFill>
                <a:latin typeface="Arial" panose="020B0604020202020204" pitchFamily="34" charset="0"/>
                <a:cs typeface="Arial" panose="020B0604020202020204" pitchFamily="34" charset="0"/>
              </a:rPr>
              <a:t> – DRFC</a:t>
            </a:r>
          </a:p>
          <a:p>
            <a:pPr marL="0" indent="0" algn="ctr">
              <a:buNone/>
            </a:pPr>
            <a:r>
              <a:rPr lang="fr-FR" sz="1800" dirty="0">
                <a:solidFill>
                  <a:schemeClr val="bg1"/>
                </a:solidFill>
                <a:latin typeface="Arial" panose="020B0604020202020204" pitchFamily="34" charset="0"/>
                <a:cs typeface="Arial" panose="020B0604020202020204" pitchFamily="34" charset="0"/>
              </a:rPr>
              <a:t>Eric Thonnard – DGSC  </a:t>
            </a:r>
          </a:p>
        </p:txBody>
      </p:sp>
      <p:pic>
        <p:nvPicPr>
          <p:cNvPr id="4" name="Image 3" descr="Une image contenant logo, capture d’écran, Graphique, Police&#10;&#10;Description générée automatiquement">
            <a:extLst>
              <a:ext uri="{FF2B5EF4-FFF2-40B4-BE49-F238E27FC236}">
                <a16:creationId xmlns:a16="http://schemas.microsoft.com/office/drawing/2014/main" id="{7BBA71A2-2751-AA26-463E-02CF0D8101D3}"/>
              </a:ext>
            </a:extLst>
          </p:cNvPr>
          <p:cNvPicPr>
            <a:picLocks noChangeAspect="1"/>
          </p:cNvPicPr>
          <p:nvPr/>
        </p:nvPicPr>
        <p:blipFill>
          <a:blip r:embed="rId2"/>
          <a:stretch>
            <a:fillRect/>
          </a:stretch>
        </p:blipFill>
        <p:spPr>
          <a:xfrm>
            <a:off x="-2437229" y="714088"/>
            <a:ext cx="18426167" cy="4990420"/>
          </a:xfrm>
          <a:prstGeom prst="rect">
            <a:avLst/>
          </a:prstGeom>
        </p:spPr>
      </p:pic>
    </p:spTree>
    <p:extLst>
      <p:ext uri="{BB962C8B-B14F-4D97-AF65-F5344CB8AC3E}">
        <p14:creationId xmlns:p14="http://schemas.microsoft.com/office/powerpoint/2010/main" val="3999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C8730A8-FCB0-E7F5-7388-8FE3D6D31B14}"/>
              </a:ext>
            </a:extLst>
          </p:cNvPr>
          <p:cNvPicPr>
            <a:picLocks noChangeAspect="1"/>
          </p:cNvPicPr>
          <p:nvPr/>
        </p:nvPicPr>
        <p:blipFill>
          <a:blip r:embed="rId2"/>
          <a:stretch>
            <a:fillRect/>
          </a:stretch>
        </p:blipFill>
        <p:spPr>
          <a:xfrm>
            <a:off x="2623100" y="1200839"/>
            <a:ext cx="9374269" cy="5428115"/>
          </a:xfrm>
          <a:prstGeom prst="rect">
            <a:avLst/>
          </a:prstGeom>
        </p:spPr>
      </p:pic>
      <p:sp>
        <p:nvSpPr>
          <p:cNvPr id="6" name="Rectangle 5">
            <a:extLst>
              <a:ext uri="{FF2B5EF4-FFF2-40B4-BE49-F238E27FC236}">
                <a16:creationId xmlns:a16="http://schemas.microsoft.com/office/drawing/2014/main" id="{B8D88D5F-5551-178E-4237-6E20A30700D1}"/>
              </a:ext>
            </a:extLst>
          </p:cNvPr>
          <p:cNvSpPr/>
          <p:nvPr/>
        </p:nvSpPr>
        <p:spPr>
          <a:xfrm>
            <a:off x="304799" y="4634162"/>
            <a:ext cx="2132285" cy="1051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solidFill>
                  <a:schemeClr val="accent1"/>
                </a:solidFill>
              </a:rPr>
              <a:t>Dons des clubs</a:t>
            </a:r>
          </a:p>
          <a:p>
            <a:pPr algn="ctr"/>
            <a:r>
              <a:rPr lang="fr-FR" sz="1600" dirty="0">
                <a:solidFill>
                  <a:schemeClr val="accent1"/>
                </a:solidFill>
              </a:rPr>
              <a:t>20/21  -&gt; 196.886 $</a:t>
            </a:r>
          </a:p>
          <a:p>
            <a:pPr algn="ctr"/>
            <a:r>
              <a:rPr lang="fr-FR" sz="1600" b="1" dirty="0">
                <a:solidFill>
                  <a:schemeClr val="accent1"/>
                </a:solidFill>
              </a:rPr>
              <a:t>21/22  -&gt; 199.465 $</a:t>
            </a:r>
          </a:p>
          <a:p>
            <a:pPr algn="ctr"/>
            <a:r>
              <a:rPr lang="fr-FR" sz="1600" dirty="0">
                <a:solidFill>
                  <a:schemeClr val="accent1"/>
                </a:solidFill>
              </a:rPr>
              <a:t>22/23  -&gt; 206.634 $   </a:t>
            </a:r>
          </a:p>
        </p:txBody>
      </p:sp>
      <p:cxnSp>
        <p:nvCxnSpPr>
          <p:cNvPr id="7" name="Connecteur droit avec flèche 6">
            <a:extLst>
              <a:ext uri="{FF2B5EF4-FFF2-40B4-BE49-F238E27FC236}">
                <a16:creationId xmlns:a16="http://schemas.microsoft.com/office/drawing/2014/main" id="{63DDA577-139D-11DB-0C18-F30AB9D95E97}"/>
              </a:ext>
            </a:extLst>
          </p:cNvPr>
          <p:cNvCxnSpPr>
            <a:cxnSpLocks/>
          </p:cNvCxnSpPr>
          <p:nvPr/>
        </p:nvCxnSpPr>
        <p:spPr>
          <a:xfrm flipV="1">
            <a:off x="2304356" y="2390660"/>
            <a:ext cx="6971846" cy="2642841"/>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FADCA07-993A-4AFF-CB2E-42F996895E63}"/>
              </a:ext>
            </a:extLst>
          </p:cNvPr>
          <p:cNvSpPr txBox="1"/>
          <p:nvPr/>
        </p:nvSpPr>
        <p:spPr>
          <a:xfrm>
            <a:off x="304799" y="554508"/>
            <a:ext cx="2698789" cy="769441"/>
          </a:xfrm>
          <a:prstGeom prst="rect">
            <a:avLst/>
          </a:prstGeom>
          <a:noFill/>
        </p:spPr>
        <p:txBody>
          <a:bodyPr wrap="square" rtlCol="0">
            <a:spAutoFit/>
          </a:bodyPr>
          <a:lstStyle/>
          <a:p>
            <a:r>
              <a:rPr lang="fr-FR" sz="4400" dirty="0"/>
              <a:t>Notre FSD </a:t>
            </a:r>
          </a:p>
        </p:txBody>
      </p:sp>
    </p:spTree>
    <p:extLst>
      <p:ext uri="{BB962C8B-B14F-4D97-AF65-F5344CB8AC3E}">
        <p14:creationId xmlns:p14="http://schemas.microsoft.com/office/powerpoint/2010/main" val="169983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002060"/>
            </a:gs>
            <a:gs pos="70000">
              <a:schemeClr val="accent1">
                <a:lumMod val="60000"/>
                <a:lumOff val="40000"/>
              </a:schemeClr>
            </a:gs>
            <a:gs pos="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dirty="0">
                <a:latin typeface="Arial" panose="020B0604020202020204" pitchFamily="34" charset="0"/>
                <a:cs typeface="Arial" panose="020B0604020202020204" pitchFamily="34" charset="0"/>
              </a:rPr>
              <a:t>Demander et mettre en place une subvention </a:t>
            </a:r>
          </a:p>
        </p:txBody>
      </p:sp>
    </p:spTree>
    <p:extLst>
      <p:ext uri="{BB962C8B-B14F-4D97-AF65-F5344CB8AC3E}">
        <p14:creationId xmlns:p14="http://schemas.microsoft.com/office/powerpoint/2010/main" val="1359903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896038" y="859708"/>
            <a:ext cx="11699913" cy="4121641"/>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la Fondation Rotary</a:t>
            </a:r>
          </a:p>
          <a:p>
            <a:pPr marL="12700" marR="1383030">
              <a:lnSpc>
                <a:spcPts val="2800"/>
              </a:lnSpc>
              <a:spcBef>
                <a:spcPts val="260"/>
              </a:spcBef>
              <a:tabLst>
                <a:tab pos="354965" algn="l"/>
                <a:tab pos="355600" algn="l"/>
              </a:tabLst>
            </a:pPr>
            <a:endParaRPr lang="nl-BE" sz="3200" dirty="0">
              <a:latin typeface="Arial" panose="020B0604020202020204" pitchFamily="34" charset="0"/>
              <a:cs typeface="Arial" panose="020B0604020202020204" pitchFamily="34" charset="0"/>
            </a:endParaRPr>
          </a:p>
          <a:p>
            <a:pPr marL="12700" marR="1383030">
              <a:lnSpc>
                <a:spcPts val="2800"/>
              </a:lnSpc>
              <a:spcBef>
                <a:spcPts val="260"/>
              </a:spcBef>
              <a:tabLst>
                <a:tab pos="354965" algn="l"/>
                <a:tab pos="355600" algn="l"/>
              </a:tabLst>
            </a:pPr>
            <a:endParaRPr lang="fr-BE" sz="3200" dirty="0">
              <a:latin typeface="Arial" panose="020B0604020202020204" pitchFamily="34" charset="0"/>
              <a:cs typeface="Arial" panose="020B0604020202020204" pitchFamily="34" charset="0"/>
            </a:endParaRPr>
          </a:p>
          <a:p>
            <a:pPr marL="469900" marR="1383030" indent="-457200">
              <a:lnSpc>
                <a:spcPts val="2800"/>
              </a:lnSpc>
              <a:spcBef>
                <a:spcPts val="260"/>
              </a:spcBef>
              <a:buFont typeface="Arial" panose="020B0604020202020204" pitchFamily="34" charset="0"/>
              <a:buChar char="•"/>
              <a:tabLst>
                <a:tab pos="354965" algn="l"/>
                <a:tab pos="355600" algn="l"/>
              </a:tabLst>
            </a:pPr>
            <a:r>
              <a:rPr lang="fr-BE" sz="3200" dirty="0">
                <a:latin typeface="Arial" panose="020B0604020202020204" pitchFamily="34" charset="0"/>
                <a:cs typeface="Arial" panose="020B0604020202020204" pitchFamily="34" charset="0"/>
              </a:rPr>
              <a:t>Les subventions de District </a:t>
            </a:r>
          </a:p>
          <a:p>
            <a:pPr marL="469900" marR="1383030" indent="-457200">
              <a:lnSpc>
                <a:spcPts val="2800"/>
              </a:lnSpc>
              <a:spcBef>
                <a:spcPts val="260"/>
              </a:spcBef>
              <a:buFont typeface="Arial" panose="020B0604020202020204" pitchFamily="34" charset="0"/>
              <a:buChar char="•"/>
              <a:tabLst>
                <a:tab pos="354965" algn="l"/>
                <a:tab pos="355600" algn="l"/>
              </a:tabLst>
            </a:pPr>
            <a:endParaRPr lang="fr-BE" sz="3200" dirty="0">
              <a:latin typeface="Arial" panose="020B0604020202020204" pitchFamily="34" charset="0"/>
              <a:cs typeface="Arial" panose="020B0604020202020204" pitchFamily="34" charset="0"/>
            </a:endParaRPr>
          </a:p>
          <a:p>
            <a:pPr marL="469900" marR="1383030" indent="-457200">
              <a:lnSpc>
                <a:spcPts val="2800"/>
              </a:lnSpc>
              <a:spcBef>
                <a:spcPts val="260"/>
              </a:spcBef>
              <a:buFont typeface="Arial" panose="020B0604020202020204" pitchFamily="34" charset="0"/>
              <a:buChar char="•"/>
              <a:tabLst>
                <a:tab pos="354965" algn="l"/>
                <a:tab pos="355600" algn="l"/>
              </a:tabLst>
            </a:pPr>
            <a:r>
              <a:rPr lang="fr-BE" sz="3200" dirty="0">
                <a:latin typeface="Arial" panose="020B0604020202020204" pitchFamily="34" charset="0"/>
                <a:cs typeface="Arial" panose="020B0604020202020204" pitchFamily="34" charset="0"/>
              </a:rPr>
              <a:t>Les subventions Mondiales</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
        <p:nvSpPr>
          <p:cNvPr id="4" name="object 4">
            <a:extLst>
              <a:ext uri="{FF2B5EF4-FFF2-40B4-BE49-F238E27FC236}">
                <a16:creationId xmlns:a16="http://schemas.microsoft.com/office/drawing/2014/main" id="{BBD99B4D-2BE5-3EBC-6278-D9664FA2D52C}"/>
              </a:ext>
            </a:extLst>
          </p:cNvPr>
          <p:cNvSpPr/>
          <p:nvPr/>
        </p:nvSpPr>
        <p:spPr>
          <a:xfrm>
            <a:off x="7506159" y="3595388"/>
            <a:ext cx="4572000" cy="304799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26821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896038" y="804624"/>
            <a:ext cx="11699913" cy="6558206"/>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la Fondation Rotary</a:t>
            </a:r>
          </a:p>
          <a:p>
            <a:pPr marL="0" indent="0">
              <a:buNone/>
            </a:pPr>
            <a:endParaRPr lang="fr-BE" sz="2400" b="1" dirty="0">
              <a:latin typeface="Arial" panose="020B0604020202020204" pitchFamily="34" charset="0"/>
              <a:cs typeface="Arial" panose="020B0604020202020204" pitchFamily="34" charset="0"/>
            </a:endParaRPr>
          </a:p>
          <a:p>
            <a:pPr marL="0" indent="0">
              <a:buNone/>
            </a:pPr>
            <a:r>
              <a:rPr lang="fr-BE" sz="2400" b="1" dirty="0">
                <a:latin typeface="Arial" panose="020B0604020202020204" pitchFamily="34" charset="0"/>
                <a:cs typeface="Arial" panose="020B0604020202020204" pitchFamily="34" charset="0"/>
              </a:rPr>
              <a:t>Des règlements existent …</a:t>
            </a:r>
          </a:p>
          <a:p>
            <a:pPr marL="0" indent="0">
              <a:buNone/>
            </a:pPr>
            <a:endParaRPr lang="fr-BE" sz="2400" b="1" dirty="0">
              <a:latin typeface="Arial" panose="020B0604020202020204" pitchFamily="34" charset="0"/>
              <a:cs typeface="Arial" panose="020B0604020202020204" pitchFamily="34" charset="0"/>
            </a:endParaRPr>
          </a:p>
          <a:p>
            <a:pPr marL="0" indent="0">
              <a:buNone/>
            </a:pPr>
            <a:r>
              <a:rPr lang="fr-BE" sz="2400" dirty="0">
                <a:latin typeface="Arial" panose="020B0604020202020204" pitchFamily="34" charset="0"/>
                <a:cs typeface="Arial" panose="020B0604020202020204" pitchFamily="34" charset="0"/>
              </a:rPr>
              <a:t>Règlement de la Fondation Rotary</a:t>
            </a:r>
          </a:p>
          <a:p>
            <a:pPr marL="342900"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Règles relatives aux subventions de district</a:t>
            </a:r>
          </a:p>
          <a:p>
            <a:pPr marL="342900"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Règles relatives aux subventions mondiales</a:t>
            </a:r>
          </a:p>
          <a:p>
            <a:pPr marL="342900" indent="-342900">
              <a:buFont typeface="Arial" panose="020B0604020202020204" pitchFamily="34" charset="0"/>
              <a:buChar char="•"/>
            </a:pPr>
            <a:endParaRPr lang="fr-BE" sz="2400" dirty="0">
              <a:latin typeface="Arial" panose="020B0604020202020204" pitchFamily="34" charset="0"/>
              <a:cs typeface="Arial" panose="020B0604020202020204" pitchFamily="34" charset="0"/>
            </a:endParaRPr>
          </a:p>
          <a:p>
            <a:pPr marL="0" indent="0">
              <a:buNone/>
            </a:pPr>
            <a:r>
              <a:rPr lang="fr-BE" sz="2400" dirty="0">
                <a:latin typeface="Arial" panose="020B0604020202020204" pitchFamily="34" charset="0"/>
                <a:cs typeface="Arial" panose="020B0604020202020204" pitchFamily="34" charset="0"/>
              </a:rPr>
              <a:t>Téléchargeables sur </a:t>
            </a:r>
            <a:r>
              <a:rPr lang="fr-BE" sz="2400" dirty="0" err="1">
                <a:latin typeface="Arial" panose="020B0604020202020204" pitchFamily="34" charset="0"/>
                <a:cs typeface="Arial" panose="020B0604020202020204" pitchFamily="34" charset="0"/>
              </a:rPr>
              <a:t>My</a:t>
            </a:r>
            <a:r>
              <a:rPr lang="fr-BE" sz="2400" dirty="0">
                <a:latin typeface="Arial" panose="020B0604020202020204" pitchFamily="34" charset="0"/>
                <a:cs typeface="Arial" panose="020B0604020202020204" pitchFamily="34" charset="0"/>
              </a:rPr>
              <a:t> Rotary ou foundation.rotary2160.org</a:t>
            </a:r>
          </a:p>
          <a:p>
            <a:pPr marL="0" indent="0">
              <a:buNone/>
            </a:pPr>
            <a:endParaRPr lang="fr-BE" sz="2400" dirty="0">
              <a:latin typeface="Arial" panose="020B0604020202020204" pitchFamily="34" charset="0"/>
              <a:cs typeface="Arial" panose="020B0604020202020204" pitchFamily="34" charset="0"/>
            </a:endParaRPr>
          </a:p>
          <a:p>
            <a:pPr marL="0" indent="0">
              <a:buNone/>
            </a:pPr>
            <a:r>
              <a:rPr lang="fr-BE" sz="2400" dirty="0">
                <a:latin typeface="Arial" panose="020B0604020202020204" pitchFamily="34" charset="0"/>
                <a:cs typeface="Arial" panose="020B0604020202020204" pitchFamily="34" charset="0"/>
              </a:rPr>
              <a:t>Règlement du district</a:t>
            </a:r>
          </a:p>
          <a:p>
            <a:pPr marL="342900"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Règles relatives aux subventions du D2160</a:t>
            </a:r>
          </a:p>
          <a:p>
            <a:pPr marL="342900"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Annexées au formulaire de demande de subvention</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826040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896038" y="804624"/>
            <a:ext cx="11699913" cy="2126223"/>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la Fondation Rotary</a:t>
            </a:r>
          </a:p>
          <a:p>
            <a:pPr lvl="0" algn="just"/>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pic>
        <p:nvPicPr>
          <p:cNvPr id="4" name="Image 3">
            <a:extLst>
              <a:ext uri="{FF2B5EF4-FFF2-40B4-BE49-F238E27FC236}">
                <a16:creationId xmlns:a16="http://schemas.microsoft.com/office/drawing/2014/main" id="{6A30042A-5159-9AE1-63FB-DD7763156659}"/>
              </a:ext>
            </a:extLst>
          </p:cNvPr>
          <p:cNvPicPr>
            <a:picLocks noChangeAspect="1"/>
          </p:cNvPicPr>
          <p:nvPr/>
        </p:nvPicPr>
        <p:blipFill>
          <a:blip r:embed="rId2"/>
          <a:stretch>
            <a:fillRect/>
          </a:stretch>
        </p:blipFill>
        <p:spPr>
          <a:xfrm>
            <a:off x="75303" y="1522516"/>
            <a:ext cx="3403600" cy="4292600"/>
          </a:xfrm>
          <a:prstGeom prst="rect">
            <a:avLst/>
          </a:prstGeom>
        </p:spPr>
      </p:pic>
      <p:pic>
        <p:nvPicPr>
          <p:cNvPr id="5" name="Image 4">
            <a:extLst>
              <a:ext uri="{FF2B5EF4-FFF2-40B4-BE49-F238E27FC236}">
                <a16:creationId xmlns:a16="http://schemas.microsoft.com/office/drawing/2014/main" id="{1F19BC14-4A32-052A-1ECE-F0127BB11526}"/>
              </a:ext>
            </a:extLst>
          </p:cNvPr>
          <p:cNvPicPr>
            <a:picLocks noChangeAspect="1"/>
          </p:cNvPicPr>
          <p:nvPr/>
        </p:nvPicPr>
        <p:blipFill>
          <a:blip r:embed="rId3"/>
          <a:stretch>
            <a:fillRect/>
          </a:stretch>
        </p:blipFill>
        <p:spPr>
          <a:xfrm>
            <a:off x="3649165" y="1512910"/>
            <a:ext cx="3865613" cy="3433020"/>
          </a:xfrm>
          <a:prstGeom prst="rect">
            <a:avLst/>
          </a:prstGeom>
        </p:spPr>
      </p:pic>
      <p:pic>
        <p:nvPicPr>
          <p:cNvPr id="6" name="Image 5">
            <a:extLst>
              <a:ext uri="{FF2B5EF4-FFF2-40B4-BE49-F238E27FC236}">
                <a16:creationId xmlns:a16="http://schemas.microsoft.com/office/drawing/2014/main" id="{66E101A5-AFB7-CC22-9090-9E27324370CC}"/>
              </a:ext>
            </a:extLst>
          </p:cNvPr>
          <p:cNvPicPr>
            <a:picLocks noChangeAspect="1"/>
          </p:cNvPicPr>
          <p:nvPr/>
        </p:nvPicPr>
        <p:blipFill>
          <a:blip r:embed="rId4"/>
          <a:stretch>
            <a:fillRect/>
          </a:stretch>
        </p:blipFill>
        <p:spPr>
          <a:xfrm>
            <a:off x="7685040" y="1512910"/>
            <a:ext cx="4431657" cy="4775812"/>
          </a:xfrm>
          <a:prstGeom prst="rect">
            <a:avLst/>
          </a:prstGeom>
        </p:spPr>
      </p:pic>
      <p:sp>
        <p:nvSpPr>
          <p:cNvPr id="7" name="ZoneTexte 6">
            <a:extLst>
              <a:ext uri="{FF2B5EF4-FFF2-40B4-BE49-F238E27FC236}">
                <a16:creationId xmlns:a16="http://schemas.microsoft.com/office/drawing/2014/main" id="{5B7E50A8-A238-38CE-1C06-F2EAC5B7109C}"/>
              </a:ext>
            </a:extLst>
          </p:cNvPr>
          <p:cNvSpPr txBox="1"/>
          <p:nvPr/>
        </p:nvSpPr>
        <p:spPr>
          <a:xfrm>
            <a:off x="84402" y="6165618"/>
            <a:ext cx="6789002" cy="584775"/>
          </a:xfrm>
          <a:prstGeom prst="rect">
            <a:avLst/>
          </a:prstGeom>
          <a:noFill/>
        </p:spPr>
        <p:txBody>
          <a:bodyPr wrap="square" rtlCol="0">
            <a:spAutoFit/>
          </a:bodyPr>
          <a:lstStyle/>
          <a:p>
            <a:r>
              <a:rPr lang="fr-FR" sz="3200" dirty="0">
                <a:solidFill>
                  <a:schemeClr val="bg1"/>
                </a:solidFill>
                <a:latin typeface="Arial" panose="020B0604020202020204" pitchFamily="34" charset="0"/>
                <a:cs typeface="Arial" panose="020B0604020202020204" pitchFamily="34" charset="0"/>
              </a:rPr>
              <a:t>https://foundation.rotary2160.org/</a:t>
            </a:r>
            <a:r>
              <a:rPr lang="fr-FR" sz="3200" dirty="0" err="1">
                <a:solidFill>
                  <a:schemeClr val="bg1"/>
                </a:solidFill>
                <a:latin typeface="Arial" panose="020B0604020202020204" pitchFamily="34" charset="0"/>
                <a:cs typeface="Arial" panose="020B0604020202020204" pitchFamily="34" charset="0"/>
              </a:rPr>
              <a:t>fr</a:t>
            </a:r>
            <a:r>
              <a:rPr lang="fr-FR" sz="32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081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1046351" y="804623"/>
            <a:ext cx="11699913" cy="2126223"/>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la Fondation Rotary</a:t>
            </a:r>
          </a:p>
          <a:p>
            <a:pPr lvl="0" algn="just"/>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pic>
        <p:nvPicPr>
          <p:cNvPr id="7" name="Image 6">
            <a:extLst>
              <a:ext uri="{FF2B5EF4-FFF2-40B4-BE49-F238E27FC236}">
                <a16:creationId xmlns:a16="http://schemas.microsoft.com/office/drawing/2014/main" id="{8F769C30-4A59-A923-3BFB-5C1D826AD0F3}"/>
              </a:ext>
            </a:extLst>
          </p:cNvPr>
          <p:cNvPicPr>
            <a:picLocks noChangeAspect="1"/>
          </p:cNvPicPr>
          <p:nvPr/>
        </p:nvPicPr>
        <p:blipFill>
          <a:blip r:embed="rId2"/>
          <a:stretch>
            <a:fillRect/>
          </a:stretch>
        </p:blipFill>
        <p:spPr>
          <a:xfrm>
            <a:off x="322555" y="2611783"/>
            <a:ext cx="5563519" cy="4014684"/>
          </a:xfrm>
          <a:prstGeom prst="rect">
            <a:avLst/>
          </a:prstGeom>
        </p:spPr>
      </p:pic>
      <p:pic>
        <p:nvPicPr>
          <p:cNvPr id="8" name="Image 7">
            <a:extLst>
              <a:ext uri="{FF2B5EF4-FFF2-40B4-BE49-F238E27FC236}">
                <a16:creationId xmlns:a16="http://schemas.microsoft.com/office/drawing/2014/main" id="{40E5F98D-042A-8D13-7D0D-9F6A762CBEC5}"/>
              </a:ext>
            </a:extLst>
          </p:cNvPr>
          <p:cNvPicPr>
            <a:picLocks noChangeAspect="1"/>
          </p:cNvPicPr>
          <p:nvPr/>
        </p:nvPicPr>
        <p:blipFill>
          <a:blip r:embed="rId3"/>
          <a:stretch>
            <a:fillRect/>
          </a:stretch>
        </p:blipFill>
        <p:spPr>
          <a:xfrm>
            <a:off x="6209702" y="2593922"/>
            <a:ext cx="5329192" cy="4014685"/>
          </a:xfrm>
          <a:prstGeom prst="rect">
            <a:avLst/>
          </a:prstGeom>
        </p:spPr>
      </p:pic>
      <p:sp>
        <p:nvSpPr>
          <p:cNvPr id="9" name="Flèche vers le haut 8">
            <a:extLst>
              <a:ext uri="{FF2B5EF4-FFF2-40B4-BE49-F238E27FC236}">
                <a16:creationId xmlns:a16="http://schemas.microsoft.com/office/drawing/2014/main" id="{0E881C99-9D91-E9B5-9CDF-BB7C9DF57C6A}"/>
              </a:ext>
            </a:extLst>
          </p:cNvPr>
          <p:cNvSpPr/>
          <p:nvPr/>
        </p:nvSpPr>
        <p:spPr>
          <a:xfrm>
            <a:off x="2861998" y="5141390"/>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C42B88D-7BB6-5996-F8B6-B22BD7BCA9DC}"/>
              </a:ext>
            </a:extLst>
          </p:cNvPr>
          <p:cNvSpPr/>
          <p:nvPr/>
        </p:nvSpPr>
        <p:spPr>
          <a:xfrm>
            <a:off x="8715492" y="3313908"/>
            <a:ext cx="2823402" cy="33352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DC890C1-CFC4-4C62-0C52-4F7FE9A03BFB}"/>
              </a:ext>
            </a:extLst>
          </p:cNvPr>
          <p:cNvSpPr txBox="1"/>
          <p:nvPr/>
        </p:nvSpPr>
        <p:spPr>
          <a:xfrm>
            <a:off x="5039353" y="1614851"/>
            <a:ext cx="2116822" cy="584775"/>
          </a:xfrm>
          <a:prstGeom prst="rect">
            <a:avLst/>
          </a:prstGeom>
          <a:noFill/>
        </p:spPr>
        <p:txBody>
          <a:bodyPr wrap="square" rtlCol="0">
            <a:spAutoFit/>
          </a:bodyPr>
          <a:lstStyle/>
          <a:p>
            <a:r>
              <a:rPr lang="fr-FR" sz="3200" dirty="0" err="1">
                <a:latin typeface="Arial" panose="020B0604020202020204" pitchFamily="34" charset="0"/>
                <a:cs typeface="Arial" panose="020B0604020202020204" pitchFamily="34" charset="0"/>
              </a:rPr>
              <a:t>My</a:t>
            </a:r>
            <a:r>
              <a:rPr lang="fr-FR" sz="3200" dirty="0">
                <a:latin typeface="Arial" panose="020B0604020202020204" pitchFamily="34" charset="0"/>
                <a:cs typeface="Arial" panose="020B0604020202020204" pitchFamily="34" charset="0"/>
              </a:rPr>
              <a:t> Rotary</a:t>
            </a:r>
          </a:p>
        </p:txBody>
      </p:sp>
      <p:sp>
        <p:nvSpPr>
          <p:cNvPr id="13" name="ZoneTexte 12">
            <a:extLst>
              <a:ext uri="{FF2B5EF4-FFF2-40B4-BE49-F238E27FC236}">
                <a16:creationId xmlns:a16="http://schemas.microsoft.com/office/drawing/2014/main" id="{39CDAE45-E339-38C5-7590-F1C28B436198}"/>
              </a:ext>
            </a:extLst>
          </p:cNvPr>
          <p:cNvSpPr txBox="1"/>
          <p:nvPr/>
        </p:nvSpPr>
        <p:spPr>
          <a:xfrm>
            <a:off x="866253" y="1641916"/>
            <a:ext cx="3199142" cy="584775"/>
          </a:xfrm>
          <a:prstGeom prst="rect">
            <a:avLst/>
          </a:prstGeom>
          <a:noFill/>
        </p:spPr>
        <p:txBody>
          <a:bodyPr wrap="square" rtlCol="0">
            <a:spAutoFit/>
          </a:bodyPr>
          <a:lstStyle/>
          <a:p>
            <a:r>
              <a:rPr lang="fr-FR" sz="3200" dirty="0" err="1">
                <a:latin typeface="Arial" panose="020B0604020202020204" pitchFamily="34" charset="0"/>
                <a:cs typeface="Arial" panose="020B0604020202020204" pitchFamily="34" charset="0"/>
              </a:rPr>
              <a:t>www.rotary.org</a:t>
            </a:r>
            <a:endParaRPr lang="fr-FR" sz="3200" dirty="0">
              <a:latin typeface="Arial" panose="020B0604020202020204" pitchFamily="34" charset="0"/>
              <a:cs typeface="Arial" panose="020B0604020202020204" pitchFamily="34" charset="0"/>
            </a:endParaRPr>
          </a:p>
        </p:txBody>
      </p:sp>
      <p:sp>
        <p:nvSpPr>
          <p:cNvPr id="14" name="Flèche vers la droite 13">
            <a:extLst>
              <a:ext uri="{FF2B5EF4-FFF2-40B4-BE49-F238E27FC236}">
                <a16:creationId xmlns:a16="http://schemas.microsoft.com/office/drawing/2014/main" id="{C367E5BA-5BD0-51AB-05E9-EB4458854F61}"/>
              </a:ext>
            </a:extLst>
          </p:cNvPr>
          <p:cNvSpPr/>
          <p:nvPr/>
        </p:nvSpPr>
        <p:spPr>
          <a:xfrm>
            <a:off x="3885296" y="1643946"/>
            <a:ext cx="978408" cy="58477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highlight>
                <a:srgbClr val="000000"/>
              </a:highlight>
            </a:endParaRPr>
          </a:p>
        </p:txBody>
      </p:sp>
      <p:sp>
        <p:nvSpPr>
          <p:cNvPr id="4" name="Flèche vers la droite 13">
            <a:extLst>
              <a:ext uri="{FF2B5EF4-FFF2-40B4-BE49-F238E27FC236}">
                <a16:creationId xmlns:a16="http://schemas.microsoft.com/office/drawing/2014/main" id="{6475621D-78AF-0E33-D2F6-8638D5EFC09D}"/>
              </a:ext>
            </a:extLst>
          </p:cNvPr>
          <p:cNvSpPr/>
          <p:nvPr/>
        </p:nvSpPr>
        <p:spPr>
          <a:xfrm>
            <a:off x="7362299" y="1626085"/>
            <a:ext cx="978408" cy="58477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highlight>
                <a:srgbClr val="000000"/>
              </a:highlight>
            </a:endParaRPr>
          </a:p>
        </p:txBody>
      </p:sp>
      <p:sp>
        <p:nvSpPr>
          <p:cNvPr id="5" name="ZoneTexte 4">
            <a:extLst>
              <a:ext uri="{FF2B5EF4-FFF2-40B4-BE49-F238E27FC236}">
                <a16:creationId xmlns:a16="http://schemas.microsoft.com/office/drawing/2014/main" id="{1E9E2043-5805-CACB-1E23-F612F998A27A}"/>
              </a:ext>
            </a:extLst>
          </p:cNvPr>
          <p:cNvSpPr txBox="1"/>
          <p:nvPr/>
        </p:nvSpPr>
        <p:spPr>
          <a:xfrm>
            <a:off x="8546831" y="1626085"/>
            <a:ext cx="2348720" cy="584775"/>
          </a:xfrm>
          <a:prstGeom prst="rect">
            <a:avLst/>
          </a:prstGeom>
          <a:noFill/>
        </p:spPr>
        <p:txBody>
          <a:bodyPr wrap="none" rtlCol="0">
            <a:spAutoFit/>
          </a:bodyPr>
          <a:lstStyle/>
          <a:p>
            <a:r>
              <a:rPr lang="fr-FR" sz="3200" dirty="0">
                <a:latin typeface="Arial" panose="020B0604020202020204" pitchFamily="34" charset="0"/>
                <a:cs typeface="Arial" panose="020B0604020202020204" pitchFamily="34" charset="0"/>
              </a:rPr>
              <a:t>Ressources</a:t>
            </a: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8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P spid="14"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03952" y="751486"/>
            <a:ext cx="11699913" cy="6719788"/>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la Fondation Rotary</a:t>
            </a:r>
          </a:p>
          <a:p>
            <a:pPr>
              <a:lnSpc>
                <a:spcPct val="100000"/>
              </a:lnSpc>
              <a:spcBef>
                <a:spcPts val="55"/>
              </a:spcBef>
            </a:pPr>
            <a:r>
              <a:rPr lang="fr-BE" sz="3200" b="1" dirty="0">
                <a:latin typeface="Arial" panose="020B0604020202020204" pitchFamily="34" charset="0"/>
                <a:cs typeface="Arial" panose="020B0604020202020204" pitchFamily="34" charset="0"/>
              </a:rPr>
              <a:t>Quelques règles essentielles</a:t>
            </a:r>
          </a:p>
          <a:p>
            <a:pPr>
              <a:lnSpc>
                <a:spcPct val="100000"/>
              </a:lnSpc>
              <a:spcBef>
                <a:spcPts val="55"/>
              </a:spcBef>
            </a:pPr>
            <a:endParaRPr lang="fr-BE" sz="2400" b="1" dirty="0">
              <a:latin typeface="Arial" panose="020B0604020202020204" pitchFamily="34" charset="0"/>
              <a:cs typeface="Arial" panose="020B0604020202020204" pitchFamily="34" charset="0"/>
            </a:endParaRPr>
          </a:p>
          <a:p>
            <a:pPr>
              <a:lnSpc>
                <a:spcPct val="100000"/>
              </a:lnSpc>
              <a:spcBef>
                <a:spcPts val="55"/>
              </a:spcBef>
            </a:pPr>
            <a:r>
              <a:rPr lang="fr-BE" sz="2400" dirty="0">
                <a:latin typeface="Arial" panose="020B0604020202020204" pitchFamily="34" charset="0"/>
                <a:cs typeface="Arial" panose="020B0604020202020204" pitchFamily="34" charset="0"/>
              </a:rPr>
              <a:t>Les </a:t>
            </a:r>
            <a:r>
              <a:rPr lang="fr-BE" sz="2400" b="1" u="sng" dirty="0">
                <a:latin typeface="Arial" panose="020B0604020202020204" pitchFamily="34" charset="0"/>
                <a:cs typeface="Arial" panose="020B0604020202020204" pitchFamily="34" charset="0"/>
              </a:rPr>
              <a:t>subventions en général</a:t>
            </a:r>
            <a:r>
              <a:rPr lang="fr-BE" sz="2400" b="1" dirty="0">
                <a:latin typeface="Arial" panose="020B0604020202020204" pitchFamily="34" charset="0"/>
                <a:cs typeface="Arial" panose="020B0604020202020204" pitchFamily="34" charset="0"/>
              </a:rPr>
              <a:t> </a:t>
            </a:r>
            <a:r>
              <a:rPr lang="fr-BE" sz="2400" dirty="0">
                <a:latin typeface="Arial" panose="020B0604020202020204" pitchFamily="34" charset="0"/>
                <a:cs typeface="Arial" panose="020B0604020202020204" pitchFamily="34" charset="0"/>
              </a:rPr>
              <a:t>ne peuvent financer :</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Un soutien continu ou excessif</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L’acquisition de terrains et de bâtiments</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Des programmes de recherche fondamentale</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Des activités de recherche de fonds</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Des dépenses administratives ou de fonctionnement d’une organisation</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Des activités déjà payées</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Des actions qui nécessitent qu’une personne travaille sans rémunération</a:t>
            </a:r>
          </a:p>
          <a:p>
            <a:pPr marL="1257300" lvl="2" indent="-342900">
              <a:buFont typeface="Arial" panose="020B0604020202020204" pitchFamily="34" charset="0"/>
              <a:buChar char="•"/>
            </a:pPr>
            <a:r>
              <a:rPr lang="fr-BE" sz="2400" dirty="0">
                <a:latin typeface="Arial" panose="020B0604020202020204" pitchFamily="34" charset="0"/>
                <a:cs typeface="Arial" panose="020B0604020202020204" pitchFamily="34" charset="0"/>
              </a:rPr>
              <a:t>Des actions qui nécessitent le travail d’une personne n’ayant pas l’âge légal de travailler dans le pays ou de moins de 16 ans si la loi ne le précise pas</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1315127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485135"/>
            <a:ext cx="11277600" cy="7050648"/>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District</a:t>
            </a:r>
            <a:endParaRPr lang="fr-BE" sz="3200" dirty="0">
              <a:latin typeface="Arial" panose="020B0604020202020204" pitchFamily="34" charset="0"/>
              <a:cs typeface="Arial" panose="020B0604020202020204" pitchFamily="34" charset="0"/>
            </a:endParaRPr>
          </a:p>
          <a:p>
            <a:pPr marL="609600" indent="-609600" eaLnBrk="1" hangingPunct="1">
              <a:spcBef>
                <a:spcPct val="0"/>
              </a:spcBef>
              <a:buFont typeface="Arial" panose="020B0604020202020204" pitchFamily="34" charset="0"/>
              <a:buChar char="•"/>
              <a:defRPr/>
            </a:pPr>
            <a:r>
              <a:rPr lang="nl-BE" sz="3200" dirty="0">
                <a:solidFill>
                  <a:schemeClr val="bg2">
                    <a:lumMod val="10000"/>
                  </a:schemeClr>
                </a:solidFill>
                <a:latin typeface="Arial" panose="020B0604020202020204" pitchFamily="34" charset="0"/>
                <a:cs typeface="Arial" panose="020B0604020202020204" pitchFamily="34" charset="0"/>
              </a:rPr>
              <a:t>Un projet par an et par club </a:t>
            </a:r>
          </a:p>
          <a:p>
            <a:pPr marL="609600" indent="-609600" eaLnBrk="1" hangingPunct="1">
              <a:spcBef>
                <a:spcPct val="0"/>
              </a:spcBef>
              <a:buFont typeface="Arial" panose="020B0604020202020204" pitchFamily="34" charset="0"/>
              <a:buChar char="•"/>
              <a:defRPr/>
            </a:pPr>
            <a:r>
              <a:rPr lang="nl-BE" sz="3200" dirty="0">
                <a:solidFill>
                  <a:schemeClr val="bg2">
                    <a:lumMod val="10000"/>
                  </a:schemeClr>
                </a:solidFill>
                <a:latin typeface="Arial" panose="020B0604020202020204" pitchFamily="34" charset="0"/>
                <a:cs typeface="Arial" panose="020B0604020202020204" pitchFamily="34" charset="0"/>
              </a:rPr>
              <a:t>Projet à impact local, surtout dans votre communauté, de minimum 3000 €</a:t>
            </a:r>
          </a:p>
          <a:p>
            <a:pPr marL="609600" indent="-609600" eaLnBrk="1" hangingPunct="1">
              <a:spcBef>
                <a:spcPct val="0"/>
              </a:spcBef>
              <a:buFont typeface="Arial" panose="020B0604020202020204" pitchFamily="34" charset="0"/>
              <a:buChar char="•"/>
              <a:defRPr/>
            </a:pPr>
            <a:r>
              <a:rPr lang="nl-BE" sz="3200" dirty="0">
                <a:solidFill>
                  <a:schemeClr val="bg2">
                    <a:lumMod val="10000"/>
                  </a:schemeClr>
                </a:solidFill>
                <a:latin typeface="Arial" panose="020B0604020202020204" pitchFamily="34" charset="0"/>
                <a:cs typeface="Arial" panose="020B0604020202020204" pitchFamily="34" charset="0"/>
              </a:rPr>
              <a:t>Dans un axe stratégique ou des domaines choisis par le District.</a:t>
            </a:r>
          </a:p>
          <a:p>
            <a:pPr marL="609600" indent="-609600" eaLnBrk="1" hangingPunct="1">
              <a:spcBef>
                <a:spcPct val="0"/>
              </a:spcBef>
              <a:buFont typeface="Arial" panose="020B0604020202020204" pitchFamily="34" charset="0"/>
              <a:buChar char="•"/>
              <a:defRPr/>
            </a:pPr>
            <a:r>
              <a:rPr lang="fr-BE" sz="3200" dirty="0">
                <a:solidFill>
                  <a:schemeClr val="bg2">
                    <a:lumMod val="10000"/>
                  </a:schemeClr>
                </a:solidFill>
                <a:latin typeface="Arial" panose="020B0604020202020204" pitchFamily="34" charset="0"/>
                <a:cs typeface="Arial" panose="020B0604020202020204" pitchFamily="34" charset="0"/>
              </a:rPr>
              <a:t>Participation active du club.</a:t>
            </a:r>
          </a:p>
          <a:p>
            <a:pPr marL="609600" indent="-609600" eaLnBrk="1" hangingPunct="1">
              <a:spcBef>
                <a:spcPct val="0"/>
              </a:spcBef>
              <a:buFont typeface="Arial" panose="020B0604020202020204" pitchFamily="34" charset="0"/>
              <a:buChar char="•"/>
              <a:defRPr/>
            </a:pPr>
            <a:r>
              <a:rPr lang="fr-BE" sz="3200" dirty="0">
                <a:solidFill>
                  <a:schemeClr val="bg2">
                    <a:lumMod val="10000"/>
                  </a:schemeClr>
                </a:solidFill>
                <a:latin typeface="Arial" panose="020B0604020202020204" pitchFamily="34" charset="0"/>
                <a:cs typeface="Arial" panose="020B0604020202020204" pitchFamily="34" charset="0"/>
              </a:rPr>
              <a:t>Possible aussi dans </a:t>
            </a:r>
            <a:r>
              <a:rPr lang="fr-BE" sz="3200" b="1" dirty="0">
                <a:solidFill>
                  <a:schemeClr val="bg2">
                    <a:lumMod val="10000"/>
                  </a:schemeClr>
                </a:solidFill>
                <a:latin typeface="Arial" panose="020B0604020202020204" pitchFamily="34" charset="0"/>
                <a:cs typeface="Arial" panose="020B0604020202020204" pitchFamily="34" charset="0"/>
              </a:rPr>
              <a:t>tous</a:t>
            </a:r>
            <a:r>
              <a:rPr lang="fr-BE" sz="3200" dirty="0">
                <a:solidFill>
                  <a:schemeClr val="bg2">
                    <a:lumMod val="10000"/>
                  </a:schemeClr>
                </a:solidFill>
                <a:latin typeface="Arial" panose="020B0604020202020204" pitchFamily="34" charset="0"/>
                <a:cs typeface="Arial" panose="020B0604020202020204" pitchFamily="34" charset="0"/>
              </a:rPr>
              <a:t> les pays du monde</a:t>
            </a:r>
          </a:p>
          <a:p>
            <a:pPr marL="609600" indent="-609600" eaLnBrk="1" hangingPunct="1">
              <a:spcBef>
                <a:spcPct val="0"/>
              </a:spcBef>
              <a:buFont typeface="Arial" panose="020B0604020202020204" pitchFamily="34" charset="0"/>
              <a:buChar char="•"/>
              <a:defRPr/>
            </a:pPr>
            <a:r>
              <a:rPr lang="fr-BE" sz="3200" dirty="0">
                <a:solidFill>
                  <a:schemeClr val="bg2">
                    <a:lumMod val="10000"/>
                  </a:schemeClr>
                </a:solidFill>
                <a:latin typeface="Arial" panose="020B0604020202020204" pitchFamily="34" charset="0"/>
                <a:cs typeface="Arial" panose="020B0604020202020204" pitchFamily="34" charset="0"/>
              </a:rPr>
              <a:t>Subvention de l’ordre de 30% du budget</a:t>
            </a:r>
          </a:p>
          <a:p>
            <a:pPr marL="609600" indent="-609600" eaLnBrk="1" hangingPunct="1">
              <a:spcBef>
                <a:spcPct val="0"/>
              </a:spcBef>
              <a:buFont typeface="Arial" panose="020B0604020202020204" pitchFamily="34" charset="0"/>
              <a:buChar char="•"/>
              <a:defRPr/>
            </a:pPr>
            <a:r>
              <a:rPr lang="fr-BE" sz="3200" dirty="0">
                <a:solidFill>
                  <a:schemeClr val="bg2">
                    <a:lumMod val="10000"/>
                  </a:schemeClr>
                </a:solidFill>
                <a:latin typeface="Arial" panose="020B0604020202020204" pitchFamily="34" charset="0"/>
                <a:cs typeface="Arial" panose="020B0604020202020204" pitchFamily="34" charset="0"/>
              </a:rPr>
              <a:t>Coopération internationale facultative pour un projet à l’étranger</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3900513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485135"/>
            <a:ext cx="11277600" cy="6942926"/>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District</a:t>
            </a:r>
          </a:p>
          <a:p>
            <a:pPr>
              <a:lnSpc>
                <a:spcPct val="100000"/>
              </a:lnSpc>
              <a:spcBef>
                <a:spcPts val="55"/>
              </a:spcBef>
            </a:pPr>
            <a:r>
              <a:rPr lang="fr-FR" sz="3200" dirty="0">
                <a:latin typeface="Arial" panose="020B0604020202020204" pitchFamily="34" charset="0"/>
                <a:cs typeface="Arial" panose="020B0604020202020204" pitchFamily="34" charset="0"/>
              </a:rPr>
              <a:t>Les domaines retenus par le D2160</a:t>
            </a:r>
          </a:p>
          <a:p>
            <a:pPr marL="1371600" lvl="2" indent="-457200">
              <a:spcBef>
                <a:spcPts val="1100"/>
              </a:spcBef>
              <a:buFont typeface="Arial" panose="020B0604020202020204" pitchFamily="34" charset="0"/>
              <a:buChar char="•"/>
            </a:pPr>
            <a:r>
              <a:rPr lang="fr-FR" sz="2400" dirty="0">
                <a:latin typeface="Arial" panose="020B0604020202020204" pitchFamily="34" charset="0"/>
                <a:cs typeface="Arial" panose="020B0604020202020204" pitchFamily="34" charset="0"/>
              </a:rPr>
              <a:t>lutte contre la pauvreté</a:t>
            </a:r>
          </a:p>
          <a:p>
            <a:pPr marL="1371600" lvl="2" indent="-457200">
              <a:spcBef>
                <a:spcPts val="1100"/>
              </a:spcBef>
              <a:buFont typeface="Arial" panose="020B0604020202020204" pitchFamily="34" charset="0"/>
              <a:buChar char="•"/>
            </a:pPr>
            <a:r>
              <a:rPr lang="fr-FR" sz="2400" dirty="0">
                <a:latin typeface="Arial" panose="020B0604020202020204" pitchFamily="34" charset="0"/>
                <a:cs typeface="Arial" panose="020B0604020202020204" pitchFamily="34" charset="0"/>
              </a:rPr>
              <a:t>aide aux personnes handicapées</a:t>
            </a:r>
          </a:p>
          <a:p>
            <a:pPr marL="1371600" lvl="2" indent="-457200">
              <a:spcBef>
                <a:spcPts val="1100"/>
              </a:spcBef>
              <a:buFont typeface="Arial" panose="020B0604020202020204" pitchFamily="34" charset="0"/>
              <a:buChar char="•"/>
            </a:pPr>
            <a:r>
              <a:rPr lang="fr-FR" sz="2400" dirty="0">
                <a:latin typeface="Arial" panose="020B0604020202020204" pitchFamily="34" charset="0"/>
                <a:cs typeface="Arial" panose="020B0604020202020204" pitchFamily="34" charset="0"/>
              </a:rPr>
              <a:t>actions de développement durables dans les régions en voie de développement ou dans celles où règne encore la pauvreté</a:t>
            </a:r>
          </a:p>
          <a:p>
            <a:pPr marL="1371600" lvl="2" indent="-457200">
              <a:spcBef>
                <a:spcPts val="1100"/>
              </a:spcBef>
              <a:buFont typeface="Arial" panose="020B0604020202020204" pitchFamily="34" charset="0"/>
              <a:buChar char="•"/>
            </a:pPr>
            <a:r>
              <a:rPr lang="fr-FR" sz="2400" dirty="0">
                <a:latin typeface="Arial" panose="020B0604020202020204" pitchFamily="34" charset="0"/>
                <a:cs typeface="Arial" panose="020B0604020202020204" pitchFamily="34" charset="0"/>
              </a:rPr>
              <a:t>actions de prévention contre la drogue, plus généralement contre les addictions</a:t>
            </a:r>
          </a:p>
          <a:p>
            <a:pPr marL="1371600" lvl="2" indent="-457200">
              <a:spcBef>
                <a:spcPts val="1100"/>
              </a:spcBef>
              <a:buFont typeface="Arial" panose="020B0604020202020204" pitchFamily="34" charset="0"/>
              <a:buChar char="•"/>
            </a:pPr>
            <a:r>
              <a:rPr lang="fr-FR" sz="2400" dirty="0">
                <a:latin typeface="Arial" panose="020B0604020202020204" pitchFamily="34" charset="0"/>
                <a:cs typeface="Arial" panose="020B0604020202020204" pitchFamily="34" charset="0"/>
              </a:rPr>
              <a:t>aide aux personnes ayant des troubles du comportement</a:t>
            </a:r>
          </a:p>
          <a:p>
            <a:pPr marL="1371600" lvl="2" indent="-457200">
              <a:spcBef>
                <a:spcPts val="1100"/>
              </a:spcBef>
              <a:buFont typeface="Arial" panose="020B0604020202020204" pitchFamily="34" charset="0"/>
              <a:buChar char="•"/>
            </a:pPr>
            <a:r>
              <a:rPr lang="fr-FR" sz="2400" dirty="0">
                <a:latin typeface="Arial" panose="020B0604020202020204" pitchFamily="34" charset="0"/>
                <a:cs typeface="Arial" panose="020B0604020202020204" pitchFamily="34" charset="0"/>
              </a:rPr>
              <a:t>actions de sensibilisation à la protection de l’environnement</a:t>
            </a:r>
          </a:p>
          <a:p>
            <a:pPr marL="1371600" lvl="2" indent="-457200">
              <a:spcBef>
                <a:spcPts val="1100"/>
              </a:spcBef>
              <a:buFont typeface="Arial" panose="020B0604020202020204" pitchFamily="34" charset="0"/>
              <a:buChar char="•"/>
            </a:pPr>
            <a:r>
              <a:rPr lang="fr-FR" sz="2400" dirty="0">
                <a:latin typeface="Arial" panose="020B0604020202020204" pitchFamily="34" charset="0"/>
                <a:cs typeface="Arial" panose="020B0604020202020204" pitchFamily="34" charset="0"/>
              </a:rPr>
              <a:t>actions de reconstruction suite à l’invasion de l’Ukraine</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92808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622453" y="429773"/>
            <a:ext cx="11277600" cy="6916765"/>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de District</a:t>
            </a:r>
          </a:p>
          <a:p>
            <a:pPr>
              <a:lnSpc>
                <a:spcPct val="100000"/>
              </a:lnSpc>
              <a:spcBef>
                <a:spcPts val="55"/>
              </a:spcBef>
            </a:pPr>
            <a:r>
              <a:rPr lang="fr-FR" sz="3200" dirty="0">
                <a:latin typeface="Arial" panose="020B0604020202020204" pitchFamily="34" charset="0"/>
                <a:cs typeface="Arial" panose="020B0604020202020204" pitchFamily="34" charset="0"/>
              </a:rPr>
              <a:t>Procédure de demande</a:t>
            </a:r>
          </a:p>
          <a:p>
            <a:pPr>
              <a:lnSpc>
                <a:spcPct val="100000"/>
              </a:lnSpc>
              <a:spcBef>
                <a:spcPts val="55"/>
              </a:spcBef>
            </a:pPr>
            <a:endParaRPr lang="fr-FR" sz="3200" dirty="0">
              <a:latin typeface="Arial" panose="020B0604020202020204" pitchFamily="34" charset="0"/>
              <a:cs typeface="Arial" panose="020B0604020202020204" pitchFamily="34" charset="0"/>
            </a:endParaRPr>
          </a:p>
          <a:p>
            <a:pPr>
              <a:lnSpc>
                <a:spcPct val="100000"/>
              </a:lnSpc>
              <a:spcBef>
                <a:spcPts val="55"/>
              </a:spcBef>
            </a:pPr>
            <a:r>
              <a:rPr lang="fr-FR" sz="2400" dirty="0">
                <a:latin typeface="Arial" panose="020B0604020202020204" pitchFamily="34" charset="0"/>
                <a:cs typeface="Arial" panose="020B0604020202020204" pitchFamily="34" charset="0"/>
              </a:rPr>
              <a:t>Formulaire à remplir et télécharger sur le site de la Commission Fondation </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Le projet</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Les Rotariens responsables du projet</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Autres organisations impliquées</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Bénéficiaires des achats d’équipement, de matériel et de fourniture</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Budget</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Financement</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Publicité</a:t>
            </a:r>
          </a:p>
          <a:p>
            <a:pPr lvl="3">
              <a:spcBef>
                <a:spcPts val="0"/>
              </a:spcBef>
              <a:buFont typeface="+mj-lt"/>
              <a:buAutoNum type="arabicPeriod"/>
            </a:pPr>
            <a:r>
              <a:rPr lang="fr-FR" sz="2400" dirty="0">
                <a:latin typeface="Arial" panose="020B0604020202020204" pitchFamily="34" charset="0"/>
                <a:cs typeface="Arial" panose="020B0604020202020204" pitchFamily="34" charset="0"/>
              </a:rPr>
              <a:t> Rapport final</a:t>
            </a:r>
          </a:p>
          <a:p>
            <a:pPr lvl="2">
              <a:lnSpc>
                <a:spcPct val="120000"/>
              </a:lnSpc>
            </a:pPr>
            <a:r>
              <a:rPr lang="fr-FR" sz="2400" dirty="0">
                <a:latin typeface="Arial" panose="020B0604020202020204" pitchFamily="34" charset="0"/>
                <a:cs typeface="Arial" panose="020B0604020202020204" pitchFamily="34" charset="0"/>
              </a:rPr>
              <a:t>A envoyer à </a:t>
            </a:r>
            <a:r>
              <a:rPr lang="fr-FR" sz="2400" u="sng" dirty="0">
                <a:latin typeface="Arial" panose="020B0604020202020204" pitchFamily="34" charset="0"/>
                <a:cs typeface="Arial" panose="020B0604020202020204" pitchFamily="34" charset="0"/>
              </a:rPr>
              <a:t>trf</a:t>
            </a:r>
            <a:r>
              <a:rPr lang="fr-FR" sz="2400" u="sng"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2160@gmail.com</a:t>
            </a:r>
            <a:r>
              <a:rPr lang="fr-FR" sz="2400" u="sng" dirty="0">
                <a:latin typeface="Arial" panose="020B0604020202020204" pitchFamily="34" charset="0"/>
                <a:cs typeface="Arial" panose="020B0604020202020204" pitchFamily="34" charset="0"/>
              </a:rPr>
              <a:t> </a:t>
            </a:r>
            <a:r>
              <a:rPr lang="fr-FR" sz="2400" b="1" dirty="0">
                <a:latin typeface="Arial" panose="020B0604020202020204" pitchFamily="34" charset="0"/>
                <a:cs typeface="Arial" panose="020B0604020202020204" pitchFamily="34" charset="0"/>
              </a:rPr>
              <a:t>pour le 30 octobre 2024</a:t>
            </a:r>
            <a:endParaRPr lang="fr-BE" sz="2400" b="1" dirty="0">
              <a:latin typeface="Arial" panose="020B0604020202020204" pitchFamily="34" charset="0"/>
              <a:cs typeface="Arial" panose="020B0604020202020204" pitchFamily="34" charset="0"/>
            </a:endParaRP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27186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dirty="0">
                <a:latin typeface="Arial" panose="020B0604020202020204" pitchFamily="34" charset="0"/>
                <a:cs typeface="Arial" panose="020B0604020202020204" pitchFamily="34" charset="0"/>
              </a:rPr>
              <a:t>La Certification – pourquoi ? </a:t>
            </a:r>
          </a:p>
        </p:txBody>
      </p:sp>
    </p:spTree>
    <p:extLst>
      <p:ext uri="{BB962C8B-B14F-4D97-AF65-F5344CB8AC3E}">
        <p14:creationId xmlns:p14="http://schemas.microsoft.com/office/powerpoint/2010/main" val="2539752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485135"/>
            <a:ext cx="11277600" cy="6176050"/>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Mondiales</a:t>
            </a:r>
          </a:p>
          <a:p>
            <a:pPr>
              <a:lnSpc>
                <a:spcPct val="100000"/>
              </a:lnSpc>
              <a:spcBef>
                <a:spcPts val="55"/>
              </a:spcBef>
            </a:pPr>
            <a:endParaRPr lang="fr-BE" sz="3200" dirty="0">
              <a:latin typeface="Arial" panose="020B0604020202020204" pitchFamily="34" charset="0"/>
              <a:cs typeface="Arial" panose="020B0604020202020204" pitchFamily="34" charset="0"/>
            </a:endParaRPr>
          </a:p>
          <a:p>
            <a:pPr marL="355600" indent="-343535">
              <a:lnSpc>
                <a:spcPct val="100000"/>
              </a:lnSpc>
              <a:spcBef>
                <a:spcPts val="725"/>
              </a:spcBef>
              <a:buChar char="•"/>
              <a:tabLst>
                <a:tab pos="355600" algn="l"/>
                <a:tab pos="356235" algn="l"/>
              </a:tabLst>
            </a:pPr>
            <a:r>
              <a:rPr lang="fr-BE" sz="3200" dirty="0">
                <a:latin typeface="Arial" panose="020B0604020202020204" pitchFamily="34" charset="0"/>
                <a:cs typeface="Arial" panose="020B0604020202020204" pitchFamily="34" charset="0"/>
              </a:rPr>
              <a:t>Axes</a:t>
            </a:r>
            <a:r>
              <a:rPr lang="fr-BE" sz="3200" spc="-5" dirty="0">
                <a:latin typeface="Arial" panose="020B0604020202020204" pitchFamily="34" charset="0"/>
                <a:cs typeface="Arial" panose="020B0604020202020204" pitchFamily="34" charset="0"/>
              </a:rPr>
              <a:t> stratégiques</a:t>
            </a:r>
          </a:p>
          <a:p>
            <a:pPr marL="355600" indent="-343535">
              <a:lnSpc>
                <a:spcPct val="100000"/>
              </a:lnSpc>
              <a:spcBef>
                <a:spcPts val="725"/>
              </a:spcBef>
              <a:buChar char="•"/>
              <a:tabLst>
                <a:tab pos="355600" algn="l"/>
                <a:tab pos="356235" algn="l"/>
              </a:tabLst>
            </a:pPr>
            <a:r>
              <a:rPr lang="fr-BE" sz="3200" spc="-5" dirty="0">
                <a:latin typeface="Arial" panose="020B0604020202020204" pitchFamily="34" charset="0"/>
                <a:cs typeface="Arial" panose="020B0604020202020204" pitchFamily="34" charset="0"/>
              </a:rPr>
              <a:t>Evaluation des besoins de la collectivité obligatoire</a:t>
            </a:r>
            <a:endParaRPr lang="fr-BE" sz="3200" dirty="0">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dirty="0">
                <a:latin typeface="Arial" panose="020B0604020202020204" pitchFamily="34" charset="0"/>
                <a:cs typeface="Arial" panose="020B0604020202020204" pitchFamily="34" charset="0"/>
              </a:rPr>
              <a:t>Pérennité</a:t>
            </a:r>
          </a:p>
          <a:p>
            <a:pPr marL="355600" indent="-343535">
              <a:lnSpc>
                <a:spcPct val="100000"/>
              </a:lnSpc>
              <a:spcBef>
                <a:spcPts val="760"/>
              </a:spcBef>
              <a:buChar char="•"/>
              <a:tabLst>
                <a:tab pos="355600" algn="l"/>
                <a:tab pos="356235" algn="l"/>
              </a:tabLst>
            </a:pPr>
            <a:r>
              <a:rPr lang="fr-BE" sz="3200" spc="-5" dirty="0">
                <a:latin typeface="Arial" panose="020B0604020202020204" pitchFamily="34" charset="0"/>
                <a:cs typeface="Arial" panose="020B0604020202020204" pitchFamily="34" charset="0"/>
              </a:rPr>
              <a:t>Entre clubs de deux districts</a:t>
            </a:r>
            <a:r>
              <a:rPr lang="fr-BE" sz="3200" spc="-4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différents</a:t>
            </a:r>
            <a:endParaRPr lang="fr-BE" sz="3200" dirty="0">
              <a:latin typeface="Arial" panose="020B0604020202020204" pitchFamily="34" charset="0"/>
              <a:cs typeface="Arial" panose="020B0604020202020204" pitchFamily="34" charset="0"/>
            </a:endParaRPr>
          </a:p>
          <a:p>
            <a:pPr marL="355600" indent="-343535">
              <a:lnSpc>
                <a:spcPct val="100000"/>
              </a:lnSpc>
              <a:spcBef>
                <a:spcPts val="755"/>
              </a:spcBef>
              <a:buChar char="•"/>
              <a:tabLst>
                <a:tab pos="355600" algn="l"/>
                <a:tab pos="356235" algn="l"/>
              </a:tabLst>
            </a:pPr>
            <a:r>
              <a:rPr lang="fr-BE" sz="3200" dirty="0">
                <a:latin typeface="Arial" panose="020B0604020202020204" pitchFamily="34" charset="0"/>
                <a:cs typeface="Arial" panose="020B0604020202020204" pitchFamily="34" charset="0"/>
              </a:rPr>
              <a:t>Budget minimum : 30 000</a:t>
            </a:r>
            <a:r>
              <a:rPr lang="fr-BE" sz="3200" spc="-3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USD</a:t>
            </a:r>
            <a:endParaRPr lang="fr-BE" sz="3200" dirty="0">
              <a:latin typeface="Arial" panose="020B0604020202020204" pitchFamily="34" charset="0"/>
              <a:cs typeface="Arial" panose="020B0604020202020204" pitchFamily="34" charset="0"/>
            </a:endParaRPr>
          </a:p>
          <a:p>
            <a:pPr marL="355600" marR="5080" indent="-343535">
              <a:lnSpc>
                <a:spcPct val="100000"/>
              </a:lnSpc>
              <a:spcBef>
                <a:spcPts val="760"/>
              </a:spcBef>
              <a:buChar char="•"/>
              <a:tabLst>
                <a:tab pos="355600" algn="l"/>
                <a:tab pos="356235" algn="l"/>
              </a:tabLst>
            </a:pPr>
            <a:r>
              <a:rPr lang="fr-BE" sz="3200" spc="-5" dirty="0">
                <a:latin typeface="Arial" panose="020B0604020202020204" pitchFamily="34" charset="0"/>
                <a:cs typeface="Arial" panose="020B0604020202020204" pitchFamily="34" charset="0"/>
              </a:rPr>
              <a:t>Confirmation par le District </a:t>
            </a:r>
            <a:r>
              <a:rPr lang="fr-BE" sz="3200" dirty="0">
                <a:latin typeface="Arial" panose="020B0604020202020204" pitchFamily="34" charset="0"/>
                <a:cs typeface="Arial" panose="020B0604020202020204" pitchFamily="34" charset="0"/>
              </a:rPr>
              <a:t>que </a:t>
            </a:r>
            <a:r>
              <a:rPr lang="fr-BE" sz="3200" spc="-5" dirty="0">
                <a:latin typeface="Arial" panose="020B0604020202020204" pitchFamily="34" charset="0"/>
                <a:cs typeface="Arial" panose="020B0604020202020204" pitchFamily="34" charset="0"/>
              </a:rPr>
              <a:t>le Club est certifié.</a:t>
            </a:r>
            <a:endParaRPr lang="fr-BE" sz="3200" dirty="0">
              <a:latin typeface="Arial" panose="020B0604020202020204" pitchFamily="34" charset="0"/>
              <a:cs typeface="Arial" panose="020B0604020202020204" pitchFamily="34" charset="0"/>
            </a:endParaRPr>
          </a:p>
          <a:p>
            <a:pPr lvl="0" algn="just"/>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303562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374967"/>
            <a:ext cx="11277600" cy="5757987"/>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Mondiales</a:t>
            </a:r>
          </a:p>
          <a:p>
            <a:pPr>
              <a:lnSpc>
                <a:spcPct val="100000"/>
              </a:lnSpc>
              <a:spcBef>
                <a:spcPts val="55"/>
              </a:spcBef>
            </a:pPr>
            <a:endParaRPr lang="fr-BE" sz="3200" dirty="0">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L’apport des parrains </a:t>
            </a:r>
            <a:r>
              <a:rPr lang="fr-BE" sz="3200" dirty="0">
                <a:latin typeface="Arial" panose="020B0604020202020204" pitchFamily="34" charset="0"/>
                <a:cs typeface="Arial" panose="020B0604020202020204" pitchFamily="34" charset="0"/>
              </a:rPr>
              <a:t>internationaux </a:t>
            </a:r>
            <a:r>
              <a:rPr lang="fr-BE" sz="3200" spc="-5" dirty="0">
                <a:latin typeface="Arial" panose="020B0604020202020204" pitchFamily="34" charset="0"/>
                <a:cs typeface="Arial" panose="020B0604020202020204" pitchFamily="34" charset="0"/>
              </a:rPr>
              <a:t>doit correspondre </a:t>
            </a:r>
            <a:r>
              <a:rPr lang="fr-BE" sz="3200" dirty="0">
                <a:latin typeface="Arial" panose="020B0604020202020204" pitchFamily="34" charset="0"/>
                <a:cs typeface="Arial" panose="020B0604020202020204" pitchFamily="34" charset="0"/>
              </a:rPr>
              <a:t>à au moins 15 % </a:t>
            </a:r>
            <a:r>
              <a:rPr lang="fr-BE" sz="3200" spc="-5" dirty="0">
                <a:latin typeface="Arial" panose="020B0604020202020204" pitchFamily="34" charset="0"/>
                <a:cs typeface="Arial" panose="020B0604020202020204" pitchFamily="34" charset="0"/>
              </a:rPr>
              <a:t>de l’apport total des </a:t>
            </a:r>
            <a:r>
              <a:rPr lang="fr-BE" sz="3200" dirty="0">
                <a:latin typeface="Arial" panose="020B0604020202020204" pitchFamily="34" charset="0"/>
                <a:cs typeface="Arial" panose="020B0604020202020204" pitchFamily="34" charset="0"/>
              </a:rPr>
              <a:t>autres </a:t>
            </a:r>
            <a:r>
              <a:rPr lang="fr-BE" sz="3200" spc="-5" dirty="0">
                <a:latin typeface="Arial" panose="020B0604020202020204" pitchFamily="34" charset="0"/>
                <a:cs typeface="Arial" panose="020B0604020202020204" pitchFamily="34" charset="0"/>
              </a:rPr>
              <a:t>parrains et des</a:t>
            </a:r>
            <a:r>
              <a:rPr lang="fr-BE" sz="3200" spc="-6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districts.</a:t>
            </a:r>
            <a:endParaRPr lang="fr-BE" sz="3200" dirty="0">
              <a:latin typeface="Arial" panose="020B0604020202020204" pitchFamily="34" charset="0"/>
              <a:cs typeface="Arial" panose="020B0604020202020204" pitchFamily="34" charset="0"/>
            </a:endParaRPr>
          </a:p>
          <a:p>
            <a:pPr marL="354965" marR="40640" indent="-342900">
              <a:lnSpc>
                <a:spcPct val="100099"/>
              </a:lnSpc>
              <a:spcBef>
                <a:spcPts val="610"/>
              </a:spcBef>
              <a:buChar char="•"/>
              <a:tabLst>
                <a:tab pos="354965" algn="l"/>
                <a:tab pos="355600" algn="l"/>
              </a:tabLst>
            </a:pPr>
            <a:r>
              <a:rPr lang="fr-BE" sz="3200" dirty="0">
                <a:latin typeface="Arial" panose="020B0604020202020204" pitchFamily="34" charset="0"/>
                <a:cs typeface="Arial" panose="020B0604020202020204" pitchFamily="34" charset="0"/>
              </a:rPr>
              <a:t>Interdiction </a:t>
            </a:r>
            <a:r>
              <a:rPr lang="fr-BE" sz="3200" spc="-5" dirty="0">
                <a:latin typeface="Arial" panose="020B0604020202020204" pitchFamily="34" charset="0"/>
                <a:cs typeface="Arial" panose="020B0604020202020204" pitchFamily="34" charset="0"/>
              </a:rPr>
              <a:t>de </a:t>
            </a:r>
            <a:r>
              <a:rPr lang="fr-BE" sz="3200" dirty="0">
                <a:latin typeface="Arial" panose="020B0604020202020204" pitchFamily="34" charset="0"/>
                <a:cs typeface="Arial" panose="020B0604020202020204" pitchFamily="34" charset="0"/>
              </a:rPr>
              <a:t>recueillir </a:t>
            </a:r>
            <a:r>
              <a:rPr lang="fr-BE" sz="3200" spc="-5" dirty="0">
                <a:latin typeface="Arial" panose="020B0604020202020204" pitchFamily="34" charset="0"/>
                <a:cs typeface="Arial" panose="020B0604020202020204" pitchFamily="34" charset="0"/>
              </a:rPr>
              <a:t>des fonds </a:t>
            </a:r>
            <a:r>
              <a:rPr lang="fr-BE" sz="3200" dirty="0">
                <a:latin typeface="Arial" panose="020B0604020202020204" pitchFamily="34" charset="0"/>
                <a:cs typeface="Arial" panose="020B0604020202020204" pitchFamily="34" charset="0"/>
              </a:rPr>
              <a:t>auprès </a:t>
            </a:r>
            <a:r>
              <a:rPr lang="fr-BE" sz="3200" spc="-5" dirty="0">
                <a:latin typeface="Arial" panose="020B0604020202020204" pitchFamily="34" charset="0"/>
                <a:cs typeface="Arial" panose="020B0604020202020204" pitchFamily="34" charset="0"/>
              </a:rPr>
              <a:t>des  bénéficiaires ou d’organisations partenaires en échange de la</a:t>
            </a:r>
            <a:r>
              <a:rPr lang="fr-BE" sz="3200" spc="-15"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subvention</a:t>
            </a:r>
            <a:endParaRPr lang="fr-BE" sz="3200" dirty="0">
              <a:latin typeface="Arial" panose="020B0604020202020204" pitchFamily="34" charset="0"/>
              <a:cs typeface="Arial" panose="020B0604020202020204" pitchFamily="34" charset="0"/>
            </a:endParaRPr>
          </a:p>
          <a:p>
            <a:pPr marL="354965" marR="32384" indent="-342900">
              <a:lnSpc>
                <a:spcPts val="3329"/>
              </a:lnSpc>
              <a:spcBef>
                <a:spcPts val="844"/>
              </a:spcBef>
              <a:buChar char="•"/>
              <a:tabLst>
                <a:tab pos="354965" algn="l"/>
                <a:tab pos="355600" algn="l"/>
              </a:tabLst>
            </a:pPr>
            <a:r>
              <a:rPr lang="fr-BE" sz="3200" dirty="0">
                <a:latin typeface="Arial" panose="020B0604020202020204" pitchFamily="34" charset="0"/>
                <a:cs typeface="Arial" panose="020B0604020202020204" pitchFamily="34" charset="0"/>
              </a:rPr>
              <a:t>Interdiction </a:t>
            </a:r>
            <a:r>
              <a:rPr lang="fr-BE" sz="3200" spc="-5" dirty="0">
                <a:latin typeface="Arial" panose="020B0604020202020204" pitchFamily="34" charset="0"/>
                <a:cs typeface="Arial" panose="020B0604020202020204" pitchFamily="34" charset="0"/>
              </a:rPr>
              <a:t>d’utiliser des fonds en provenance d’une </a:t>
            </a:r>
            <a:r>
              <a:rPr lang="fr-BE" sz="3200" dirty="0">
                <a:latin typeface="Arial" panose="020B0604020202020204" pitchFamily="34" charset="0"/>
                <a:cs typeface="Arial" panose="020B0604020202020204" pitchFamily="34" charset="0"/>
              </a:rPr>
              <a:t>autre</a:t>
            </a:r>
            <a:r>
              <a:rPr lang="fr-BE" sz="3200" spc="-5" dirty="0">
                <a:latin typeface="Arial" panose="020B0604020202020204" pitchFamily="34" charset="0"/>
                <a:cs typeface="Arial" panose="020B0604020202020204" pitchFamily="34" charset="0"/>
              </a:rPr>
              <a:t> subvention</a:t>
            </a:r>
            <a:endParaRPr lang="fr-BE" sz="3200" dirty="0">
              <a:latin typeface="Arial" panose="020B0604020202020204" pitchFamily="34" charset="0"/>
              <a:cs typeface="Arial" panose="020B0604020202020204" pitchFamily="34" charset="0"/>
            </a:endParaRPr>
          </a:p>
          <a:p>
            <a:pPr marL="354965" indent="-342900">
              <a:lnSpc>
                <a:spcPct val="100000"/>
              </a:lnSpc>
              <a:spcBef>
                <a:spcPts val="605"/>
              </a:spcBef>
              <a:buChar char="•"/>
              <a:tabLst>
                <a:tab pos="354965" algn="l"/>
                <a:tab pos="355600" algn="l"/>
              </a:tabLst>
            </a:pPr>
            <a:r>
              <a:rPr lang="fr-BE" sz="3200" spc="-5" dirty="0">
                <a:latin typeface="Arial" panose="020B0604020202020204" pitchFamily="34" charset="0"/>
                <a:cs typeface="Arial" panose="020B0604020202020204" pitchFamily="34" charset="0"/>
              </a:rPr>
              <a:t>Contributions donnent droit à PHF si elles transitent par la Fondation</a:t>
            </a: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533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4" name="Espace réservé du contenu 2">
            <a:extLst>
              <a:ext uri="{FF2B5EF4-FFF2-40B4-BE49-F238E27FC236}">
                <a16:creationId xmlns:a16="http://schemas.microsoft.com/office/drawing/2014/main" id="{3E503B2D-2EEB-3F00-139A-A93FC7867B6F}"/>
              </a:ext>
            </a:extLst>
          </p:cNvPr>
          <p:cNvSpPr txBox="1">
            <a:spLocks/>
          </p:cNvSpPr>
          <p:nvPr/>
        </p:nvSpPr>
        <p:spPr>
          <a:xfrm>
            <a:off x="0" y="0"/>
            <a:ext cx="5078776" cy="124883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1600"/>
              </a:spcBef>
              <a:buFont typeface="Arial" panose="020B0604020202020204" pitchFamily="34" charset="0"/>
              <a:buNone/>
            </a:pPr>
            <a:endParaRPr lang="fr-BE" dirty="0">
              <a:latin typeface="Arial" panose="020B0604020202020204" pitchFamily="34" charset="0"/>
              <a:cs typeface="Arial" panose="020B0604020202020204" pitchFamily="34" charset="0"/>
            </a:endParaRPr>
          </a:p>
          <a:p>
            <a:pPr marL="457200" lvl="1" indent="0">
              <a:spcBef>
                <a:spcPts val="1600"/>
              </a:spcBef>
              <a:buFont typeface="Arial" panose="020B0604020202020204" pitchFamily="34" charset="0"/>
              <a:buNone/>
            </a:pPr>
            <a:endParaRPr lang="fr-BE" dirty="0">
              <a:latin typeface="Arial" panose="020B0604020202020204" pitchFamily="34" charset="0"/>
              <a:cs typeface="Arial" panose="020B0604020202020204" pitchFamily="34" charset="0"/>
            </a:endParaRPr>
          </a:p>
          <a:p>
            <a:pPr marL="457200" lvl="1" indent="0">
              <a:spcBef>
                <a:spcPts val="1600"/>
              </a:spcBef>
              <a:buFont typeface="Arial" panose="020B0604020202020204" pitchFamily="34" charset="0"/>
              <a:buNone/>
            </a:pPr>
            <a:r>
              <a:rPr lang="fr-BE" sz="5800" dirty="0">
                <a:latin typeface="Arial" panose="020B0604020202020204" pitchFamily="34" charset="0"/>
                <a:cs typeface="Arial" panose="020B0604020202020204" pitchFamily="34" charset="0"/>
              </a:rPr>
              <a:t>Les 7 Axes Stratégiques</a:t>
            </a:r>
          </a:p>
          <a:p>
            <a:pPr lvl="2"/>
            <a:endParaRPr lang="fr-BE" dirty="0"/>
          </a:p>
        </p:txBody>
      </p:sp>
      <p:pic>
        <p:nvPicPr>
          <p:cNvPr id="3" name="Image 2">
            <a:extLst>
              <a:ext uri="{FF2B5EF4-FFF2-40B4-BE49-F238E27FC236}">
                <a16:creationId xmlns:a16="http://schemas.microsoft.com/office/drawing/2014/main" id="{E62283A7-9789-3BEC-9956-8B1101C9B76F}"/>
              </a:ext>
            </a:extLst>
          </p:cNvPr>
          <p:cNvPicPr>
            <a:picLocks noChangeAspect="1"/>
          </p:cNvPicPr>
          <p:nvPr/>
        </p:nvPicPr>
        <p:blipFill>
          <a:blip r:embed="rId2"/>
          <a:stretch>
            <a:fillRect/>
          </a:stretch>
        </p:blipFill>
        <p:spPr>
          <a:xfrm>
            <a:off x="1419393" y="736501"/>
            <a:ext cx="8895643" cy="5737751"/>
          </a:xfrm>
          <a:prstGeom prst="rect">
            <a:avLst/>
          </a:prstGeom>
        </p:spPr>
      </p:pic>
    </p:spTree>
    <p:extLst>
      <p:ext uri="{BB962C8B-B14F-4D97-AF65-F5344CB8AC3E}">
        <p14:creationId xmlns:p14="http://schemas.microsoft.com/office/powerpoint/2010/main" val="27799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487543" y="665289"/>
            <a:ext cx="9698516" cy="860673"/>
          </a:xfrm>
        </p:spPr>
        <p:txBody>
          <a:bodyPr>
            <a:normAutofit fontScale="90000"/>
          </a:bodyPr>
          <a:lstStyle/>
          <a:p>
            <a:pPr algn="l"/>
            <a:r>
              <a:rPr lang="fr-BE" sz="2400" b="1" dirty="0">
                <a:latin typeface="Arial" panose="020B0604020202020204" pitchFamily="34" charset="0"/>
                <a:cs typeface="Arial" panose="020B0604020202020204" pitchFamily="34" charset="0"/>
              </a:rPr>
              <a:t>Exemple de financement d’une subvention mondiale  Global Grant : budget 60 000 €</a:t>
            </a:r>
            <a:br>
              <a:rPr lang="fr-BE" sz="2400" b="1" dirty="0">
                <a:latin typeface="Arial" panose="020B0604020202020204" pitchFamily="34" charset="0"/>
                <a:cs typeface="Arial" panose="020B0604020202020204" pitchFamily="34" charset="0"/>
              </a:rPr>
            </a:br>
            <a:endParaRPr lang="fr-FR" sz="2400" dirty="0">
              <a:latin typeface="Arial" panose="020B0604020202020204" pitchFamily="34" charset="0"/>
              <a:cs typeface="Arial" panose="020B0604020202020204" pitchFamily="34" charset="0"/>
            </a:endParaRPr>
          </a:p>
        </p:txBody>
      </p:sp>
      <p:graphicFrame>
        <p:nvGraphicFramePr>
          <p:cNvPr id="4" name="Tableau 3">
            <a:extLst>
              <a:ext uri="{FF2B5EF4-FFF2-40B4-BE49-F238E27FC236}">
                <a16:creationId xmlns:a16="http://schemas.microsoft.com/office/drawing/2014/main" id="{0C979BD0-8290-75E9-5A29-05392D416B2D}"/>
              </a:ext>
            </a:extLst>
          </p:cNvPr>
          <p:cNvGraphicFramePr>
            <a:graphicFrameLocks noGrp="1"/>
          </p:cNvGraphicFramePr>
          <p:nvPr>
            <p:extLst>
              <p:ext uri="{D42A27DB-BD31-4B8C-83A1-F6EECF244321}">
                <p14:modId xmlns:p14="http://schemas.microsoft.com/office/powerpoint/2010/main" val="2574905710"/>
              </p:ext>
            </p:extLst>
          </p:nvPr>
        </p:nvGraphicFramePr>
        <p:xfrm>
          <a:off x="559866" y="1656397"/>
          <a:ext cx="792518" cy="4079240"/>
        </p:xfrm>
        <a:graphic>
          <a:graphicData uri="http://schemas.openxmlformats.org/drawingml/2006/table">
            <a:tbl>
              <a:tblPr firstRow="1" bandRow="1">
                <a:tableStyleId>{5C22544A-7EE6-4342-B048-85BDC9FD1C3A}</a:tableStyleId>
              </a:tblPr>
              <a:tblGrid>
                <a:gridCol w="792518">
                  <a:extLst>
                    <a:ext uri="{9D8B030D-6E8A-4147-A177-3AD203B41FA5}">
                      <a16:colId xmlns:a16="http://schemas.microsoft.com/office/drawing/2014/main" val="3534821055"/>
                    </a:ext>
                  </a:extLst>
                </a:gridCol>
              </a:tblGrid>
              <a:tr h="370840">
                <a:tc>
                  <a:txBody>
                    <a:bodyPr/>
                    <a:lstStyle/>
                    <a:p>
                      <a:pPr algn="ctr"/>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8060901"/>
                  </a:ext>
                </a:extLst>
              </a:tr>
              <a:tr h="370840">
                <a:tc>
                  <a:txBody>
                    <a:bodyPr/>
                    <a:lstStyle/>
                    <a:p>
                      <a:r>
                        <a:rPr lang="fr-FR" sz="1600" dirty="0">
                          <a:solidFill>
                            <a:schemeClr val="accent1"/>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81759874"/>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D2150</a:t>
                      </a: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D2140</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D9101</a:t>
                      </a:r>
                    </a:p>
                  </a:txBody>
                  <a:tcPr/>
                </a:tc>
                <a:extLst>
                  <a:ext uri="{0D108BD9-81ED-4DB2-BD59-A6C34878D82A}">
                    <a16:rowId xmlns:a16="http://schemas.microsoft.com/office/drawing/2014/main" val="1989246442"/>
                  </a:ext>
                </a:extLst>
              </a:tr>
              <a:tr h="370840">
                <a:tc>
                  <a:txBody>
                    <a:bodyPr/>
                    <a:lstStyle/>
                    <a:p>
                      <a:r>
                        <a:rPr lang="fr-FR" sz="1600" b="1"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069090419"/>
                  </a:ext>
                </a:extLst>
              </a:tr>
            </a:tbl>
          </a:graphicData>
        </a:graphic>
      </p:graphicFrame>
      <p:graphicFrame>
        <p:nvGraphicFramePr>
          <p:cNvPr id="5" name="Tableau 4">
            <a:extLst>
              <a:ext uri="{FF2B5EF4-FFF2-40B4-BE49-F238E27FC236}">
                <a16:creationId xmlns:a16="http://schemas.microsoft.com/office/drawing/2014/main" id="{3971A836-3E6F-88C4-7613-C14CB7DA4A14}"/>
              </a:ext>
            </a:extLst>
          </p:cNvPr>
          <p:cNvGraphicFramePr>
            <a:graphicFrameLocks noGrp="1"/>
          </p:cNvGraphicFramePr>
          <p:nvPr>
            <p:extLst>
              <p:ext uri="{D42A27DB-BD31-4B8C-83A1-F6EECF244321}">
                <p14:modId xmlns:p14="http://schemas.microsoft.com/office/powerpoint/2010/main" val="878317695"/>
              </p:ext>
            </p:extLst>
          </p:nvPr>
        </p:nvGraphicFramePr>
        <p:xfrm>
          <a:off x="1375763" y="1656397"/>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4141218800"/>
                    </a:ext>
                  </a:extLst>
                </a:gridCol>
              </a:tblGrid>
              <a:tr h="370840">
                <a:tc>
                  <a:txBody>
                    <a:bodyPr/>
                    <a:lstStyle/>
                    <a:p>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8060901"/>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Neufchâteau </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Bastogne </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Virton</a:t>
                      </a:r>
                    </a:p>
                  </a:txBody>
                  <a:tcPr/>
                </a:tc>
                <a:extLst>
                  <a:ext uri="{0D108BD9-81ED-4DB2-BD59-A6C34878D82A}">
                    <a16:rowId xmlns:a16="http://schemas.microsoft.com/office/drawing/2014/main" val="681759874"/>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Charleroi Sud-Est</a:t>
                      </a: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Zonhoven </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Ziguinchor</a:t>
                      </a:r>
                    </a:p>
                  </a:txBody>
                  <a:tcPr/>
                </a:tc>
                <a:extLst>
                  <a:ext uri="{0D108BD9-81ED-4DB2-BD59-A6C34878D82A}">
                    <a16:rowId xmlns:a16="http://schemas.microsoft.com/office/drawing/2014/main" val="1989246442"/>
                  </a:ext>
                </a:extLst>
              </a:tr>
              <a:tr h="370840">
                <a:tc>
                  <a:txBody>
                    <a:bodyPr/>
                    <a:lstStyle/>
                    <a:p>
                      <a:endParaRPr lang="fr-FR" sz="16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69090419"/>
                  </a:ext>
                </a:extLst>
              </a:tr>
            </a:tbl>
          </a:graphicData>
        </a:graphic>
      </p:graphicFrame>
      <p:graphicFrame>
        <p:nvGraphicFramePr>
          <p:cNvPr id="6" name="Tableau 5">
            <a:extLst>
              <a:ext uri="{FF2B5EF4-FFF2-40B4-BE49-F238E27FC236}">
                <a16:creationId xmlns:a16="http://schemas.microsoft.com/office/drawing/2014/main" id="{2301B72A-3996-3DBD-6516-A90AFAF527AA}"/>
              </a:ext>
            </a:extLst>
          </p:cNvPr>
          <p:cNvGraphicFramePr>
            <a:graphicFrameLocks noGrp="1"/>
          </p:cNvGraphicFramePr>
          <p:nvPr>
            <p:extLst>
              <p:ext uri="{D42A27DB-BD31-4B8C-83A1-F6EECF244321}">
                <p14:modId xmlns:p14="http://schemas.microsoft.com/office/powerpoint/2010/main" val="376885614"/>
              </p:ext>
            </p:extLst>
          </p:nvPr>
        </p:nvGraphicFramePr>
        <p:xfrm>
          <a:off x="3837542" y="1656397"/>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734003745"/>
                    </a:ext>
                  </a:extLst>
                </a:gridCol>
              </a:tblGrid>
              <a:tr h="370840">
                <a:tc>
                  <a:txBody>
                    <a:bodyPr/>
                    <a:lstStyle/>
                    <a:p>
                      <a:r>
                        <a:rPr lang="fr-FR" sz="1600" dirty="0">
                          <a:latin typeface="Arial" panose="020B0604020202020204" pitchFamily="34" charset="0"/>
                          <a:cs typeface="Arial" panose="020B0604020202020204" pitchFamily="34" charset="0"/>
                        </a:rPr>
                        <a:t>   Contribution Clubs</a:t>
                      </a:r>
                    </a:p>
                  </a:txBody>
                  <a:tcPr/>
                </a:tc>
                <a:extLst>
                  <a:ext uri="{0D108BD9-81ED-4DB2-BD59-A6C34878D82A}">
                    <a16:rowId xmlns:a16="http://schemas.microsoft.com/office/drawing/2014/main" val="3578060901"/>
                  </a:ext>
                </a:extLst>
              </a:tr>
              <a:tr h="370840">
                <a:tc>
                  <a:txBody>
                    <a:bodyPr/>
                    <a:lstStyle/>
                    <a:p>
                      <a:r>
                        <a:rPr lang="fr-FR" sz="1600" dirty="0">
                          <a:latin typeface="Arial" panose="020B0604020202020204" pitchFamily="34" charset="0"/>
                          <a:cs typeface="Arial" panose="020B0604020202020204" pitchFamily="34" charset="0"/>
                        </a:rPr>
                        <a:t>               </a:t>
                      </a:r>
                      <a:r>
                        <a:rPr lang="fr-FR" sz="1600" dirty="0">
                          <a:solidFill>
                            <a:srgbClr val="0070C0"/>
                          </a:solidFill>
                          <a:latin typeface="Arial" panose="020B0604020202020204" pitchFamily="34" charset="0"/>
                          <a:cs typeface="Arial" panose="020B0604020202020204" pitchFamily="34" charset="0"/>
                        </a:rPr>
                        <a:t>10000</a:t>
                      </a:r>
                      <a:r>
                        <a:rPr lang="fr-FR"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2500</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2500</a:t>
                      </a:r>
                    </a:p>
                  </a:txBody>
                  <a:tcPr/>
                </a:tc>
                <a:extLst>
                  <a:ext uri="{0D108BD9-81ED-4DB2-BD59-A6C34878D82A}">
                    <a16:rowId xmlns:a16="http://schemas.microsoft.com/office/drawing/2014/main" val="681759874"/>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1500</a:t>
                      </a: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2000</a:t>
                      </a:r>
                    </a:p>
                  </a:txBody>
                  <a:tcPr/>
                </a:tc>
                <a:extLst>
                  <a:ext uri="{0D108BD9-81ED-4DB2-BD59-A6C34878D82A}">
                    <a16:rowId xmlns:a16="http://schemas.microsoft.com/office/drawing/2014/main" val="3168802743"/>
                  </a:ext>
                </a:extLst>
              </a:tr>
              <a:tr h="370840">
                <a:tc>
                  <a:txBody>
                    <a:bodyPr/>
                    <a:lstStyle/>
                    <a:p>
                      <a:endParaRPr lang="fr-FR" sz="160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250</a:t>
                      </a:r>
                    </a:p>
                  </a:txBody>
                  <a:tcPr/>
                </a:tc>
                <a:extLst>
                  <a:ext uri="{0D108BD9-81ED-4DB2-BD59-A6C34878D82A}">
                    <a16:rowId xmlns:a16="http://schemas.microsoft.com/office/drawing/2014/main" val="1989246442"/>
                  </a:ext>
                </a:extLst>
              </a:tr>
              <a:tr h="370840">
                <a:tc>
                  <a:txBody>
                    <a:bodyPr/>
                    <a:lstStyle/>
                    <a:p>
                      <a:r>
                        <a:rPr lang="fr-FR" sz="1600" b="1" dirty="0">
                          <a:solidFill>
                            <a:srgbClr val="0070C0"/>
                          </a:solidFill>
                          <a:latin typeface="Arial" panose="020B0604020202020204" pitchFamily="34" charset="0"/>
                          <a:cs typeface="Arial" panose="020B0604020202020204" pitchFamily="34" charset="0"/>
                        </a:rPr>
                        <a:t>               18750</a:t>
                      </a:r>
                    </a:p>
                  </a:txBody>
                  <a:tcPr/>
                </a:tc>
                <a:extLst>
                  <a:ext uri="{0D108BD9-81ED-4DB2-BD59-A6C34878D82A}">
                    <a16:rowId xmlns:a16="http://schemas.microsoft.com/office/drawing/2014/main" val="2069090419"/>
                  </a:ext>
                </a:extLst>
              </a:tr>
            </a:tbl>
          </a:graphicData>
        </a:graphic>
      </p:graphicFrame>
      <p:graphicFrame>
        <p:nvGraphicFramePr>
          <p:cNvPr id="7" name="Tableau 6">
            <a:extLst>
              <a:ext uri="{FF2B5EF4-FFF2-40B4-BE49-F238E27FC236}">
                <a16:creationId xmlns:a16="http://schemas.microsoft.com/office/drawing/2014/main" id="{B8A470D6-86AD-C4D7-CF97-396659278F0C}"/>
              </a:ext>
            </a:extLst>
          </p:cNvPr>
          <p:cNvGraphicFramePr>
            <a:graphicFrameLocks noGrp="1"/>
          </p:cNvGraphicFramePr>
          <p:nvPr>
            <p:extLst>
              <p:ext uri="{D42A27DB-BD31-4B8C-83A1-F6EECF244321}">
                <p14:modId xmlns:p14="http://schemas.microsoft.com/office/powerpoint/2010/main" val="4074066738"/>
              </p:ext>
            </p:extLst>
          </p:nvPr>
        </p:nvGraphicFramePr>
        <p:xfrm>
          <a:off x="6299321" y="1656397"/>
          <a:ext cx="3065016" cy="4079240"/>
        </p:xfrm>
        <a:graphic>
          <a:graphicData uri="http://schemas.openxmlformats.org/drawingml/2006/table">
            <a:tbl>
              <a:tblPr firstRow="1" bandRow="1">
                <a:tableStyleId>{5C22544A-7EE6-4342-B048-85BDC9FD1C3A}</a:tableStyleId>
              </a:tblPr>
              <a:tblGrid>
                <a:gridCol w="3065016">
                  <a:extLst>
                    <a:ext uri="{9D8B030D-6E8A-4147-A177-3AD203B41FA5}">
                      <a16:colId xmlns:a16="http://schemas.microsoft.com/office/drawing/2014/main" val="3734003745"/>
                    </a:ext>
                  </a:extLst>
                </a:gridCol>
              </a:tblGrid>
              <a:tr h="370840">
                <a:tc>
                  <a:txBody>
                    <a:bodyPr/>
                    <a:lstStyle/>
                    <a:p>
                      <a:r>
                        <a:rPr lang="fr-FR" sz="1600" dirty="0">
                          <a:latin typeface="Arial" panose="020B0604020202020204" pitchFamily="34" charset="0"/>
                          <a:cs typeface="Arial" panose="020B0604020202020204" pitchFamily="34" charset="0"/>
                        </a:rPr>
                        <a:t>   Fonds Spécifiques Districts</a:t>
                      </a:r>
                    </a:p>
                  </a:txBody>
                  <a:tcPr/>
                </a:tc>
                <a:extLst>
                  <a:ext uri="{0D108BD9-81ED-4DB2-BD59-A6C34878D82A}">
                    <a16:rowId xmlns:a16="http://schemas.microsoft.com/office/drawing/2014/main" val="3578060901"/>
                  </a:ext>
                </a:extLst>
              </a:tr>
              <a:tr h="370840">
                <a:tc>
                  <a:txBody>
                    <a:bodyPr/>
                    <a:lstStyle/>
                    <a:p>
                      <a:r>
                        <a:rPr lang="fr-FR" sz="1600" dirty="0">
                          <a:latin typeface="Arial" panose="020B0604020202020204" pitchFamily="34" charset="0"/>
                          <a:cs typeface="Arial" panose="020B0604020202020204" pitchFamily="34" charset="0"/>
                        </a:rPr>
                        <a:t>               </a:t>
                      </a:r>
                      <a:r>
                        <a:rPr lang="fr-FR" sz="1600" dirty="0">
                          <a:solidFill>
                            <a:srgbClr val="0070C0"/>
                          </a:solidFill>
                          <a:latin typeface="Arial" panose="020B0604020202020204" pitchFamily="34" charset="0"/>
                          <a:cs typeface="Arial" panose="020B0604020202020204" pitchFamily="34" charset="0"/>
                        </a:rPr>
                        <a:t>11100</a:t>
                      </a:r>
                      <a:r>
                        <a:rPr lang="fr-FR"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2500</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2500</a:t>
                      </a:r>
                    </a:p>
                  </a:txBody>
                  <a:tcPr/>
                </a:tc>
                <a:extLst>
                  <a:ext uri="{0D108BD9-81ED-4DB2-BD59-A6C34878D82A}">
                    <a16:rowId xmlns:a16="http://schemas.microsoft.com/office/drawing/2014/main" val="681759874"/>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1500</a:t>
                      </a: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600</a:t>
                      </a:r>
                    </a:p>
                  </a:txBody>
                  <a:tcPr/>
                </a:tc>
                <a:extLst>
                  <a:ext uri="{0D108BD9-81ED-4DB2-BD59-A6C34878D82A}">
                    <a16:rowId xmlns:a16="http://schemas.microsoft.com/office/drawing/2014/main" val="3168802743"/>
                  </a:ext>
                </a:extLst>
              </a:tr>
              <a:tr h="370840">
                <a:tc>
                  <a:txBody>
                    <a:bodyPr/>
                    <a:lstStyle/>
                    <a:p>
                      <a:endParaRPr lang="fr-FR" sz="160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5000</a:t>
                      </a:r>
                    </a:p>
                  </a:txBody>
                  <a:tcPr/>
                </a:tc>
                <a:extLst>
                  <a:ext uri="{0D108BD9-81ED-4DB2-BD59-A6C34878D82A}">
                    <a16:rowId xmlns:a16="http://schemas.microsoft.com/office/drawing/2014/main" val="1989246442"/>
                  </a:ext>
                </a:extLst>
              </a:tr>
              <a:tr h="370840">
                <a:tc>
                  <a:txBody>
                    <a:bodyPr/>
                    <a:lstStyle/>
                    <a:p>
                      <a:r>
                        <a:rPr lang="fr-FR" sz="1600" b="1" dirty="0">
                          <a:solidFill>
                            <a:srgbClr val="0070C0"/>
                          </a:solidFill>
                          <a:latin typeface="Arial" panose="020B0604020202020204" pitchFamily="34" charset="0"/>
                          <a:cs typeface="Arial" panose="020B0604020202020204" pitchFamily="34" charset="0"/>
                        </a:rPr>
                        <a:t>               23200</a:t>
                      </a:r>
                    </a:p>
                  </a:txBody>
                  <a:tcPr/>
                </a:tc>
                <a:extLst>
                  <a:ext uri="{0D108BD9-81ED-4DB2-BD59-A6C34878D82A}">
                    <a16:rowId xmlns:a16="http://schemas.microsoft.com/office/drawing/2014/main" val="2069090419"/>
                  </a:ext>
                </a:extLst>
              </a:tr>
            </a:tbl>
          </a:graphicData>
        </a:graphic>
      </p:graphicFrame>
      <p:graphicFrame>
        <p:nvGraphicFramePr>
          <p:cNvPr id="8" name="Tableau 7">
            <a:extLst>
              <a:ext uri="{FF2B5EF4-FFF2-40B4-BE49-F238E27FC236}">
                <a16:creationId xmlns:a16="http://schemas.microsoft.com/office/drawing/2014/main" id="{2C95FB76-33FB-3B0B-F325-7B6B648FD23C}"/>
              </a:ext>
            </a:extLst>
          </p:cNvPr>
          <p:cNvGraphicFramePr>
            <a:graphicFrameLocks noGrp="1"/>
          </p:cNvGraphicFramePr>
          <p:nvPr>
            <p:extLst>
              <p:ext uri="{D42A27DB-BD31-4B8C-83A1-F6EECF244321}">
                <p14:modId xmlns:p14="http://schemas.microsoft.com/office/powerpoint/2010/main" val="1369322009"/>
              </p:ext>
            </p:extLst>
          </p:nvPr>
        </p:nvGraphicFramePr>
        <p:xfrm>
          <a:off x="9387716" y="1653113"/>
          <a:ext cx="2390660" cy="4079240"/>
        </p:xfrm>
        <a:graphic>
          <a:graphicData uri="http://schemas.openxmlformats.org/drawingml/2006/table">
            <a:tbl>
              <a:tblPr firstRow="1" bandRow="1">
                <a:tableStyleId>{5C22544A-7EE6-4342-B048-85BDC9FD1C3A}</a:tableStyleId>
              </a:tblPr>
              <a:tblGrid>
                <a:gridCol w="2390660">
                  <a:extLst>
                    <a:ext uri="{9D8B030D-6E8A-4147-A177-3AD203B41FA5}">
                      <a16:colId xmlns:a16="http://schemas.microsoft.com/office/drawing/2014/main" val="3534821055"/>
                    </a:ext>
                  </a:extLst>
                </a:gridCol>
              </a:tblGrid>
              <a:tr h="370840">
                <a:tc>
                  <a:txBody>
                    <a:bodyPr/>
                    <a:lstStyle/>
                    <a:p>
                      <a:pPr algn="ctr"/>
                      <a:r>
                        <a:rPr lang="fr-FR" sz="1600" dirty="0">
                          <a:latin typeface="Arial" panose="020B0604020202020204" pitchFamily="34" charset="0"/>
                          <a:cs typeface="Arial" panose="020B0604020202020204" pitchFamily="34" charset="0"/>
                        </a:rPr>
                        <a:t>Fonds Mondial</a:t>
                      </a:r>
                    </a:p>
                  </a:txBody>
                  <a:tcPr/>
                </a:tc>
                <a:extLst>
                  <a:ext uri="{0D108BD9-81ED-4DB2-BD59-A6C34878D82A}">
                    <a16:rowId xmlns:a16="http://schemas.microsoft.com/office/drawing/2014/main" val="3578060901"/>
                  </a:ext>
                </a:extLst>
              </a:tr>
              <a:tr h="370840">
                <a:tc>
                  <a:txBody>
                    <a:bodyPr/>
                    <a:lstStyle/>
                    <a:p>
                      <a:pPr algn="ctr"/>
                      <a:r>
                        <a:rPr lang="fr-FR" sz="1600" dirty="0">
                          <a:solidFill>
                            <a:schemeClr val="accent1"/>
                          </a:solidFill>
                          <a:latin typeface="Arial" panose="020B0604020202020204" pitchFamily="34" charset="0"/>
                          <a:cs typeface="Arial" panose="020B0604020202020204" pitchFamily="34" charset="0"/>
                        </a:rPr>
                        <a:t>8800</a:t>
                      </a:r>
                    </a:p>
                  </a:txBody>
                  <a:tcPr/>
                </a:tc>
                <a:extLst>
                  <a:ext uri="{0D108BD9-81ED-4DB2-BD59-A6C34878D82A}">
                    <a16:rowId xmlns:a16="http://schemas.microsoft.com/office/drawing/2014/main" val="67889846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2000</a:t>
                      </a:r>
                    </a:p>
                  </a:txBody>
                  <a:tcPr/>
                </a:tc>
                <a:extLst>
                  <a:ext uri="{0D108BD9-81ED-4DB2-BD59-A6C34878D82A}">
                    <a16:rowId xmlns:a16="http://schemas.microsoft.com/office/drawing/2014/main" val="170649720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2000</a:t>
                      </a:r>
                    </a:p>
                  </a:txBody>
                  <a:tcPr/>
                </a:tc>
                <a:extLst>
                  <a:ext uri="{0D108BD9-81ED-4DB2-BD59-A6C34878D82A}">
                    <a16:rowId xmlns:a16="http://schemas.microsoft.com/office/drawing/2014/main" val="681759874"/>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50769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1200</a:t>
                      </a:r>
                    </a:p>
                  </a:txBody>
                  <a:tcPr/>
                </a:tc>
                <a:extLst>
                  <a:ext uri="{0D108BD9-81ED-4DB2-BD59-A6C34878D82A}">
                    <a16:rowId xmlns:a16="http://schemas.microsoft.com/office/drawing/2014/main" val="3572140939"/>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74981509"/>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480</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4000</a:t>
                      </a:r>
                    </a:p>
                  </a:txBody>
                  <a:tcPr/>
                </a:tc>
                <a:extLst>
                  <a:ext uri="{0D108BD9-81ED-4DB2-BD59-A6C34878D82A}">
                    <a16:rowId xmlns:a16="http://schemas.microsoft.com/office/drawing/2014/main" val="1989246442"/>
                  </a:ext>
                </a:extLst>
              </a:tr>
              <a:tr h="370840">
                <a:tc>
                  <a:txBody>
                    <a:bodyPr/>
                    <a:lstStyle/>
                    <a:p>
                      <a:pPr algn="ctr"/>
                      <a:r>
                        <a:rPr lang="fr-FR" sz="1600" b="1" dirty="0">
                          <a:solidFill>
                            <a:srgbClr val="0070C0"/>
                          </a:solidFill>
                          <a:latin typeface="Arial" panose="020B0604020202020204" pitchFamily="34" charset="0"/>
                          <a:cs typeface="Arial" panose="020B0604020202020204" pitchFamily="34" charset="0"/>
                        </a:rPr>
                        <a:t>        18560 max</a:t>
                      </a:r>
                    </a:p>
                  </a:txBody>
                  <a:tcPr/>
                </a:tc>
                <a:extLst>
                  <a:ext uri="{0D108BD9-81ED-4DB2-BD59-A6C34878D82A}">
                    <a16:rowId xmlns:a16="http://schemas.microsoft.com/office/drawing/2014/main" val="2069090419"/>
                  </a:ext>
                </a:extLst>
              </a:tr>
            </a:tbl>
          </a:graphicData>
        </a:graphic>
      </p:graphicFrame>
      <p:sp>
        <p:nvSpPr>
          <p:cNvPr id="9" name="Flèche courbée vers le bas 8">
            <a:extLst>
              <a:ext uri="{FF2B5EF4-FFF2-40B4-BE49-F238E27FC236}">
                <a16:creationId xmlns:a16="http://schemas.microsoft.com/office/drawing/2014/main" id="{5C210029-00D0-AD28-BAFE-FF7AB016C505}"/>
              </a:ext>
            </a:extLst>
          </p:cNvPr>
          <p:cNvSpPr/>
          <p:nvPr/>
        </p:nvSpPr>
        <p:spPr>
          <a:xfrm>
            <a:off x="8281059" y="1122363"/>
            <a:ext cx="1905000" cy="457200"/>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D91B5C"/>
                </a:solidFill>
                <a:effectLst/>
                <a:uLnTx/>
                <a:uFillTx/>
                <a:latin typeface="Arial" panose="020B0604020202020204" pitchFamily="34" charset="0"/>
                <a:cs typeface="Arial" panose="020B0604020202020204" pitchFamily="34" charset="0"/>
              </a:rPr>
              <a:t>80</a:t>
            </a:r>
            <a:r>
              <a:rPr kumimoji="0" lang="fr-FR" sz="2400" b="1" i="0" u="none" strike="noStrike" kern="1200" cap="none" spc="0" normalizeH="0" baseline="0" noProof="0" dirty="0">
                <a:ln>
                  <a:noFill/>
                </a:ln>
                <a:solidFill>
                  <a:srgbClr val="D91B5C"/>
                </a:solidFill>
                <a:effectLst/>
                <a:uLnTx/>
                <a:uFillTx/>
                <a:latin typeface="Calibri"/>
                <a:ea typeface="+mn-ea"/>
                <a:cs typeface="+mn-cs"/>
              </a:rPr>
              <a:t> %</a:t>
            </a:r>
          </a:p>
        </p:txBody>
      </p:sp>
      <p:sp>
        <p:nvSpPr>
          <p:cNvPr id="10" name="ZoneTexte 9">
            <a:extLst>
              <a:ext uri="{FF2B5EF4-FFF2-40B4-BE49-F238E27FC236}">
                <a16:creationId xmlns:a16="http://schemas.microsoft.com/office/drawing/2014/main" id="{3E83A0BA-C167-415E-EC5F-C7D54E7145E4}"/>
              </a:ext>
            </a:extLst>
          </p:cNvPr>
          <p:cNvSpPr txBox="1"/>
          <p:nvPr/>
        </p:nvSpPr>
        <p:spPr bwMode="auto">
          <a:xfrm>
            <a:off x="6077577" y="5959841"/>
            <a:ext cx="4590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18750 + 23200 + </a:t>
            </a:r>
            <a:r>
              <a:rPr kumimoji="0" lang="fr-FR" sz="20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18050</a:t>
            </a:r>
            <a:r>
              <a:rPr kumimoji="0" lang="fr-FR" sz="2000" b="0"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mn-cs"/>
              </a:rPr>
              <a:t> = 60000 €</a:t>
            </a:r>
          </a:p>
        </p:txBody>
      </p:sp>
      <p:sp>
        <p:nvSpPr>
          <p:cNvPr id="11" name="Flèche droite à entaille 10">
            <a:extLst>
              <a:ext uri="{FF2B5EF4-FFF2-40B4-BE49-F238E27FC236}">
                <a16:creationId xmlns:a16="http://schemas.microsoft.com/office/drawing/2014/main" id="{FC5B72EA-251A-18B8-1543-51D168EFFA80}"/>
              </a:ext>
            </a:extLst>
          </p:cNvPr>
          <p:cNvSpPr/>
          <p:nvPr/>
        </p:nvSpPr>
        <p:spPr>
          <a:xfrm>
            <a:off x="5099169" y="5906366"/>
            <a:ext cx="978408" cy="50706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3145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549290" y="290017"/>
            <a:ext cx="11277600" cy="2672526"/>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Subventions Mondiales</a:t>
            </a:r>
          </a:p>
          <a:p>
            <a:pPr>
              <a:lnSpc>
                <a:spcPct val="100000"/>
              </a:lnSpc>
              <a:spcBef>
                <a:spcPts val="55"/>
              </a:spcBef>
            </a:pPr>
            <a:r>
              <a:rPr lang="fr-FR" sz="3200" dirty="0">
                <a:latin typeface="Arial" panose="020B0604020202020204" pitchFamily="34" charset="0"/>
                <a:cs typeface="Arial" panose="020B0604020202020204" pitchFamily="34" charset="0"/>
              </a:rPr>
              <a:t>Procédure de demande</a:t>
            </a:r>
          </a:p>
          <a:p>
            <a:pPr algn="just"/>
            <a:endParaRPr lang="fr-FR" sz="3200" dirty="0">
              <a:latin typeface="Arial" panose="020B0604020202020204" pitchFamily="34" charset="0"/>
              <a:cs typeface="Arial" panose="020B0604020202020204" pitchFamily="34" charset="0"/>
            </a:endParaRPr>
          </a:p>
          <a:p>
            <a:pPr algn="just"/>
            <a:r>
              <a:rPr lang="fr-BE" sz="3200" spc="-5" dirty="0">
                <a:latin typeface="Arial" panose="020B0604020202020204" pitchFamily="34" charset="0"/>
                <a:cs typeface="Arial" panose="020B0604020202020204" pitchFamily="34" charset="0"/>
              </a:rPr>
              <a:t>Demande en ligne par les</a:t>
            </a:r>
            <a:r>
              <a:rPr lang="fr-BE" sz="3200" spc="-2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clubs </a:t>
            </a:r>
          </a:p>
          <a:p>
            <a:pPr algn="just"/>
            <a:r>
              <a:rPr lang="fr-BE" sz="3200" spc="-5" dirty="0">
                <a:latin typeface="Arial" panose="020B0604020202020204" pitchFamily="34" charset="0"/>
                <a:cs typeface="Arial" panose="020B0604020202020204" pitchFamily="34" charset="0"/>
              </a:rPr>
              <a:t>(</a:t>
            </a:r>
            <a:r>
              <a:rPr lang="fr-BE" sz="3200" spc="-5" dirty="0" err="1">
                <a:latin typeface="Arial" panose="020B0604020202020204" pitchFamily="34" charset="0"/>
                <a:cs typeface="Arial" panose="020B0604020202020204" pitchFamily="34" charset="0"/>
              </a:rPr>
              <a:t>My</a:t>
            </a:r>
            <a:r>
              <a:rPr lang="fr-BE" sz="3200" spc="-5" dirty="0">
                <a:latin typeface="Arial" panose="020B0604020202020204" pitchFamily="34" charset="0"/>
                <a:cs typeface="Arial" panose="020B0604020202020204" pitchFamily="34" charset="0"/>
              </a:rPr>
              <a:t> Rotary -&gt; Espace Subvention -&gt; demande de subvention)</a:t>
            </a:r>
            <a:endParaRPr lang="fr-BE" sz="3200" dirty="0">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088B954-156D-676F-81D3-7FE549100A58}"/>
              </a:ext>
            </a:extLst>
          </p:cNvPr>
          <p:cNvPicPr>
            <a:picLocks noChangeAspect="1"/>
          </p:cNvPicPr>
          <p:nvPr/>
        </p:nvPicPr>
        <p:blipFill>
          <a:blip r:embed="rId2"/>
          <a:stretch>
            <a:fillRect/>
          </a:stretch>
        </p:blipFill>
        <p:spPr>
          <a:xfrm>
            <a:off x="205013" y="3193554"/>
            <a:ext cx="3684224" cy="2738793"/>
          </a:xfrm>
          <a:prstGeom prst="rect">
            <a:avLst/>
          </a:prstGeom>
        </p:spPr>
      </p:pic>
      <p:sp>
        <p:nvSpPr>
          <p:cNvPr id="7" name="Flèche vers le haut 6">
            <a:extLst>
              <a:ext uri="{FF2B5EF4-FFF2-40B4-BE49-F238E27FC236}">
                <a16:creationId xmlns:a16="http://schemas.microsoft.com/office/drawing/2014/main" id="{96645AE0-DBA1-05DE-D55F-DB48C4CDE125}"/>
              </a:ext>
            </a:extLst>
          </p:cNvPr>
          <p:cNvSpPr/>
          <p:nvPr/>
        </p:nvSpPr>
        <p:spPr>
          <a:xfrm>
            <a:off x="1852971" y="4903736"/>
            <a:ext cx="388307" cy="127159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2C46E9F-5922-238D-BE43-CD49A4C2727C}"/>
              </a:ext>
            </a:extLst>
          </p:cNvPr>
          <p:cNvPicPr>
            <a:picLocks noChangeAspect="1"/>
          </p:cNvPicPr>
          <p:nvPr/>
        </p:nvPicPr>
        <p:blipFill>
          <a:blip r:embed="rId3"/>
          <a:stretch>
            <a:fillRect/>
          </a:stretch>
        </p:blipFill>
        <p:spPr>
          <a:xfrm>
            <a:off x="4307012" y="3193554"/>
            <a:ext cx="3514601" cy="2738793"/>
          </a:xfrm>
          <a:prstGeom prst="rect">
            <a:avLst/>
          </a:prstGeom>
        </p:spPr>
      </p:pic>
      <p:sp>
        <p:nvSpPr>
          <p:cNvPr id="8" name="Flèche vers le haut 7">
            <a:extLst>
              <a:ext uri="{FF2B5EF4-FFF2-40B4-BE49-F238E27FC236}">
                <a16:creationId xmlns:a16="http://schemas.microsoft.com/office/drawing/2014/main" id="{4564B9E4-F95E-853A-67A5-32E731955BC8}"/>
              </a:ext>
            </a:extLst>
          </p:cNvPr>
          <p:cNvSpPr/>
          <p:nvPr/>
        </p:nvSpPr>
        <p:spPr>
          <a:xfrm>
            <a:off x="5676005" y="3715545"/>
            <a:ext cx="388307" cy="127159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F4FEDCE-F14C-D37C-0A27-AA1D3AD9721C}"/>
              </a:ext>
            </a:extLst>
          </p:cNvPr>
          <p:cNvPicPr>
            <a:picLocks noChangeAspect="1"/>
          </p:cNvPicPr>
          <p:nvPr/>
        </p:nvPicPr>
        <p:blipFill>
          <a:blip r:embed="rId4"/>
          <a:stretch>
            <a:fillRect/>
          </a:stretch>
        </p:blipFill>
        <p:spPr>
          <a:xfrm>
            <a:off x="8270411" y="3193554"/>
            <a:ext cx="3514601" cy="2756713"/>
          </a:xfrm>
          <a:prstGeom prst="rect">
            <a:avLst/>
          </a:prstGeom>
        </p:spPr>
      </p:pic>
    </p:spTree>
    <p:extLst>
      <p:ext uri="{BB962C8B-B14F-4D97-AF65-F5344CB8AC3E}">
        <p14:creationId xmlns:p14="http://schemas.microsoft.com/office/powerpoint/2010/main" val="31063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00000">
              <a:srgbClr val="002060"/>
            </a:gs>
            <a:gs pos="70000">
              <a:schemeClr val="accent1">
                <a:lumMod val="60000"/>
                <a:lumOff val="40000"/>
              </a:schemeClr>
            </a:gs>
            <a:gs pos="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dirty="0">
                <a:latin typeface="Arial" panose="020B0604020202020204" pitchFamily="34" charset="0"/>
                <a:cs typeface="Arial" panose="020B0604020202020204" pitchFamily="34" charset="0"/>
              </a:rPr>
              <a:t>Concevoir une action</a:t>
            </a:r>
          </a:p>
        </p:txBody>
      </p:sp>
    </p:spTree>
    <p:extLst>
      <p:ext uri="{BB962C8B-B14F-4D97-AF65-F5344CB8AC3E}">
        <p14:creationId xmlns:p14="http://schemas.microsoft.com/office/powerpoint/2010/main" val="1457794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3721532"/>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Concevoir une action</a:t>
            </a:r>
          </a:p>
          <a:p>
            <a:pPr>
              <a:lnSpc>
                <a:spcPct val="100000"/>
              </a:lnSpc>
              <a:spcBef>
                <a:spcPts val="55"/>
              </a:spcBef>
            </a:pPr>
            <a:endParaRPr lang="fr-BE" sz="3200" dirty="0">
              <a:latin typeface="Arial" panose="020B0604020202020204" pitchFamily="34" charset="0"/>
              <a:cs typeface="Arial" panose="020B0604020202020204" pitchFamily="34" charset="0"/>
            </a:endParaRPr>
          </a:p>
          <a:p>
            <a:pPr marL="812165" marR="5080" lvl="1"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Quels sont les gages d’une action réussie ?</a:t>
            </a:r>
          </a:p>
          <a:p>
            <a:pPr marL="812165" marR="5080" lvl="1" indent="-342900">
              <a:lnSpc>
                <a:spcPct val="99700"/>
              </a:lnSpc>
              <a:spcBef>
                <a:spcPts val="110"/>
              </a:spcBef>
              <a:buChar char="•"/>
              <a:tabLst>
                <a:tab pos="354965" algn="l"/>
                <a:tab pos="355600" algn="l"/>
              </a:tabLst>
            </a:pPr>
            <a:endParaRPr lang="fr-BE" sz="3200" spc="-5" dirty="0">
              <a:latin typeface="Arial" panose="020B0604020202020204" pitchFamily="34" charset="0"/>
              <a:cs typeface="Arial" panose="020B0604020202020204" pitchFamily="34" charset="0"/>
            </a:endParaRPr>
          </a:p>
          <a:p>
            <a:pPr marL="812165" marR="5080" lvl="1"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Comment garantir la pérennité d’une action ?</a:t>
            </a:r>
          </a:p>
          <a:p>
            <a:pPr marL="812165" marR="5080" lvl="1" indent="-342900">
              <a:lnSpc>
                <a:spcPct val="99700"/>
              </a:lnSpc>
              <a:spcBef>
                <a:spcPts val="110"/>
              </a:spcBef>
              <a:buChar char="•"/>
              <a:tabLst>
                <a:tab pos="354965" algn="l"/>
                <a:tab pos="355600" algn="l"/>
              </a:tabLst>
            </a:pPr>
            <a:endParaRPr lang="fr-BE" sz="3200" spc="-5" dirty="0">
              <a:latin typeface="Arial" panose="020B0604020202020204" pitchFamily="34" charset="0"/>
              <a:cs typeface="Arial" panose="020B0604020202020204" pitchFamily="34" charset="0"/>
            </a:endParaRPr>
          </a:p>
          <a:p>
            <a:pPr marL="812165" marR="5080" lvl="1"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Comment planifier une action ? </a:t>
            </a:r>
          </a:p>
        </p:txBody>
      </p:sp>
    </p:spTree>
    <p:extLst>
      <p:ext uri="{BB962C8B-B14F-4D97-AF65-F5344CB8AC3E}">
        <p14:creationId xmlns:p14="http://schemas.microsoft.com/office/powerpoint/2010/main" val="34700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769669"/>
            <a:ext cx="11277600" cy="4706417"/>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gages d’actions réussies</a:t>
            </a:r>
          </a:p>
          <a:p>
            <a:pPr>
              <a:lnSpc>
                <a:spcPct val="100000"/>
              </a:lnSpc>
              <a:spcBef>
                <a:spcPts val="55"/>
              </a:spcBef>
            </a:pPr>
            <a:endParaRPr lang="fr-BE" sz="3200" dirty="0">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En réponse à des besoins locaux (évaluation des besoins locaux)</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Impliquer la collectivité dans sa réalisation </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Durable et pérenne </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Un partenaire local compétent et fiable</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Respecter les règles de bonnes pratiques de gestion financière</a:t>
            </a: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237995" y="769669"/>
            <a:ext cx="11496805" cy="5014193"/>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Comment garantir la pérennité d’une action ? </a:t>
            </a:r>
          </a:p>
          <a:p>
            <a:pPr>
              <a:lnSpc>
                <a:spcPct val="100000"/>
              </a:lnSpc>
              <a:spcBef>
                <a:spcPts val="55"/>
              </a:spcBef>
            </a:pPr>
            <a:endParaRPr lang="fr-BE" sz="3200" dirty="0">
              <a:latin typeface="Arial" panose="020B0604020202020204" pitchFamily="34" charset="0"/>
              <a:cs typeface="Arial" panose="020B0604020202020204" pitchFamily="34" charset="0"/>
            </a:endParaRPr>
          </a:p>
          <a:p>
            <a:pPr algn="l"/>
            <a:r>
              <a:rPr lang="fr-FR" sz="2800" dirty="0">
                <a:latin typeface="Arial" panose="020B0604020202020204" pitchFamily="34" charset="0"/>
                <a:cs typeface="Arial" panose="020B0604020202020204" pitchFamily="34" charset="0"/>
              </a:rPr>
              <a:t>La </a:t>
            </a:r>
            <a:r>
              <a:rPr lang="fr-FR" sz="2800" b="0" i="0" u="none" strike="noStrike" baseline="0" dirty="0">
                <a:latin typeface="Arial" panose="020B0604020202020204" pitchFamily="34" charset="0"/>
                <a:cs typeface="Arial" panose="020B0604020202020204" pitchFamily="34" charset="0"/>
              </a:rPr>
              <a:t>pérennité signifie apporter des solutions à long terme aux problèmes de la collectivité que les bénéficiaires pourront continuer à appliquer après </a:t>
            </a:r>
            <a:r>
              <a:rPr lang="fr-BE" sz="2800" b="0" i="0" u="none" strike="noStrike" baseline="0" dirty="0">
                <a:latin typeface="Arial" panose="020B0604020202020204" pitchFamily="34" charset="0"/>
                <a:cs typeface="Arial" panose="020B0604020202020204" pitchFamily="34" charset="0"/>
              </a:rPr>
              <a:t>le désengagement du Rotary.</a:t>
            </a:r>
            <a:endParaRPr lang="fr-BE" sz="3200" dirty="0">
              <a:latin typeface="Arial" panose="020B0604020202020204" pitchFamily="34" charset="0"/>
              <a:cs typeface="Arial" panose="020B0604020202020204" pitchFamily="34" charset="0"/>
            </a:endParaRPr>
          </a:p>
          <a:p>
            <a:pPr marL="1269365" marR="5080" lvl="2"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Connaître</a:t>
            </a:r>
          </a:p>
          <a:p>
            <a:pPr marL="1269365" marR="5080" lvl="2"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Responsabiliser </a:t>
            </a:r>
          </a:p>
          <a:p>
            <a:pPr marL="1269365" marR="5080" lvl="2"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Former</a:t>
            </a:r>
          </a:p>
          <a:p>
            <a:pPr marL="1269365" marR="5080" lvl="2"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Acheter local</a:t>
            </a:r>
          </a:p>
          <a:p>
            <a:pPr marL="1269365" marR="5080" lvl="2"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Suivre</a:t>
            </a: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55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4201150"/>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Comment planifier une action ? </a:t>
            </a:r>
          </a:p>
          <a:p>
            <a:pPr>
              <a:lnSpc>
                <a:spcPct val="100000"/>
              </a:lnSpc>
              <a:spcBef>
                <a:spcPts val="55"/>
              </a:spcBef>
            </a:pPr>
            <a:endParaRPr lang="fr-BE" sz="3200" dirty="0">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Une commission de minimum 3 Rotariens</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Définir l’action et s’assurer qu’elle respecte les critères d’éligibilité de la Fondation Rotary et du District</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Approbation par le(s) club(s) de l’objet de l’action</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Pour les subventions mondiales : impliquer le club parrain local le plus rapidement possible dans l’élaboration du projet </a:t>
            </a:r>
          </a:p>
        </p:txBody>
      </p:sp>
    </p:spTree>
    <p:extLst>
      <p:ext uri="{BB962C8B-B14F-4D97-AF65-F5344CB8AC3E}">
        <p14:creationId xmlns:p14="http://schemas.microsoft.com/office/powerpoint/2010/main" val="4726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ZoneTexte 2">
            <a:extLst>
              <a:ext uri="{FF2B5EF4-FFF2-40B4-BE49-F238E27FC236}">
                <a16:creationId xmlns:a16="http://schemas.microsoft.com/office/drawing/2014/main" id="{A063816B-C444-4648-7D0B-BC5F34E32680}"/>
              </a:ext>
            </a:extLst>
          </p:cNvPr>
          <p:cNvSpPr txBox="1"/>
          <p:nvPr/>
        </p:nvSpPr>
        <p:spPr>
          <a:xfrm>
            <a:off x="716096" y="1161000"/>
            <a:ext cx="10803418" cy="2554545"/>
          </a:xfrm>
          <a:prstGeom prst="rect">
            <a:avLst/>
          </a:prstGeom>
          <a:noFill/>
        </p:spPr>
        <p:txBody>
          <a:bodyPr wrap="square" rtlCol="0">
            <a:spAutoFit/>
          </a:bodyPr>
          <a:lstStyle/>
          <a:p>
            <a:r>
              <a:rPr lang="fr-FR" sz="3200" dirty="0">
                <a:latin typeface="Arial" panose="020B0604020202020204" pitchFamily="34" charset="0"/>
                <a:cs typeface="Arial" panose="020B0604020202020204" pitchFamily="34" charset="0"/>
              </a:rPr>
              <a:t>Les clubs ont une part de responsabilité importante dans l’administration d’une subvention et doivent mettre en place des mesures pour s’assurer du respect des directives et prévenir une mauvaise utilisation ou gestion des fonds. </a:t>
            </a:r>
            <a:endParaRPr lang="fr-BE" sz="3200" dirty="0">
              <a:latin typeface="Arial" panose="020B0604020202020204" pitchFamily="34" charset="0"/>
              <a:cs typeface="Arial" panose="020B0604020202020204" pitchFamily="34" charset="0"/>
            </a:endParaRPr>
          </a:p>
        </p:txBody>
      </p:sp>
      <p:pic>
        <p:nvPicPr>
          <p:cNvPr id="6" name="Image 5" descr="Une image contenant personne, table de salle à manger&#10;&#10;Description générée automatiquement">
            <a:extLst>
              <a:ext uri="{FF2B5EF4-FFF2-40B4-BE49-F238E27FC236}">
                <a16:creationId xmlns:a16="http://schemas.microsoft.com/office/drawing/2014/main" id="{B812E706-4DDE-6AD3-2262-34E947365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1" y="3771900"/>
            <a:ext cx="4229101" cy="2819400"/>
          </a:xfrm>
          <a:prstGeom prst="rect">
            <a:avLst/>
          </a:prstGeom>
        </p:spPr>
      </p:pic>
    </p:spTree>
    <p:extLst>
      <p:ext uri="{BB962C8B-B14F-4D97-AF65-F5344CB8AC3E}">
        <p14:creationId xmlns:p14="http://schemas.microsoft.com/office/powerpoint/2010/main" val="2217371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4732065"/>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Comment planifier une action ? </a:t>
            </a:r>
          </a:p>
          <a:p>
            <a:pPr marL="12065" marR="5080">
              <a:lnSpc>
                <a:spcPct val="99700"/>
              </a:lnSpc>
              <a:spcBef>
                <a:spcPts val="110"/>
              </a:spcBef>
              <a:tabLst>
                <a:tab pos="354965" algn="l"/>
                <a:tab pos="355600" algn="l"/>
              </a:tabLst>
            </a:pPr>
            <a:endParaRPr lang="fr-BE" sz="3200" spc="-5" dirty="0">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Etablir un budget</a:t>
            </a:r>
          </a:p>
          <a:p>
            <a:pPr marL="1269365" marR="5080" lvl="2" indent="-342900">
              <a:lnSpc>
                <a:spcPct val="99700"/>
              </a:lnSpc>
              <a:spcBef>
                <a:spcPts val="110"/>
              </a:spcBef>
              <a:buChar char="•"/>
              <a:tabLst>
                <a:tab pos="354965" algn="l"/>
                <a:tab pos="355600" algn="l"/>
              </a:tabLst>
            </a:pPr>
            <a:r>
              <a:rPr lang="fr-BE" sz="2400" spc="-5" dirty="0">
                <a:latin typeface="Arial" panose="020B0604020202020204" pitchFamily="34" charset="0"/>
                <a:cs typeface="Arial" panose="020B0604020202020204" pitchFamily="34" charset="0"/>
              </a:rPr>
              <a:t>Réalisme </a:t>
            </a:r>
          </a:p>
          <a:p>
            <a:pPr marL="1269365" marR="5080" lvl="2" indent="-342900">
              <a:lnSpc>
                <a:spcPct val="99700"/>
              </a:lnSpc>
              <a:spcBef>
                <a:spcPts val="110"/>
              </a:spcBef>
              <a:buChar char="•"/>
              <a:tabLst>
                <a:tab pos="354965" algn="l"/>
                <a:tab pos="355600" algn="l"/>
              </a:tabLst>
            </a:pPr>
            <a:r>
              <a:rPr lang="fr-BE" sz="2400" spc="-5" dirty="0">
                <a:latin typeface="Arial" panose="020B0604020202020204" pitchFamily="34" charset="0"/>
                <a:cs typeface="Arial" panose="020B0604020202020204" pitchFamily="34" charset="0"/>
              </a:rPr>
              <a:t>Appel d’offres</a:t>
            </a:r>
          </a:p>
          <a:p>
            <a:pPr marL="1269365" marR="5080" lvl="2" indent="-342900">
              <a:lnSpc>
                <a:spcPct val="99700"/>
              </a:lnSpc>
              <a:spcBef>
                <a:spcPts val="110"/>
              </a:spcBef>
              <a:buChar char="•"/>
              <a:tabLst>
                <a:tab pos="354965" algn="l"/>
                <a:tab pos="355600" algn="l"/>
              </a:tabLst>
            </a:pPr>
            <a:r>
              <a:rPr lang="fr-BE" sz="2400" spc="-5" dirty="0">
                <a:latin typeface="Arial" panose="020B0604020202020204" pitchFamily="34" charset="0"/>
                <a:cs typeface="Arial" panose="020B0604020202020204" pitchFamily="34" charset="0"/>
              </a:rPr>
              <a:t>Prix raisonnables</a:t>
            </a:r>
          </a:p>
          <a:p>
            <a:pPr marL="1269365" marR="5080" lvl="2" indent="-342900">
              <a:lnSpc>
                <a:spcPct val="99700"/>
              </a:lnSpc>
              <a:spcBef>
                <a:spcPts val="110"/>
              </a:spcBef>
              <a:buChar char="•"/>
              <a:tabLst>
                <a:tab pos="354965" algn="l"/>
                <a:tab pos="355600" algn="l"/>
              </a:tabLst>
            </a:pPr>
            <a:r>
              <a:rPr lang="fr-BE" sz="2400" spc="-5" dirty="0">
                <a:latin typeface="Arial" panose="020B0604020202020204" pitchFamily="34" charset="0"/>
                <a:cs typeface="Arial" panose="020B0604020202020204" pitchFamily="34" charset="0"/>
              </a:rPr>
              <a:t>Conflits d’intérêts</a:t>
            </a:r>
          </a:p>
          <a:p>
            <a:pPr marL="354965" marR="5080" indent="-342900">
              <a:lnSpc>
                <a:spcPct val="99700"/>
              </a:lnSpc>
              <a:spcBef>
                <a:spcPts val="110"/>
              </a:spcBef>
              <a:buChar char="•"/>
              <a:tabLst>
                <a:tab pos="354965" algn="l"/>
                <a:tab pos="355600" algn="l"/>
              </a:tabLst>
            </a:pPr>
            <a:r>
              <a:rPr lang="fr-BE" sz="3200" dirty="0">
                <a:latin typeface="Arial" panose="020B0604020202020204" pitchFamily="34" charset="0"/>
                <a:cs typeface="Arial" panose="020B0604020202020204" pitchFamily="34" charset="0"/>
              </a:rPr>
              <a:t>Etablir un plan de mise en œuvre</a:t>
            </a:r>
          </a:p>
          <a:p>
            <a:pPr marL="354965" marR="5080" indent="-342900">
              <a:lnSpc>
                <a:spcPct val="99700"/>
              </a:lnSpc>
              <a:spcBef>
                <a:spcPts val="110"/>
              </a:spcBef>
              <a:buChar char="•"/>
              <a:tabLst>
                <a:tab pos="354965" algn="l"/>
                <a:tab pos="355600" algn="l"/>
              </a:tabLst>
            </a:pPr>
            <a:r>
              <a:rPr lang="fr-BE" sz="3200" dirty="0">
                <a:latin typeface="Arial" panose="020B0604020202020204" pitchFamily="34" charset="0"/>
                <a:cs typeface="Arial" panose="020B0604020202020204" pitchFamily="34" charset="0"/>
              </a:rPr>
              <a:t>Mettre en place un système de conservation de documents</a:t>
            </a:r>
          </a:p>
          <a:p>
            <a:pPr marL="354965" marR="5080" indent="-342900">
              <a:lnSpc>
                <a:spcPct val="99700"/>
              </a:lnSpc>
              <a:spcBef>
                <a:spcPts val="110"/>
              </a:spcBef>
              <a:buChar char="•"/>
              <a:tabLst>
                <a:tab pos="354965" algn="l"/>
                <a:tab pos="355600" algn="l"/>
              </a:tabLst>
            </a:pPr>
            <a:r>
              <a:rPr lang="fr-BE" sz="3200" dirty="0">
                <a:latin typeface="Arial" panose="020B0604020202020204" pitchFamily="34" charset="0"/>
                <a:cs typeface="Arial" panose="020B0604020202020204" pitchFamily="34" charset="0"/>
              </a:rPr>
              <a:t>Quels objectifs et comment les mesurer ? </a:t>
            </a:r>
          </a:p>
        </p:txBody>
      </p:sp>
    </p:spTree>
    <p:extLst>
      <p:ext uri="{BB962C8B-B14F-4D97-AF65-F5344CB8AC3E}">
        <p14:creationId xmlns:p14="http://schemas.microsoft.com/office/powerpoint/2010/main" val="23629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00000">
              <a:srgbClr val="002060"/>
            </a:gs>
            <a:gs pos="70000">
              <a:schemeClr val="accent1">
                <a:lumMod val="60000"/>
                <a:lumOff val="40000"/>
              </a:schemeClr>
            </a:gs>
            <a:gs pos="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dirty="0">
                <a:latin typeface="Arial" panose="020B0604020202020204" pitchFamily="34" charset="0"/>
                <a:cs typeface="Arial" panose="020B0604020202020204" pitchFamily="34" charset="0"/>
              </a:rPr>
              <a:t>Suivi et remise des rapports</a:t>
            </a:r>
          </a:p>
        </p:txBody>
      </p:sp>
    </p:spTree>
    <p:extLst>
      <p:ext uri="{BB962C8B-B14F-4D97-AF65-F5344CB8AC3E}">
        <p14:creationId xmlns:p14="http://schemas.microsoft.com/office/powerpoint/2010/main" val="624357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5729774"/>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Gestion financière</a:t>
            </a:r>
          </a:p>
          <a:p>
            <a:pPr marL="12065" marR="5080">
              <a:lnSpc>
                <a:spcPct val="99700"/>
              </a:lnSpc>
              <a:spcBef>
                <a:spcPts val="110"/>
              </a:spcBef>
              <a:tabLst>
                <a:tab pos="354965" algn="l"/>
                <a:tab pos="355600" algn="l"/>
              </a:tabLst>
            </a:pPr>
            <a:endParaRPr lang="fr-BE" sz="3200" spc="-5" dirty="0">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Une gestion responsable des fonds </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Une action en ligne avec le budget </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Un compte bancaire dédié à l’action</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Paiement par virements bancaires pour conserver des traces</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Supervision de l’état d’avancement de l’action par des Rotariens   </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Signaler toute irrégularité </a:t>
            </a:r>
          </a:p>
          <a:p>
            <a:pPr marL="354965" marR="5080" indent="-342900">
              <a:lnSpc>
                <a:spcPct val="99700"/>
              </a:lnSpc>
              <a:spcBef>
                <a:spcPts val="110"/>
              </a:spcBef>
              <a:buChar char="•"/>
              <a:tabLst>
                <a:tab pos="354965" algn="l"/>
                <a:tab pos="355600" algn="l"/>
              </a:tabLst>
            </a:pPr>
            <a:r>
              <a:rPr lang="fr-BE" sz="3200" spc="-5" dirty="0">
                <a:latin typeface="Arial" panose="020B0604020202020204" pitchFamily="34" charset="0"/>
                <a:cs typeface="Arial" panose="020B0604020202020204" pitchFamily="34" charset="0"/>
              </a:rPr>
              <a:t>Archivage des documents (5 ans)</a:t>
            </a:r>
          </a:p>
          <a:p>
            <a:pPr marL="354965" marR="5080" indent="-342900">
              <a:lnSpc>
                <a:spcPct val="99700"/>
              </a:lnSpc>
              <a:spcBef>
                <a:spcPts val="110"/>
              </a:spcBef>
              <a:buChar char="•"/>
              <a:tabLst>
                <a:tab pos="354965" algn="l"/>
                <a:tab pos="355600" algn="l"/>
              </a:tabLst>
            </a:pP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688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4644861"/>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rapports – Subvention de District </a:t>
            </a:r>
          </a:p>
          <a:p>
            <a:pPr marL="12065" marR="5080">
              <a:lnSpc>
                <a:spcPct val="99700"/>
              </a:lnSpc>
              <a:spcBef>
                <a:spcPts val="110"/>
              </a:spcBef>
              <a:tabLst>
                <a:tab pos="354965" algn="l"/>
                <a:tab pos="355600" algn="l"/>
              </a:tabLst>
            </a:pPr>
            <a:endParaRPr lang="fr-BE" sz="3200" spc="-5" dirty="0">
              <a:latin typeface="Arial" panose="020B0604020202020204" pitchFamily="34" charset="0"/>
              <a:cs typeface="Arial" panose="020B0604020202020204" pitchFamily="34" charset="0"/>
            </a:endParaRPr>
          </a:p>
          <a:p>
            <a:pPr marL="355600" marR="5080" indent="-342900">
              <a:lnSpc>
                <a:spcPct val="100000"/>
              </a:lnSpc>
              <a:spcBef>
                <a:spcPts val="100"/>
              </a:spcBef>
              <a:buFont typeface="Georgia"/>
              <a:buChar char="•"/>
              <a:tabLst>
                <a:tab pos="355600" algn="l"/>
                <a:tab pos="356235" algn="l"/>
              </a:tabLst>
            </a:pPr>
            <a:r>
              <a:rPr lang="fr-FR" sz="3200" spc="-5" dirty="0">
                <a:latin typeface="Arial" panose="020B0604020202020204" pitchFamily="34" charset="0"/>
                <a:cs typeface="Arial" panose="020B0604020202020204" pitchFamily="34" charset="0"/>
              </a:rPr>
              <a:t>Le rapport d’action doit parvenir </a:t>
            </a:r>
            <a:r>
              <a:rPr lang="fr-FR" sz="3200" dirty="0">
                <a:latin typeface="Arial" panose="020B0604020202020204" pitchFamily="34" charset="0"/>
                <a:cs typeface="Arial" panose="020B0604020202020204" pitchFamily="34" charset="0"/>
              </a:rPr>
              <a:t>au </a:t>
            </a:r>
            <a:r>
              <a:rPr lang="fr-FR" sz="3200" spc="-5" dirty="0">
                <a:latin typeface="Arial" panose="020B0604020202020204" pitchFamily="34" charset="0"/>
                <a:cs typeface="Arial" panose="020B0604020202020204" pitchFamily="34" charset="0"/>
              </a:rPr>
              <a:t>district avant la fin de l’année rotarienne, avec les pièces </a:t>
            </a:r>
            <a:r>
              <a:rPr lang="fr-FR" sz="3200" dirty="0">
                <a:latin typeface="Arial" panose="020B0604020202020204" pitchFamily="34" charset="0"/>
                <a:cs typeface="Arial" panose="020B0604020202020204" pitchFamily="34" charset="0"/>
              </a:rPr>
              <a:t>justificatives </a:t>
            </a:r>
            <a:r>
              <a:rPr lang="fr-FR" sz="3200" spc="-5" dirty="0">
                <a:latin typeface="Arial" panose="020B0604020202020204" pitchFamily="34" charset="0"/>
                <a:cs typeface="Arial" panose="020B0604020202020204" pitchFamily="34" charset="0"/>
              </a:rPr>
              <a:t>des dépenses</a:t>
            </a:r>
            <a:r>
              <a:rPr lang="fr-FR" sz="3200" spc="5" dirty="0">
                <a:latin typeface="Arial" panose="020B0604020202020204" pitchFamily="34" charset="0"/>
                <a:cs typeface="Arial" panose="020B0604020202020204" pitchFamily="34" charset="0"/>
              </a:rPr>
              <a:t> </a:t>
            </a:r>
            <a:r>
              <a:rPr lang="fr-FR" sz="3200" dirty="0">
                <a:latin typeface="Arial" panose="020B0604020202020204" pitchFamily="34" charset="0"/>
                <a:cs typeface="Arial" panose="020B0604020202020204" pitchFamily="34" charset="0"/>
              </a:rPr>
              <a:t>.</a:t>
            </a:r>
          </a:p>
          <a:p>
            <a:pPr marL="355600" marR="5080" indent="-342900">
              <a:lnSpc>
                <a:spcPct val="100000"/>
              </a:lnSpc>
              <a:spcBef>
                <a:spcPts val="100"/>
              </a:spcBef>
              <a:buFont typeface="Georgia"/>
              <a:buChar char="•"/>
              <a:tabLst>
                <a:tab pos="355600" algn="l"/>
                <a:tab pos="356235" algn="l"/>
              </a:tabLst>
            </a:pPr>
            <a:r>
              <a:rPr lang="fr-FR" sz="3200" dirty="0">
                <a:latin typeface="Arial" panose="020B0604020202020204" pitchFamily="34" charset="0"/>
                <a:cs typeface="Arial" panose="020B0604020202020204" pitchFamily="34" charset="0"/>
              </a:rPr>
              <a:t>Les subventions sont versées si le rapport est complet</a:t>
            </a:r>
          </a:p>
          <a:p>
            <a:pPr marL="354965" marR="86360" indent="-342900">
              <a:lnSpc>
                <a:spcPts val="3329"/>
              </a:lnSpc>
              <a:spcBef>
                <a:spcPts val="750"/>
              </a:spcBef>
              <a:buFont typeface="Georgia"/>
              <a:buChar char="•"/>
              <a:tabLst>
                <a:tab pos="354965" algn="l"/>
                <a:tab pos="355600" algn="l"/>
                <a:tab pos="3187700" algn="l"/>
              </a:tabLst>
            </a:pPr>
            <a:r>
              <a:rPr lang="fr-FR" sz="3200" spc="-5" dirty="0">
                <a:latin typeface="Arial" panose="020B0604020202020204" pitchFamily="34" charset="0"/>
                <a:cs typeface="Arial" panose="020B0604020202020204" pitchFamily="34" charset="0"/>
              </a:rPr>
              <a:t>Fournir les relevés du </a:t>
            </a:r>
            <a:r>
              <a:rPr lang="fr-FR" sz="3200" dirty="0">
                <a:latin typeface="Arial" panose="020B0604020202020204" pitchFamily="34" charset="0"/>
                <a:cs typeface="Arial" panose="020B0604020202020204" pitchFamily="34" charset="0"/>
              </a:rPr>
              <a:t>compte</a:t>
            </a:r>
            <a:r>
              <a:rPr lang="fr-FR" sz="3200" spc="-10" dirty="0">
                <a:latin typeface="Arial" panose="020B0604020202020204" pitchFamily="34" charset="0"/>
                <a:cs typeface="Arial" panose="020B0604020202020204" pitchFamily="34" charset="0"/>
              </a:rPr>
              <a:t> </a:t>
            </a:r>
            <a:r>
              <a:rPr lang="fr-FR" sz="3200" dirty="0">
                <a:latin typeface="Arial" panose="020B0604020202020204" pitchFamily="34" charset="0"/>
                <a:cs typeface="Arial" panose="020B0604020202020204" pitchFamily="34" charset="0"/>
              </a:rPr>
              <a:t>bancaire sp</a:t>
            </a:r>
            <a:r>
              <a:rPr lang="fr-FR" sz="3200" spc="-5" dirty="0">
                <a:latin typeface="Arial" panose="020B0604020202020204" pitchFamily="34" charset="0"/>
                <a:cs typeface="Arial" panose="020B0604020202020204" pitchFamily="34" charset="0"/>
              </a:rPr>
              <a:t>écifique à l’action menée</a:t>
            </a:r>
            <a:endParaRPr lang="fr-FR" sz="3200" dirty="0">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871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4865434"/>
          </a:xfrm>
          <a:prstGeom prst="rect">
            <a:avLst/>
          </a:prstGeom>
        </p:spPr>
        <p:txBody>
          <a:bodyPr vert="horz" wrap="square" lIns="0" tIns="12700" rIns="0" bIns="0" rtlCol="0">
            <a:spAutoFit/>
          </a:bodyPr>
          <a:lstStyle/>
          <a:p>
            <a:pPr>
              <a:lnSpc>
                <a:spcPct val="100000"/>
              </a:lnSpc>
              <a:spcBef>
                <a:spcPts val="55"/>
              </a:spcBef>
            </a:pPr>
            <a:r>
              <a:rPr lang="nl-BE" sz="4400" dirty="0">
                <a:latin typeface="Arial" panose="020B0604020202020204" pitchFamily="34" charset="0"/>
                <a:cs typeface="Arial" panose="020B0604020202020204" pitchFamily="34" charset="0"/>
              </a:rPr>
              <a:t>Les rapports – Subvention Mondiale</a:t>
            </a:r>
          </a:p>
          <a:p>
            <a:pPr marL="12065" marR="5080">
              <a:lnSpc>
                <a:spcPct val="99700"/>
              </a:lnSpc>
              <a:spcBef>
                <a:spcPts val="110"/>
              </a:spcBef>
              <a:tabLst>
                <a:tab pos="354965" algn="l"/>
                <a:tab pos="355600" algn="l"/>
              </a:tabLst>
            </a:pPr>
            <a:endParaRPr lang="fr-BE" sz="3200" spc="-5" dirty="0">
              <a:latin typeface="Arial" panose="020B0604020202020204" pitchFamily="34" charset="0"/>
              <a:cs typeface="Arial" panose="020B0604020202020204" pitchFamily="34" charset="0"/>
            </a:endParaRPr>
          </a:p>
          <a:p>
            <a:pPr marL="355600" indent="-343535">
              <a:lnSpc>
                <a:spcPct val="100000"/>
              </a:lnSpc>
              <a:spcBef>
                <a:spcPts val="819"/>
              </a:spcBef>
              <a:buFont typeface="Arial"/>
              <a:buChar char="•"/>
              <a:tabLst>
                <a:tab pos="355600" algn="l"/>
                <a:tab pos="356235" algn="l"/>
              </a:tabLst>
            </a:pPr>
            <a:r>
              <a:rPr lang="fr-BE" sz="3200" dirty="0">
                <a:latin typeface="Arial" panose="020B0604020202020204" pitchFamily="34" charset="0"/>
                <a:cs typeface="Arial" panose="020B0604020202020204" pitchFamily="34" charset="0"/>
              </a:rPr>
              <a:t>Rapports intermédiaires</a:t>
            </a:r>
            <a:r>
              <a:rPr lang="fr-BE" sz="3200" spc="-15" dirty="0">
                <a:latin typeface="Arial" panose="020B0604020202020204" pitchFamily="34" charset="0"/>
                <a:cs typeface="Arial" panose="020B0604020202020204" pitchFamily="34" charset="0"/>
              </a:rPr>
              <a:t> </a:t>
            </a:r>
            <a:r>
              <a:rPr lang="fr-BE" sz="3200" dirty="0">
                <a:latin typeface="Arial" panose="020B0604020202020204" pitchFamily="34" charset="0"/>
                <a:cs typeface="Arial" panose="020B0604020202020204" pitchFamily="34" charset="0"/>
              </a:rPr>
              <a:t>:</a:t>
            </a:r>
          </a:p>
          <a:p>
            <a:pPr marL="863600" marR="476884" lvl="1" indent="-457834">
              <a:lnSpc>
                <a:spcPts val="3329"/>
              </a:lnSpc>
              <a:spcBef>
                <a:spcPts val="770"/>
              </a:spcBef>
              <a:buChar char="•"/>
              <a:tabLst>
                <a:tab pos="863600" algn="l"/>
                <a:tab pos="864235" algn="l"/>
              </a:tabLst>
            </a:pPr>
            <a:r>
              <a:rPr lang="fr-BE" sz="3200" spc="-5" dirty="0">
                <a:latin typeface="Arial" panose="020B0604020202020204" pitchFamily="34" charset="0"/>
                <a:cs typeface="Arial" panose="020B0604020202020204" pitchFamily="34" charset="0"/>
              </a:rPr>
              <a:t>Dans les </a:t>
            </a:r>
            <a:r>
              <a:rPr lang="fr-BE" sz="3200" dirty="0">
                <a:latin typeface="Arial" panose="020B0604020202020204" pitchFamily="34" charset="0"/>
                <a:cs typeface="Arial" panose="020B0604020202020204" pitchFamily="34" charset="0"/>
              </a:rPr>
              <a:t>12 mois </a:t>
            </a:r>
            <a:r>
              <a:rPr lang="fr-BE" sz="3200" spc="-5" dirty="0">
                <a:latin typeface="Arial" panose="020B0604020202020204" pitchFamily="34" charset="0"/>
                <a:cs typeface="Arial" panose="020B0604020202020204" pitchFamily="34" charset="0"/>
              </a:rPr>
              <a:t>suivant la </a:t>
            </a:r>
            <a:r>
              <a:rPr lang="fr-BE" sz="3200" dirty="0">
                <a:latin typeface="Arial" panose="020B0604020202020204" pitchFamily="34" charset="0"/>
                <a:cs typeface="Arial" panose="020B0604020202020204" pitchFamily="34" charset="0"/>
              </a:rPr>
              <a:t>réception </a:t>
            </a:r>
            <a:r>
              <a:rPr lang="fr-BE" sz="3200" spc="-5" dirty="0">
                <a:latin typeface="Arial" panose="020B0604020202020204" pitchFamily="34" charset="0"/>
                <a:cs typeface="Arial" panose="020B0604020202020204" pitchFamily="34" charset="0"/>
              </a:rPr>
              <a:t>du premier</a:t>
            </a:r>
            <a:r>
              <a:rPr lang="fr-BE" sz="3200" spc="-10" dirty="0">
                <a:latin typeface="Arial" panose="020B0604020202020204" pitchFamily="34" charset="0"/>
                <a:cs typeface="Arial" panose="020B0604020202020204" pitchFamily="34" charset="0"/>
              </a:rPr>
              <a:t> </a:t>
            </a:r>
            <a:r>
              <a:rPr lang="fr-BE" sz="3200" dirty="0">
                <a:latin typeface="Arial" panose="020B0604020202020204" pitchFamily="34" charset="0"/>
                <a:cs typeface="Arial" panose="020B0604020202020204" pitchFamily="34" charset="0"/>
              </a:rPr>
              <a:t>versement</a:t>
            </a:r>
          </a:p>
          <a:p>
            <a:pPr marL="863600" marR="157480" lvl="1" indent="-457834">
              <a:lnSpc>
                <a:spcPts val="3329"/>
              </a:lnSpc>
              <a:spcBef>
                <a:spcPts val="740"/>
              </a:spcBef>
              <a:buChar char="•"/>
              <a:tabLst>
                <a:tab pos="863600" algn="l"/>
                <a:tab pos="864235" algn="l"/>
              </a:tabLst>
            </a:pPr>
            <a:r>
              <a:rPr lang="fr-BE" sz="3200" dirty="0">
                <a:latin typeface="Arial" panose="020B0604020202020204" pitchFamily="34" charset="0"/>
                <a:cs typeface="Arial" panose="020B0604020202020204" pitchFamily="34" charset="0"/>
              </a:rPr>
              <a:t>Tous </a:t>
            </a:r>
            <a:r>
              <a:rPr lang="fr-BE" sz="3200" spc="-5" dirty="0">
                <a:latin typeface="Arial" panose="020B0604020202020204" pitchFamily="34" charset="0"/>
                <a:cs typeface="Arial" panose="020B0604020202020204" pitchFamily="34" charset="0"/>
              </a:rPr>
              <a:t>les </a:t>
            </a:r>
            <a:r>
              <a:rPr lang="fr-BE" sz="3200" dirty="0">
                <a:latin typeface="Arial" panose="020B0604020202020204" pitchFamily="34" charset="0"/>
                <a:cs typeface="Arial" panose="020B0604020202020204" pitchFamily="34" charset="0"/>
              </a:rPr>
              <a:t>12 moins jusqu’à </a:t>
            </a:r>
            <a:r>
              <a:rPr lang="fr-BE" sz="3200" spc="-5" dirty="0">
                <a:latin typeface="Arial" panose="020B0604020202020204" pitchFamily="34" charset="0"/>
                <a:cs typeface="Arial" panose="020B0604020202020204" pitchFamily="34" charset="0"/>
              </a:rPr>
              <a:t>la conclusion de l’action</a:t>
            </a:r>
            <a:endParaRPr lang="fr-BE" sz="3200" dirty="0">
              <a:latin typeface="Arial" panose="020B0604020202020204" pitchFamily="34" charset="0"/>
              <a:cs typeface="Arial" panose="020B0604020202020204" pitchFamily="34" charset="0"/>
            </a:endParaRPr>
          </a:p>
          <a:p>
            <a:pPr marL="355600" indent="-343535">
              <a:lnSpc>
                <a:spcPct val="100000"/>
              </a:lnSpc>
              <a:spcBef>
                <a:spcPts val="700"/>
              </a:spcBef>
              <a:buFont typeface="Arial"/>
              <a:buChar char="•"/>
              <a:tabLst>
                <a:tab pos="355600" algn="l"/>
                <a:tab pos="356235" algn="l"/>
              </a:tabLst>
            </a:pPr>
            <a:r>
              <a:rPr lang="fr-BE" sz="3200" dirty="0">
                <a:latin typeface="Arial" panose="020B0604020202020204" pitchFamily="34" charset="0"/>
                <a:cs typeface="Arial" panose="020B0604020202020204" pitchFamily="34" charset="0"/>
              </a:rPr>
              <a:t>Rapport</a:t>
            </a:r>
            <a:r>
              <a:rPr lang="fr-BE" sz="3200" spc="-5" dirty="0">
                <a:latin typeface="Arial" panose="020B0604020202020204" pitchFamily="34" charset="0"/>
                <a:cs typeface="Arial" panose="020B0604020202020204" pitchFamily="34" charset="0"/>
              </a:rPr>
              <a:t> final</a:t>
            </a:r>
            <a:endParaRPr lang="fr-BE" sz="3200" dirty="0">
              <a:latin typeface="Arial" panose="020B0604020202020204" pitchFamily="34" charset="0"/>
              <a:cs typeface="Arial" panose="020B0604020202020204" pitchFamily="34" charset="0"/>
            </a:endParaRPr>
          </a:p>
          <a:p>
            <a:pPr marL="749300" marR="5080" indent="-280035">
              <a:lnSpc>
                <a:spcPts val="3329"/>
              </a:lnSpc>
              <a:spcBef>
                <a:spcPts val="800"/>
              </a:spcBef>
              <a:buFont typeface="Arial"/>
              <a:buChar char="•"/>
              <a:tabLst>
                <a:tab pos="755650" algn="l"/>
                <a:tab pos="756285" algn="l"/>
              </a:tabLst>
            </a:pPr>
            <a:r>
              <a:rPr lang="fr-BE" sz="3200" spc="-5" dirty="0">
                <a:latin typeface="Arial" panose="020B0604020202020204" pitchFamily="34" charset="0"/>
                <a:cs typeface="Arial" panose="020B0604020202020204" pitchFamily="34" charset="0"/>
              </a:rPr>
              <a:t>Dans les deux </a:t>
            </a:r>
            <a:r>
              <a:rPr lang="fr-BE" sz="3200" dirty="0">
                <a:latin typeface="Arial" panose="020B0604020202020204" pitchFamily="34" charset="0"/>
                <a:cs typeface="Arial" panose="020B0604020202020204" pitchFamily="34" charset="0"/>
              </a:rPr>
              <a:t>mois </a:t>
            </a:r>
            <a:r>
              <a:rPr lang="fr-BE" sz="3200" spc="-5" dirty="0">
                <a:latin typeface="Arial" panose="020B0604020202020204" pitchFamily="34" charset="0"/>
                <a:cs typeface="Arial" panose="020B0604020202020204" pitchFamily="34" charset="0"/>
              </a:rPr>
              <a:t>suivant la conclusion de  l’action</a:t>
            </a:r>
            <a:endParaRPr lang="fr-BE" sz="3200" dirty="0">
              <a:latin typeface="Arial" panose="020B0604020202020204" pitchFamily="34" charset="0"/>
              <a:cs typeface="Arial" panose="020B0604020202020204" pitchFamily="34" charset="0"/>
            </a:endParaRPr>
          </a:p>
          <a:p>
            <a:pPr marL="12065" marR="5080">
              <a:lnSpc>
                <a:spcPct val="99700"/>
              </a:lnSpc>
              <a:spcBef>
                <a:spcPts val="110"/>
              </a:spcBef>
              <a:tabLst>
                <a:tab pos="354965" algn="l"/>
                <a:tab pos="355600" algn="l"/>
              </a:tabLst>
            </a:pP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712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263047" y="1127342"/>
            <a:ext cx="11761939" cy="5456327"/>
          </a:xfrm>
        </p:spPr>
        <p:txBody>
          <a:bodyPr>
            <a:normAutofit fontScale="90000"/>
          </a:bodyPr>
          <a:lstStyle/>
          <a:p>
            <a:pPr algn="l"/>
            <a:r>
              <a:rPr lang="fr-FR" sz="2700" b="1" dirty="0">
                <a:latin typeface="Arial" panose="020B0604020202020204" pitchFamily="34" charset="0"/>
                <a:cs typeface="Arial" panose="020B0604020202020204" pitchFamily="34" charset="0"/>
              </a:rPr>
              <a:t>La commission « Fondation Rotary » du District 2160 (2024 – 2025) : Membres</a:t>
            </a:r>
            <a:br>
              <a:rPr lang="fr-FR" sz="2400" dirty="0">
                <a:latin typeface="Arial" panose="020B0604020202020204" pitchFamily="34" charset="0"/>
                <a:cs typeface="Arial" panose="020B0604020202020204" pitchFamily="34" charset="0"/>
              </a:rPr>
            </a:br>
            <a:br>
              <a:rPr lang="fr-FR" sz="2400" dirty="0">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DRFC</a:t>
            </a:r>
            <a:r>
              <a:rPr lang="fr-BE" sz="2700" dirty="0">
                <a:latin typeface="Arial" panose="020B0604020202020204" pitchFamily="34" charset="0"/>
                <a:cs typeface="Arial" panose="020B0604020202020204" pitchFamily="34" charset="0"/>
              </a:rPr>
              <a:t>	 :  		Eric Thonnard (RC Vallée du </a:t>
            </a:r>
            <a:r>
              <a:rPr lang="fr-BE" sz="2700" dirty="0" err="1">
                <a:latin typeface="Arial" panose="020B0604020202020204" pitchFamily="34" charset="0"/>
                <a:cs typeface="Arial" panose="020B0604020202020204" pitchFamily="34" charset="0"/>
              </a:rPr>
              <a:t>Geer</a:t>
            </a:r>
            <a:r>
              <a:rPr lang="fr-BE" sz="2700" dirty="0">
                <a:latin typeface="Arial" panose="020B0604020202020204" pitchFamily="34" charset="0"/>
                <a:cs typeface="Arial" panose="020B0604020202020204" pitchFamily="34" charset="0"/>
              </a:rPr>
              <a:t>)</a:t>
            </a:r>
            <a:br>
              <a:rPr lang="fr-BE" sz="2700" dirty="0">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Trésorier : 		</a:t>
            </a:r>
            <a:r>
              <a:rPr lang="fr-BE" sz="2700" dirty="0">
                <a:latin typeface="Arial" panose="020B0604020202020204" pitchFamily="34" charset="0"/>
                <a:cs typeface="Arial" panose="020B0604020202020204" pitchFamily="34" charset="0"/>
              </a:rPr>
              <a:t>Freddy </a:t>
            </a:r>
            <a:r>
              <a:rPr lang="fr-BE" sz="2700" dirty="0" err="1">
                <a:latin typeface="Arial" panose="020B0604020202020204" pitchFamily="34" charset="0"/>
                <a:cs typeface="Arial" panose="020B0604020202020204" pitchFamily="34" charset="0"/>
              </a:rPr>
              <a:t>Genten</a:t>
            </a:r>
            <a:r>
              <a:rPr lang="fr-BE" sz="2700" dirty="0">
                <a:latin typeface="Arial" panose="020B0604020202020204" pitchFamily="34" charset="0"/>
                <a:cs typeface="Arial" panose="020B0604020202020204" pitchFamily="34" charset="0"/>
              </a:rPr>
              <a:t> (RC St </a:t>
            </a:r>
            <a:r>
              <a:rPr lang="fr-BE" sz="2700" dirty="0" err="1">
                <a:latin typeface="Arial" panose="020B0604020202020204" pitchFamily="34" charset="0"/>
                <a:cs typeface="Arial" panose="020B0604020202020204" pitchFamily="34" charset="0"/>
              </a:rPr>
              <a:t>Vith</a:t>
            </a:r>
            <a:r>
              <a:rPr lang="fr-BE" sz="2700" dirty="0">
                <a:latin typeface="Arial" panose="020B0604020202020204" pitchFamily="34" charset="0"/>
                <a:cs typeface="Arial" panose="020B0604020202020204" pitchFamily="34" charset="0"/>
              </a:rPr>
              <a:t>-Eifel)</a:t>
            </a:r>
            <a:br>
              <a:rPr lang="fr-BE" sz="2700" dirty="0">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DGSC: 		</a:t>
            </a:r>
            <a:r>
              <a:rPr lang="fr-BE" sz="2700" dirty="0">
                <a:latin typeface="Arial" panose="020B0604020202020204" pitchFamily="34" charset="0"/>
                <a:cs typeface="Arial" panose="020B0604020202020204" pitchFamily="34" charset="0"/>
              </a:rPr>
              <a:t>Paul Weis (RC Diekirch – Ettelbruck)	       </a:t>
            </a:r>
            <a:br>
              <a:rPr lang="fr-BE" sz="2700" dirty="0">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Polio : 		</a:t>
            </a:r>
            <a:r>
              <a:rPr lang="fr-BE" sz="2700" dirty="0">
                <a:latin typeface="Arial" panose="020B0604020202020204" pitchFamily="34" charset="0"/>
                <a:cs typeface="Arial" panose="020B0604020202020204" pitchFamily="34" charset="0"/>
              </a:rPr>
              <a:t>Xavier </a:t>
            </a:r>
            <a:r>
              <a:rPr lang="fr-BE" sz="2700" dirty="0" err="1">
                <a:latin typeface="Arial" panose="020B0604020202020204" pitchFamily="34" charset="0"/>
                <a:cs typeface="Arial" panose="020B0604020202020204" pitchFamily="34" charset="0"/>
              </a:rPr>
              <a:t>Demoisy</a:t>
            </a:r>
            <a:r>
              <a:rPr lang="fr-BE" sz="2700" dirty="0">
                <a:latin typeface="Arial" panose="020B0604020202020204" pitchFamily="34" charset="0"/>
                <a:cs typeface="Arial" panose="020B0604020202020204" pitchFamily="34" charset="0"/>
              </a:rPr>
              <a:t> (RC </a:t>
            </a:r>
            <a:r>
              <a:rPr lang="fr-BE" sz="2700" dirty="0" err="1">
                <a:latin typeface="Arial" panose="020B0604020202020204" pitchFamily="34" charset="0"/>
                <a:cs typeface="Arial" panose="020B0604020202020204" pitchFamily="34" charset="0"/>
              </a:rPr>
              <a:t>Attert</a:t>
            </a:r>
            <a:r>
              <a:rPr lang="fr-BE" sz="2700" dirty="0">
                <a:latin typeface="Arial" panose="020B0604020202020204" pitchFamily="34" charset="0"/>
                <a:cs typeface="Arial" panose="020B0604020202020204" pitchFamily="34" charset="0"/>
              </a:rPr>
              <a:t>, Sûre Semois)</a:t>
            </a:r>
            <a:br>
              <a:rPr lang="fr-BE" sz="2700" dirty="0">
                <a:latin typeface="Arial" panose="020B0604020202020204" pitchFamily="34" charset="0"/>
                <a:cs typeface="Arial" panose="020B0604020202020204" pitchFamily="34" charset="0"/>
              </a:rPr>
            </a:br>
            <a:r>
              <a:rPr lang="fr-BE" sz="2700" b="1" dirty="0" err="1">
                <a:latin typeface="Arial" panose="020B0604020202020204" pitchFamily="34" charset="0"/>
                <a:cs typeface="Arial" panose="020B0604020202020204" pitchFamily="34" charset="0"/>
              </a:rPr>
              <a:t>Stewardship</a:t>
            </a:r>
            <a:r>
              <a:rPr lang="fr-BE" sz="2700" b="1" dirty="0">
                <a:latin typeface="Arial" panose="020B0604020202020204" pitchFamily="34" charset="0"/>
                <a:cs typeface="Arial" panose="020B0604020202020204" pitchFamily="34" charset="0"/>
              </a:rPr>
              <a:t>:</a:t>
            </a:r>
            <a:r>
              <a:rPr lang="fr-BE" sz="2700" dirty="0">
                <a:latin typeface="Arial" panose="020B0604020202020204" pitchFamily="34" charset="0"/>
                <a:cs typeface="Arial" panose="020B0604020202020204" pitchFamily="34" charset="0"/>
              </a:rPr>
              <a:t>	Laurent </a:t>
            </a:r>
            <a:r>
              <a:rPr lang="fr-BE" sz="2700" dirty="0" err="1">
                <a:latin typeface="Arial" panose="020B0604020202020204" pitchFamily="34" charset="0"/>
                <a:cs typeface="Arial" panose="020B0604020202020204" pitchFamily="34" charset="0"/>
              </a:rPr>
              <a:t>Authelet</a:t>
            </a:r>
            <a:r>
              <a:rPr lang="fr-BE" sz="2700" dirty="0">
                <a:latin typeface="Arial" panose="020B0604020202020204" pitchFamily="34" charset="0"/>
                <a:cs typeface="Arial" panose="020B0604020202020204" pitchFamily="34" charset="0"/>
              </a:rPr>
              <a:t> (RC Virton) </a:t>
            </a:r>
            <a:br>
              <a:rPr lang="fr-BE" sz="2700" dirty="0">
                <a:latin typeface="Arial" panose="020B0604020202020204" pitchFamily="34" charset="0"/>
                <a:cs typeface="Arial" panose="020B0604020202020204" pitchFamily="34" charset="0"/>
              </a:rPr>
            </a:br>
            <a:r>
              <a:rPr lang="fr-BE" sz="2700" dirty="0">
                <a:latin typeface="Arial" panose="020B0604020202020204" pitchFamily="34" charset="0"/>
                <a:cs typeface="Arial" panose="020B0604020202020204" pitchFamily="34" charset="0"/>
              </a:rPr>
              <a:t>			Miguel </a:t>
            </a:r>
            <a:r>
              <a:rPr lang="fr-BE" sz="2700" dirty="0" err="1">
                <a:latin typeface="Arial" panose="020B0604020202020204" pitchFamily="34" charset="0"/>
                <a:cs typeface="Arial" panose="020B0604020202020204" pitchFamily="34" charset="0"/>
              </a:rPr>
              <a:t>Exposito</a:t>
            </a:r>
            <a:r>
              <a:rPr lang="fr-BE" sz="2700" dirty="0">
                <a:latin typeface="Arial" panose="020B0604020202020204" pitchFamily="34" charset="0"/>
                <a:cs typeface="Arial" panose="020B0604020202020204" pitchFamily="34" charset="0"/>
              </a:rPr>
              <a:t> (RC </a:t>
            </a:r>
            <a:r>
              <a:rPr lang="fr-BE" sz="2700" dirty="0" err="1">
                <a:latin typeface="Arial" panose="020B0604020202020204" pitchFamily="34" charset="0"/>
                <a:cs typeface="Arial" panose="020B0604020202020204" pitchFamily="34" charset="0"/>
              </a:rPr>
              <a:t>Thy</a:t>
            </a:r>
            <a:r>
              <a:rPr lang="fr-BE" sz="2700" dirty="0">
                <a:latin typeface="Arial" panose="020B0604020202020204" pitchFamily="34" charset="0"/>
                <a:cs typeface="Arial" panose="020B0604020202020204" pitchFamily="34" charset="0"/>
              </a:rPr>
              <a:t> Le Château - Les lacs </a:t>
            </a:r>
            <a:br>
              <a:rPr lang="fr-BE" sz="2700" dirty="0">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Jury Bourses:  	</a:t>
            </a:r>
            <a:r>
              <a:rPr lang="fr-BE" sz="2700" dirty="0">
                <a:latin typeface="Arial" panose="020B0604020202020204" pitchFamily="34" charset="0"/>
                <a:cs typeface="Arial" panose="020B0604020202020204" pitchFamily="34" charset="0"/>
              </a:rPr>
              <a:t>Jean Nelis (RC Fléron) + équipe</a:t>
            </a:r>
            <a:br>
              <a:rPr lang="fr-BE" sz="2700" dirty="0">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Conseillers : </a:t>
            </a:r>
            <a:r>
              <a:rPr lang="fr-BE" sz="2700" dirty="0">
                <a:latin typeface="Arial" panose="020B0604020202020204" pitchFamily="34" charset="0"/>
                <a:cs typeface="Arial" panose="020B0604020202020204" pitchFamily="34" charset="0"/>
              </a:rPr>
              <a:t>  	Philippe </a:t>
            </a:r>
            <a:r>
              <a:rPr lang="fr-BE" sz="2700" dirty="0" err="1">
                <a:latin typeface="Arial" panose="020B0604020202020204" pitchFamily="34" charset="0"/>
                <a:cs typeface="Arial" panose="020B0604020202020204" pitchFamily="34" charset="0"/>
              </a:rPr>
              <a:t>Vanstalle</a:t>
            </a:r>
            <a:r>
              <a:rPr lang="fr-BE" sz="2700" dirty="0">
                <a:latin typeface="Arial" panose="020B0604020202020204" pitchFamily="34" charset="0"/>
                <a:cs typeface="Arial" panose="020B0604020202020204" pitchFamily="34" charset="0"/>
              </a:rPr>
              <a:t> (RC Flémalle)  </a:t>
            </a:r>
            <a:br>
              <a:rPr lang="fr-BE" sz="2700" dirty="0">
                <a:latin typeface="Arial" panose="020B0604020202020204" pitchFamily="34" charset="0"/>
                <a:cs typeface="Arial" panose="020B0604020202020204" pitchFamily="34" charset="0"/>
              </a:rPr>
            </a:br>
            <a:r>
              <a:rPr lang="fr-BE" sz="2700" dirty="0">
                <a:latin typeface="Arial" panose="020B0604020202020204" pitchFamily="34" charset="0"/>
                <a:cs typeface="Arial" panose="020B0604020202020204" pitchFamily="34" charset="0"/>
              </a:rPr>
              <a:t>			Frédéric </a:t>
            </a:r>
            <a:r>
              <a:rPr lang="fr-BE" sz="2700" dirty="0" err="1">
                <a:latin typeface="Arial" panose="020B0604020202020204" pitchFamily="34" charset="0"/>
                <a:cs typeface="Arial" panose="020B0604020202020204" pitchFamily="34" charset="0"/>
              </a:rPr>
              <a:t>Loverius</a:t>
            </a:r>
            <a:r>
              <a:rPr lang="fr-BE" sz="2700" dirty="0">
                <a:latin typeface="Arial" panose="020B0604020202020204" pitchFamily="34" charset="0"/>
                <a:cs typeface="Arial" panose="020B0604020202020204" pitchFamily="34" charset="0"/>
              </a:rPr>
              <a:t> (RC Seraing)</a:t>
            </a:r>
            <a:br>
              <a:rPr lang="fr-BE" sz="2700" dirty="0">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Cercle PHS: 	</a:t>
            </a:r>
            <a:r>
              <a:rPr lang="fr-BE" sz="2700" dirty="0">
                <a:latin typeface="Arial" panose="020B0604020202020204" pitchFamily="34" charset="0"/>
                <a:cs typeface="Arial" panose="020B0604020202020204" pitchFamily="34" charset="0"/>
              </a:rPr>
              <a:t>Thierry </a:t>
            </a:r>
            <a:r>
              <a:rPr lang="fr-BE" sz="2700" dirty="0" err="1">
                <a:latin typeface="Arial" panose="020B0604020202020204" pitchFamily="34" charset="0"/>
                <a:cs typeface="Arial" panose="020B0604020202020204" pitchFamily="34" charset="0"/>
              </a:rPr>
              <a:t>Reip</a:t>
            </a:r>
            <a:r>
              <a:rPr lang="fr-BE" sz="2700" dirty="0">
                <a:latin typeface="Arial" panose="020B0604020202020204" pitchFamily="34" charset="0"/>
                <a:cs typeface="Arial" panose="020B0604020202020204" pitchFamily="34" charset="0"/>
              </a:rPr>
              <a:t> (RC Plombières W.)</a:t>
            </a:r>
            <a:br>
              <a:rPr lang="fr-BE" sz="2700" dirty="0">
                <a:latin typeface="Arial" panose="020B0604020202020204" pitchFamily="34" charset="0"/>
                <a:cs typeface="Arial" panose="020B0604020202020204" pitchFamily="34" charset="0"/>
              </a:rPr>
            </a:br>
            <a:br>
              <a:rPr lang="fr-BE" sz="2700" dirty="0">
                <a:solidFill>
                  <a:schemeClr val="bg1"/>
                </a:solidFill>
                <a:latin typeface="Arial" panose="020B0604020202020204" pitchFamily="34" charset="0"/>
                <a:cs typeface="Arial" panose="020B0604020202020204" pitchFamily="34" charset="0"/>
              </a:rPr>
            </a:br>
            <a:r>
              <a:rPr lang="fr-BE" sz="2700" b="1" dirty="0">
                <a:latin typeface="Arial" panose="020B0604020202020204" pitchFamily="34" charset="0"/>
                <a:cs typeface="Arial" panose="020B0604020202020204" pitchFamily="34" charset="0"/>
              </a:rPr>
              <a:t>Contact : trf2160@gmail.com</a:t>
            </a:r>
            <a:br>
              <a:rPr lang="fr-FR" sz="2700" dirty="0">
                <a:latin typeface="Arial" panose="020B0604020202020204" pitchFamily="34" charset="0"/>
                <a:cs typeface="Arial" panose="020B0604020202020204" pitchFamily="34" charset="0"/>
              </a:rPr>
            </a:br>
            <a:br>
              <a:rPr lang="fr-FR" sz="2700" dirty="0">
                <a:latin typeface="Arial" panose="020B0604020202020204" pitchFamily="34" charset="0"/>
                <a:cs typeface="Arial" panose="020B0604020202020204" pitchFamily="34" charset="0"/>
              </a:rPr>
            </a:br>
            <a:endParaRPr lang="fr-FR"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428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524000" y="1122363"/>
            <a:ext cx="9144000" cy="2387600"/>
          </a:xfrm>
        </p:spPr>
        <p:txBody>
          <a:bodyPr>
            <a:normAutofit/>
          </a:bodyPr>
          <a:lstStyle/>
          <a:p>
            <a:r>
              <a:rPr lang="fr-FR" sz="4400" dirty="0">
                <a:latin typeface="Arial" panose="020B0604020202020204" pitchFamily="34" charset="0"/>
                <a:cs typeface="Arial" panose="020B0604020202020204" pitchFamily="34" charset="0"/>
              </a:rPr>
              <a:t>Vos questions …</a:t>
            </a:r>
          </a:p>
        </p:txBody>
      </p:sp>
    </p:spTree>
    <p:extLst>
      <p:ext uri="{BB962C8B-B14F-4D97-AF65-F5344CB8AC3E}">
        <p14:creationId xmlns:p14="http://schemas.microsoft.com/office/powerpoint/2010/main" val="1672552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198304" y="727506"/>
            <a:ext cx="11688896" cy="4614084"/>
          </a:xfrm>
          <a:prstGeom prst="rect">
            <a:avLst/>
          </a:prstGeom>
        </p:spPr>
        <p:txBody>
          <a:bodyPr vert="horz" wrap="square" lIns="0" tIns="12700" rIns="0" bIns="0" rtlCol="0">
            <a:spAutoFit/>
          </a:bodyPr>
          <a:lstStyle/>
          <a:p>
            <a:pPr>
              <a:lnSpc>
                <a:spcPct val="100000"/>
              </a:lnSpc>
              <a:spcBef>
                <a:spcPts val="55"/>
              </a:spcBef>
            </a:pPr>
            <a:r>
              <a:rPr lang="nl-BE" sz="4450" dirty="0">
                <a:latin typeface="Liberation Sans Narrow"/>
                <a:cs typeface="Liberation Sans Narrow"/>
              </a:rPr>
              <a:t>But de l’atelier :</a:t>
            </a:r>
          </a:p>
          <a:p>
            <a:pPr>
              <a:lnSpc>
                <a:spcPct val="100000"/>
              </a:lnSpc>
              <a:spcBef>
                <a:spcPts val="55"/>
              </a:spcBef>
            </a:pPr>
            <a:endParaRPr sz="4450" dirty="0">
              <a:latin typeface="Liberation Sans Narrow"/>
              <a:cs typeface="Liberation Sans Narrow"/>
            </a:endParaRPr>
          </a:p>
          <a:p>
            <a:pPr marL="840740" marR="5080" indent="-342900">
              <a:lnSpc>
                <a:spcPts val="3800"/>
              </a:lnSpc>
              <a:buChar char="•"/>
              <a:tabLst>
                <a:tab pos="848360" algn="l"/>
                <a:tab pos="849630" algn="l"/>
              </a:tabLst>
            </a:pPr>
            <a:r>
              <a:rPr sz="3200" dirty="0">
                <a:latin typeface="Arial" panose="020B0604020202020204" pitchFamily="34" charset="0"/>
                <a:cs typeface="Arial" panose="020B0604020202020204" pitchFamily="34" charset="0"/>
              </a:rPr>
              <a:t>Assurer </a:t>
            </a:r>
            <a:r>
              <a:rPr sz="3200" spc="-5" dirty="0">
                <a:latin typeface="Arial" panose="020B0604020202020204" pitchFamily="34" charset="0"/>
                <a:cs typeface="Arial" panose="020B0604020202020204" pitchFamily="34" charset="0"/>
              </a:rPr>
              <a:t>une gestion </a:t>
            </a:r>
            <a:r>
              <a:rPr sz="3200" dirty="0">
                <a:latin typeface="Arial" panose="020B0604020202020204" pitchFamily="34" charset="0"/>
                <a:cs typeface="Arial" panose="020B0604020202020204" pitchFamily="34" charset="0"/>
              </a:rPr>
              <a:t>responsable </a:t>
            </a:r>
            <a:r>
              <a:rPr sz="3200" spc="-5" dirty="0">
                <a:latin typeface="Arial" panose="020B0604020202020204" pitchFamily="34" charset="0"/>
                <a:cs typeface="Arial" panose="020B0604020202020204" pitchFamily="34" charset="0"/>
              </a:rPr>
              <a:t>des fonds de</a:t>
            </a:r>
            <a:r>
              <a:rPr sz="3200" spc="-10" dirty="0">
                <a:latin typeface="Arial" panose="020B0604020202020204" pitchFamily="34" charset="0"/>
                <a:cs typeface="Arial" panose="020B0604020202020204" pitchFamily="34" charset="0"/>
              </a:rPr>
              <a:t> </a:t>
            </a:r>
            <a:r>
              <a:rPr sz="3200" spc="-5" dirty="0">
                <a:latin typeface="Arial" panose="020B0604020202020204" pitchFamily="34" charset="0"/>
                <a:cs typeface="Arial" panose="020B0604020202020204" pitchFamily="34" charset="0"/>
              </a:rPr>
              <a:t>subvention</a:t>
            </a:r>
            <a:endParaRPr sz="3200" dirty="0">
              <a:latin typeface="Arial" panose="020B0604020202020204" pitchFamily="34" charset="0"/>
              <a:cs typeface="Arial" panose="020B0604020202020204" pitchFamily="34" charset="0"/>
            </a:endParaRPr>
          </a:p>
          <a:p>
            <a:pPr marL="840105" marR="1159510" indent="-342900">
              <a:lnSpc>
                <a:spcPct val="100000"/>
              </a:lnSpc>
              <a:spcBef>
                <a:spcPts val="605"/>
              </a:spcBef>
              <a:buChar char="•"/>
              <a:tabLst>
                <a:tab pos="848360" algn="l"/>
                <a:tab pos="848994" algn="l"/>
              </a:tabLst>
            </a:pPr>
            <a:r>
              <a:rPr sz="3200" spc="-5" dirty="0">
                <a:latin typeface="Arial" panose="020B0604020202020204" pitchFamily="34" charset="0"/>
                <a:cs typeface="Arial" panose="020B0604020202020204" pitchFamily="34" charset="0"/>
              </a:rPr>
              <a:t>Connaître les </a:t>
            </a:r>
            <a:r>
              <a:rPr sz="3200" dirty="0">
                <a:latin typeface="Arial" panose="020B0604020202020204" pitchFamily="34" charset="0"/>
                <a:cs typeface="Arial" panose="020B0604020202020204" pitchFamily="34" charset="0"/>
              </a:rPr>
              <a:t>attentes </a:t>
            </a:r>
            <a:r>
              <a:rPr sz="3200" spc="-5" dirty="0">
                <a:latin typeface="Arial" panose="020B0604020202020204" pitchFamily="34" charset="0"/>
                <a:cs typeface="Arial" panose="020B0604020202020204" pitchFamily="34" charset="0"/>
              </a:rPr>
              <a:t>en </a:t>
            </a:r>
            <a:r>
              <a:rPr sz="3200" dirty="0">
                <a:latin typeface="Arial" panose="020B0604020202020204" pitchFamily="34" charset="0"/>
                <a:cs typeface="Arial" panose="020B0604020202020204" pitchFamily="34" charset="0"/>
              </a:rPr>
              <a:t>matière</a:t>
            </a:r>
            <a:r>
              <a:rPr sz="3200" spc="-85" dirty="0">
                <a:latin typeface="Arial" panose="020B0604020202020204" pitchFamily="34" charset="0"/>
                <a:cs typeface="Arial" panose="020B0604020202020204" pitchFamily="34" charset="0"/>
              </a:rPr>
              <a:t> </a:t>
            </a:r>
            <a:r>
              <a:rPr sz="3200" spc="-5" dirty="0">
                <a:latin typeface="Arial" panose="020B0604020202020204" pitchFamily="34" charset="0"/>
                <a:cs typeface="Arial" panose="020B0604020202020204" pitchFamily="34" charset="0"/>
              </a:rPr>
              <a:t>de gestion des</a:t>
            </a:r>
            <a:r>
              <a:rPr lang="nl-BE" sz="3200" spc="-10" dirty="0">
                <a:latin typeface="Arial" panose="020B0604020202020204" pitchFamily="34" charset="0"/>
                <a:cs typeface="Arial" panose="020B0604020202020204" pitchFamily="34" charset="0"/>
              </a:rPr>
              <a:t> </a:t>
            </a:r>
            <a:r>
              <a:rPr sz="3200" spc="-5" dirty="0">
                <a:latin typeface="Arial" panose="020B0604020202020204" pitchFamily="34" charset="0"/>
                <a:cs typeface="Arial" panose="020B0604020202020204" pitchFamily="34" charset="0"/>
              </a:rPr>
              <a:t>fonds</a:t>
            </a:r>
            <a:endParaRPr sz="3200" dirty="0">
              <a:latin typeface="Arial" panose="020B0604020202020204" pitchFamily="34" charset="0"/>
              <a:cs typeface="Arial" panose="020B0604020202020204" pitchFamily="34" charset="0"/>
            </a:endParaRPr>
          </a:p>
          <a:p>
            <a:pPr marL="839469" marR="831850" indent="-342900">
              <a:lnSpc>
                <a:spcPct val="100000"/>
              </a:lnSpc>
              <a:spcBef>
                <a:spcPts val="815"/>
              </a:spcBef>
              <a:buChar char="•"/>
              <a:tabLst>
                <a:tab pos="847725" algn="l"/>
                <a:tab pos="848360" algn="l"/>
              </a:tabLst>
            </a:pPr>
            <a:r>
              <a:rPr sz="3200" spc="-5" dirty="0">
                <a:latin typeface="Arial" panose="020B0604020202020204" pitchFamily="34" charset="0"/>
                <a:cs typeface="Arial" panose="020B0604020202020204" pitchFamily="34" charset="0"/>
              </a:rPr>
              <a:t>Préparer les clubs </a:t>
            </a:r>
            <a:r>
              <a:rPr sz="3200" dirty="0">
                <a:latin typeface="Arial" panose="020B0604020202020204" pitchFamily="34" charset="0"/>
                <a:cs typeface="Arial" panose="020B0604020202020204" pitchFamily="34" charset="0"/>
              </a:rPr>
              <a:t>à </a:t>
            </a:r>
            <a:r>
              <a:rPr sz="3200" spc="-5" dirty="0">
                <a:latin typeface="Arial" panose="020B0604020202020204" pitchFamily="34" charset="0"/>
                <a:cs typeface="Arial" panose="020B0604020202020204" pitchFamily="34" charset="0"/>
              </a:rPr>
              <a:t>mettre </a:t>
            </a:r>
            <a:r>
              <a:rPr sz="3200" dirty="0">
                <a:latin typeface="Arial" panose="020B0604020202020204" pitchFamily="34" charset="0"/>
                <a:cs typeface="Arial" panose="020B0604020202020204" pitchFamily="34" charset="0"/>
              </a:rPr>
              <a:t>en </a:t>
            </a:r>
            <a:r>
              <a:rPr sz="3200" spc="-5" dirty="0">
                <a:latin typeface="Arial" panose="020B0604020202020204" pitchFamily="34" charset="0"/>
                <a:cs typeface="Arial" panose="020B0604020202020204" pitchFamily="34" charset="0"/>
              </a:rPr>
              <a:t>place le </a:t>
            </a:r>
            <a:r>
              <a:rPr sz="3200" spc="-5" dirty="0" err="1">
                <a:latin typeface="Arial" panose="020B0604020202020204" pitchFamily="34" charset="0"/>
                <a:cs typeface="Arial" panose="020B0604020202020204" pitchFamily="34" charset="0"/>
              </a:rPr>
              <a:t>protocole</a:t>
            </a:r>
            <a:r>
              <a:rPr lang="nl-BE" sz="3200" spc="-5" dirty="0">
                <a:latin typeface="Arial" panose="020B0604020202020204" pitchFamily="34" charset="0"/>
                <a:cs typeface="Arial" panose="020B0604020202020204" pitchFamily="34" charset="0"/>
              </a:rPr>
              <a:t> </a:t>
            </a:r>
            <a:r>
              <a:rPr sz="3200" spc="-5" dirty="0" err="1">
                <a:latin typeface="Arial" panose="020B0604020202020204" pitchFamily="34" charset="0"/>
                <a:cs typeface="Arial" panose="020B0604020202020204" pitchFamily="34" charset="0"/>
              </a:rPr>
              <a:t>d’accord</a:t>
            </a:r>
            <a:r>
              <a:rPr sz="3200" spc="-5" dirty="0">
                <a:latin typeface="Arial" panose="020B0604020202020204" pitchFamily="34" charset="0"/>
                <a:cs typeface="Arial" panose="020B0604020202020204" pitchFamily="34" charset="0"/>
              </a:rPr>
              <a:t> du </a:t>
            </a:r>
            <a:r>
              <a:rPr sz="3200" dirty="0">
                <a:latin typeface="Arial" panose="020B0604020202020204" pitchFamily="34" charset="0"/>
                <a:cs typeface="Arial" panose="020B0604020202020204" pitchFamily="34" charset="0"/>
              </a:rPr>
              <a:t>club</a:t>
            </a:r>
          </a:p>
          <a:p>
            <a:pPr marL="839469" marR="502284" indent="-342900">
              <a:lnSpc>
                <a:spcPct val="100000"/>
              </a:lnSpc>
              <a:spcBef>
                <a:spcPts val="720"/>
              </a:spcBef>
              <a:buChar char="•"/>
              <a:tabLst>
                <a:tab pos="847725" algn="l"/>
                <a:tab pos="848360" algn="l"/>
              </a:tabLst>
            </a:pPr>
            <a:r>
              <a:rPr sz="3200" spc="-5" dirty="0">
                <a:latin typeface="Arial" panose="020B0604020202020204" pitchFamily="34" charset="0"/>
                <a:cs typeface="Arial" panose="020B0604020202020204" pitchFamily="34" charset="0"/>
              </a:rPr>
              <a:t>Certifier les clubs pour pouvoir </a:t>
            </a:r>
            <a:r>
              <a:rPr sz="3200" dirty="0" err="1">
                <a:latin typeface="Arial" panose="020B0604020202020204" pitchFamily="34" charset="0"/>
                <a:cs typeface="Arial" panose="020B0604020202020204" pitchFamily="34" charset="0"/>
              </a:rPr>
              <a:t>recevoir</a:t>
            </a:r>
            <a:r>
              <a:rPr sz="3200" dirty="0">
                <a:latin typeface="Arial" panose="020B0604020202020204" pitchFamily="34" charset="0"/>
                <a:cs typeface="Arial" panose="020B0604020202020204" pitchFamily="34" charset="0"/>
              </a:rPr>
              <a:t> </a:t>
            </a:r>
            <a:r>
              <a:rPr sz="3200" spc="-5" dirty="0">
                <a:latin typeface="Arial" panose="020B0604020202020204" pitchFamily="34" charset="0"/>
                <a:cs typeface="Arial" panose="020B0604020202020204" pitchFamily="34" charset="0"/>
              </a:rPr>
              <a:t>des</a:t>
            </a:r>
            <a:r>
              <a:rPr sz="3200" spc="-10" dirty="0">
                <a:latin typeface="Arial" panose="020B0604020202020204" pitchFamily="34" charset="0"/>
                <a:cs typeface="Arial" panose="020B0604020202020204" pitchFamily="34" charset="0"/>
              </a:rPr>
              <a:t> </a:t>
            </a:r>
            <a:r>
              <a:rPr sz="3200" spc="-5" dirty="0">
                <a:latin typeface="Arial" panose="020B0604020202020204" pitchFamily="34" charset="0"/>
                <a:cs typeface="Arial" panose="020B0604020202020204" pitchFamily="34" charset="0"/>
              </a:rPr>
              <a:t>subventions</a:t>
            </a:r>
            <a:endParaRP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460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74574" y="738523"/>
            <a:ext cx="11699913" cy="5593839"/>
          </a:xfrm>
          <a:prstGeom prst="rect">
            <a:avLst/>
          </a:prstGeom>
        </p:spPr>
        <p:txBody>
          <a:bodyPr vert="horz" wrap="square" lIns="0" tIns="12700" rIns="0" bIns="0" rtlCol="0">
            <a:spAutoFit/>
          </a:bodyPr>
          <a:lstStyle/>
          <a:p>
            <a:pPr>
              <a:lnSpc>
                <a:spcPct val="100000"/>
              </a:lnSpc>
              <a:spcBef>
                <a:spcPts val="55"/>
              </a:spcBef>
            </a:pPr>
            <a:r>
              <a:rPr lang="nl-BE" sz="4450" dirty="0">
                <a:latin typeface="Liberation Sans Narrow"/>
                <a:cs typeface="Liberation Sans Narrow"/>
              </a:rPr>
              <a:t>Critères de certification :</a:t>
            </a:r>
          </a:p>
          <a:p>
            <a:pPr>
              <a:lnSpc>
                <a:spcPct val="100000"/>
              </a:lnSpc>
              <a:spcBef>
                <a:spcPts val="55"/>
              </a:spcBef>
            </a:pPr>
            <a:endParaRPr lang="nl-BE" sz="3200" dirty="0">
              <a:latin typeface="Arial" panose="020B0604020202020204" pitchFamily="34" charset="0"/>
              <a:cs typeface="Arial" panose="020B0604020202020204" pitchFamily="34" charset="0"/>
            </a:endParaRPr>
          </a:p>
          <a:p>
            <a:pPr marL="355600" marR="1383030" indent="-342900">
              <a:lnSpc>
                <a:spcPts val="2800"/>
              </a:lnSpc>
              <a:spcBef>
                <a:spcPts val="260"/>
              </a:spcBef>
              <a:buChar char="•"/>
              <a:tabLst>
                <a:tab pos="354965" algn="l"/>
                <a:tab pos="355600" algn="l"/>
              </a:tabLst>
            </a:pPr>
            <a:r>
              <a:rPr lang="fr-BE" sz="3200" dirty="0">
                <a:latin typeface="Arial" panose="020B0604020202020204" pitchFamily="34" charset="0"/>
                <a:cs typeface="Arial" panose="020B0604020202020204" pitchFamily="34" charset="0"/>
              </a:rPr>
              <a:t>Participation au</a:t>
            </a:r>
            <a:r>
              <a:rPr lang="fr-BE" sz="3200" spc="-10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séminaire Gestion des</a:t>
            </a:r>
            <a:r>
              <a:rPr lang="fr-BE" sz="3200" spc="-35"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Subventions</a:t>
            </a:r>
          </a:p>
          <a:p>
            <a:pPr marL="12700" marR="1383030">
              <a:lnSpc>
                <a:spcPts val="2800"/>
              </a:lnSpc>
              <a:spcBef>
                <a:spcPts val="260"/>
              </a:spcBef>
              <a:tabLst>
                <a:tab pos="354965" algn="l"/>
                <a:tab pos="355600" algn="l"/>
              </a:tabLst>
            </a:pPr>
            <a:endParaRPr lang="fr-BE" sz="3200" spc="-5" dirty="0">
              <a:latin typeface="Arial" panose="020B0604020202020204" pitchFamily="34" charset="0"/>
              <a:cs typeface="Arial" panose="020B0604020202020204" pitchFamily="34" charset="0"/>
            </a:endParaRPr>
          </a:p>
          <a:p>
            <a:pPr marL="355600" marR="1383030" indent="-342900">
              <a:lnSpc>
                <a:spcPts val="2800"/>
              </a:lnSpc>
              <a:spcBef>
                <a:spcPts val="260"/>
              </a:spcBef>
              <a:buChar char="•"/>
              <a:tabLst>
                <a:tab pos="354965" algn="l"/>
                <a:tab pos="355600" algn="l"/>
              </a:tabLst>
            </a:pPr>
            <a:r>
              <a:rPr lang="fr-BE" sz="3200" b="1" dirty="0">
                <a:latin typeface="Arial" panose="020B0604020202020204" pitchFamily="34" charset="0"/>
                <a:cs typeface="Arial" panose="020B0604020202020204" pitchFamily="34" charset="0"/>
              </a:rPr>
              <a:t>1 </a:t>
            </a:r>
            <a:r>
              <a:rPr lang="fr-BE" sz="3200" b="1" spc="-5" dirty="0">
                <a:latin typeface="Arial" panose="020B0604020202020204" pitchFamily="34" charset="0"/>
                <a:cs typeface="Arial" panose="020B0604020202020204" pitchFamily="34" charset="0"/>
              </a:rPr>
              <a:t>membre </a:t>
            </a:r>
            <a:r>
              <a:rPr lang="fr-BE" sz="3200" spc="-5" dirty="0">
                <a:latin typeface="Arial" panose="020B0604020202020204" pitchFamily="34" charset="0"/>
                <a:cs typeface="Arial" panose="020B0604020202020204" pitchFamily="34" charset="0"/>
              </a:rPr>
              <a:t>minimum</a:t>
            </a:r>
            <a:r>
              <a:rPr lang="fr-BE" sz="3200" b="1" spc="-5"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par club</a:t>
            </a:r>
          </a:p>
          <a:p>
            <a:pPr marL="355600" marR="1383030" indent="-342900">
              <a:lnSpc>
                <a:spcPts val="2800"/>
              </a:lnSpc>
              <a:spcBef>
                <a:spcPts val="260"/>
              </a:spcBef>
              <a:buChar char="•"/>
              <a:tabLst>
                <a:tab pos="354965" algn="l"/>
                <a:tab pos="355600" algn="l"/>
              </a:tabLst>
            </a:pPr>
            <a:endParaRPr lang="fr-BE" sz="3200" dirty="0">
              <a:latin typeface="Arial" panose="020B0604020202020204" pitchFamily="34" charset="0"/>
              <a:cs typeface="Arial" panose="020B0604020202020204" pitchFamily="34" charset="0"/>
            </a:endParaRPr>
          </a:p>
          <a:p>
            <a:pPr marL="355600" marR="1444625" indent="-342900">
              <a:lnSpc>
                <a:spcPts val="2820"/>
              </a:lnSpc>
              <a:spcBef>
                <a:spcPts val="765"/>
              </a:spcBef>
              <a:buChar char="•"/>
              <a:tabLst>
                <a:tab pos="354965" algn="l"/>
                <a:tab pos="355600" algn="l"/>
              </a:tabLst>
            </a:pPr>
            <a:r>
              <a:rPr lang="fr-BE" sz="3200" spc="-5" dirty="0">
                <a:latin typeface="Arial" panose="020B0604020202020204" pitchFamily="34" charset="0"/>
                <a:cs typeface="Arial" panose="020B0604020202020204" pitchFamily="34" charset="0"/>
              </a:rPr>
              <a:t>Signature du </a:t>
            </a:r>
            <a:r>
              <a:rPr lang="fr-BE" sz="3200" b="1" spc="-5" dirty="0">
                <a:latin typeface="Arial" panose="020B0604020202020204" pitchFamily="34" charset="0"/>
                <a:cs typeface="Arial" panose="020B0604020202020204" pitchFamily="34" charset="0"/>
              </a:rPr>
              <a:t>protocole d’accord </a:t>
            </a:r>
            <a:r>
              <a:rPr lang="fr-BE" sz="3200" spc="-5" dirty="0">
                <a:latin typeface="Arial" panose="020B0604020202020204" pitchFamily="34" charset="0"/>
                <a:cs typeface="Arial" panose="020B0604020202020204" pitchFamily="34" charset="0"/>
              </a:rPr>
              <a:t>du </a:t>
            </a:r>
            <a:r>
              <a:rPr lang="fr-BE" sz="3200" dirty="0">
                <a:latin typeface="Arial" panose="020B0604020202020204" pitchFamily="34" charset="0"/>
                <a:cs typeface="Arial" panose="020B0604020202020204" pitchFamily="34" charset="0"/>
              </a:rPr>
              <a:t>club </a:t>
            </a:r>
            <a:r>
              <a:rPr lang="fr-BE" sz="3200" spc="-5" dirty="0">
                <a:latin typeface="Arial" panose="020B0604020202020204" pitchFamily="34" charset="0"/>
                <a:cs typeface="Arial" panose="020B0604020202020204" pitchFamily="34" charset="0"/>
              </a:rPr>
              <a:t>par le</a:t>
            </a:r>
            <a:r>
              <a:rPr lang="fr-BE" sz="3200" spc="-60" dirty="0">
                <a:latin typeface="Arial" panose="020B0604020202020204" pitchFamily="34" charset="0"/>
                <a:cs typeface="Arial" panose="020B0604020202020204" pitchFamily="34" charset="0"/>
              </a:rPr>
              <a:t> président et p</a:t>
            </a:r>
            <a:r>
              <a:rPr lang="fr-BE" sz="3200" dirty="0">
                <a:latin typeface="Arial" panose="020B0604020202020204" pitchFamily="34" charset="0"/>
                <a:cs typeface="Arial" panose="020B0604020202020204" pitchFamily="34" charset="0"/>
              </a:rPr>
              <a:t>résident él</a:t>
            </a:r>
            <a:r>
              <a:rPr lang="fr-BE" sz="3200" spc="-5" dirty="0">
                <a:latin typeface="Arial" panose="020B0604020202020204" pitchFamily="34" charset="0"/>
                <a:cs typeface="Arial" panose="020B0604020202020204" pitchFamily="34" charset="0"/>
              </a:rPr>
              <a:t>u</a:t>
            </a:r>
          </a:p>
          <a:p>
            <a:pPr marL="12700" marR="1444625">
              <a:lnSpc>
                <a:spcPts val="2820"/>
              </a:lnSpc>
              <a:spcBef>
                <a:spcPts val="765"/>
              </a:spcBef>
              <a:tabLst>
                <a:tab pos="354965" algn="l"/>
                <a:tab pos="355600" algn="l"/>
              </a:tabLst>
            </a:pPr>
            <a:endParaRPr lang="fr-BE" sz="3200" spc="-5" dirty="0">
              <a:latin typeface="Arial" panose="020B0604020202020204" pitchFamily="34" charset="0"/>
              <a:cs typeface="Arial" panose="020B0604020202020204" pitchFamily="34" charset="0"/>
            </a:endParaRPr>
          </a:p>
          <a:p>
            <a:pPr marL="355600" marR="1444625" indent="-342900">
              <a:lnSpc>
                <a:spcPts val="2820"/>
              </a:lnSpc>
              <a:spcBef>
                <a:spcPts val="765"/>
              </a:spcBef>
              <a:buChar char="•"/>
              <a:tabLst>
                <a:tab pos="354965" algn="l"/>
                <a:tab pos="355600" algn="l"/>
              </a:tabLst>
            </a:pPr>
            <a:r>
              <a:rPr lang="fr-BE" sz="3200" spc="-5" dirty="0">
                <a:latin typeface="Arial" panose="020B0604020202020204" pitchFamily="34" charset="0"/>
                <a:cs typeface="Arial" panose="020B0604020202020204" pitchFamily="34" charset="0"/>
              </a:rPr>
              <a:t>En ordre de </a:t>
            </a:r>
            <a:r>
              <a:rPr lang="fr-BE" sz="3200" dirty="0">
                <a:latin typeface="Arial" panose="020B0604020202020204" pitchFamily="34" charset="0"/>
                <a:cs typeface="Arial" panose="020B0604020202020204" pitchFamily="34" charset="0"/>
              </a:rPr>
              <a:t>rapports</a:t>
            </a:r>
            <a:r>
              <a:rPr lang="fr-BE" sz="3200" spc="-15"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finaux</a:t>
            </a:r>
            <a:r>
              <a:rPr lang="fr-BE" sz="320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pour les subventions obtenues les </a:t>
            </a:r>
            <a:r>
              <a:rPr lang="fr-BE" sz="3200" dirty="0">
                <a:latin typeface="Arial" panose="020B0604020202020204" pitchFamily="34" charset="0"/>
                <a:cs typeface="Arial" panose="020B0604020202020204" pitchFamily="34" charset="0"/>
              </a:rPr>
              <a:t>années</a:t>
            </a:r>
            <a:r>
              <a:rPr lang="fr-BE" sz="3200" spc="-1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précédentes</a:t>
            </a:r>
            <a:endParaRPr lang="fr-BE" sz="3200"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
        <p:nvSpPr>
          <p:cNvPr id="4" name="object 4">
            <a:extLst>
              <a:ext uri="{FF2B5EF4-FFF2-40B4-BE49-F238E27FC236}">
                <a16:creationId xmlns:a16="http://schemas.microsoft.com/office/drawing/2014/main" id="{956DB4D3-7050-A364-75F8-941B7036438C}"/>
              </a:ext>
            </a:extLst>
          </p:cNvPr>
          <p:cNvSpPr/>
          <p:nvPr/>
        </p:nvSpPr>
        <p:spPr>
          <a:xfrm>
            <a:off x="9437783" y="2510729"/>
            <a:ext cx="2555913" cy="422027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8275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749147" y="408017"/>
            <a:ext cx="11699913" cy="6883936"/>
          </a:xfrm>
          <a:prstGeom prst="rect">
            <a:avLst/>
          </a:prstGeom>
        </p:spPr>
        <p:txBody>
          <a:bodyPr vert="horz" wrap="square" lIns="0" tIns="12700" rIns="0" bIns="0" rtlCol="0">
            <a:spAutoFit/>
          </a:bodyPr>
          <a:lstStyle/>
          <a:p>
            <a:pPr>
              <a:lnSpc>
                <a:spcPct val="100000"/>
              </a:lnSpc>
              <a:spcBef>
                <a:spcPts val="55"/>
              </a:spcBef>
            </a:pPr>
            <a:r>
              <a:rPr lang="nl-BE" sz="4450" dirty="0">
                <a:latin typeface="Liberation Sans Narrow"/>
                <a:cs typeface="Liberation Sans Narrow"/>
              </a:rPr>
              <a:t>Le protocole d’accord </a:t>
            </a:r>
          </a:p>
          <a:p>
            <a:pPr marL="12700" marR="1383030">
              <a:lnSpc>
                <a:spcPts val="2800"/>
              </a:lnSpc>
              <a:spcBef>
                <a:spcPts val="260"/>
              </a:spcBef>
              <a:tabLst>
                <a:tab pos="354965" algn="l"/>
                <a:tab pos="355600" algn="l"/>
              </a:tabLst>
            </a:pPr>
            <a:endParaRPr lang="nl-BE" sz="3200" dirty="0">
              <a:latin typeface="Arial" panose="020B0604020202020204" pitchFamily="34" charset="0"/>
              <a:cs typeface="Arial" panose="020B0604020202020204" pitchFamily="34" charset="0"/>
            </a:endParaRPr>
          </a:p>
          <a:p>
            <a:pPr marL="12700" marR="1383030">
              <a:lnSpc>
                <a:spcPts val="2800"/>
              </a:lnSpc>
              <a:spcBef>
                <a:spcPts val="260"/>
              </a:spcBef>
              <a:tabLst>
                <a:tab pos="354965" algn="l"/>
                <a:tab pos="355600" algn="l"/>
              </a:tabLst>
            </a:pPr>
            <a:r>
              <a:rPr lang="fr-BE" sz="3200" dirty="0">
                <a:latin typeface="Arial" panose="020B0604020202020204" pitchFamily="34" charset="0"/>
                <a:cs typeface="Arial" panose="020B0604020202020204" pitchFamily="34" charset="0"/>
              </a:rPr>
              <a:t>C’est un accord convenu entre le Club et le District. </a:t>
            </a:r>
          </a:p>
          <a:p>
            <a:pPr marL="12700" marR="1383030">
              <a:lnSpc>
                <a:spcPts val="2800"/>
              </a:lnSpc>
              <a:spcBef>
                <a:spcPts val="260"/>
              </a:spcBef>
              <a:tabLst>
                <a:tab pos="354965" algn="l"/>
                <a:tab pos="355600" algn="l"/>
              </a:tabLst>
            </a:pPr>
            <a:endParaRPr lang="fr-BE" sz="3200" spc="-5" dirty="0">
              <a:latin typeface="Arial" panose="020B0604020202020204" pitchFamily="34" charset="0"/>
              <a:cs typeface="Arial" panose="020B0604020202020204" pitchFamily="34" charset="0"/>
            </a:endParaRPr>
          </a:p>
          <a:p>
            <a:pPr marL="355600" indent="-343535">
              <a:lnSpc>
                <a:spcPct val="100000"/>
              </a:lnSpc>
              <a:spcBef>
                <a:spcPts val="825"/>
              </a:spcBef>
              <a:buChar char="•"/>
              <a:tabLst>
                <a:tab pos="355600" algn="l"/>
                <a:tab pos="356235" algn="l"/>
              </a:tabLst>
            </a:pPr>
            <a:r>
              <a:rPr lang="fr-BE" sz="3200" spc="-5" dirty="0">
                <a:latin typeface="Arial" panose="020B0604020202020204" pitchFamily="34" charset="0"/>
                <a:cs typeface="Arial" panose="020B0604020202020204" pitchFamily="34" charset="0"/>
              </a:rPr>
              <a:t>Validité </a:t>
            </a:r>
            <a:r>
              <a:rPr lang="fr-BE" sz="3200" dirty="0">
                <a:latin typeface="Arial" panose="020B0604020202020204" pitchFamily="34" charset="0"/>
                <a:cs typeface="Arial" panose="020B0604020202020204" pitchFamily="34" charset="0"/>
              </a:rPr>
              <a:t>: 1</a:t>
            </a:r>
            <a:r>
              <a:rPr lang="fr-BE" sz="3200" spc="-5" dirty="0">
                <a:latin typeface="Arial" panose="020B0604020202020204" pitchFamily="34" charset="0"/>
                <a:cs typeface="Arial" panose="020B0604020202020204" pitchFamily="34" charset="0"/>
              </a:rPr>
              <a:t> </a:t>
            </a:r>
            <a:r>
              <a:rPr lang="fr-BE" sz="3200" dirty="0">
                <a:latin typeface="Arial" panose="020B0604020202020204" pitchFamily="34" charset="0"/>
                <a:cs typeface="Arial" panose="020B0604020202020204" pitchFamily="34" charset="0"/>
              </a:rPr>
              <a:t>an</a:t>
            </a:r>
          </a:p>
          <a:p>
            <a:pPr marL="355600" indent="-343535">
              <a:lnSpc>
                <a:spcPct val="100000"/>
              </a:lnSpc>
              <a:spcBef>
                <a:spcPts val="725"/>
              </a:spcBef>
              <a:buChar char="•"/>
              <a:tabLst>
                <a:tab pos="355600" algn="l"/>
                <a:tab pos="356235" algn="l"/>
              </a:tabLst>
            </a:pPr>
            <a:r>
              <a:rPr lang="fr-BE" sz="3200" spc="-5" dirty="0">
                <a:latin typeface="Arial" panose="020B0604020202020204" pitchFamily="34" charset="0"/>
                <a:cs typeface="Arial" panose="020B0604020202020204" pitchFamily="34" charset="0"/>
              </a:rPr>
              <a:t>Le </a:t>
            </a:r>
            <a:r>
              <a:rPr lang="fr-BE" sz="3200" dirty="0">
                <a:latin typeface="Arial" panose="020B0604020202020204" pitchFamily="34" charset="0"/>
                <a:cs typeface="Arial" panose="020B0604020202020204" pitchFamily="34" charset="0"/>
              </a:rPr>
              <a:t>club est </a:t>
            </a:r>
            <a:r>
              <a:rPr lang="fr-BE" sz="3200" spc="-5" dirty="0">
                <a:latin typeface="Arial" panose="020B0604020202020204" pitchFamily="34" charset="0"/>
                <a:cs typeface="Arial" panose="020B0604020202020204" pitchFamily="34" charset="0"/>
              </a:rPr>
              <a:t>responsable </a:t>
            </a:r>
            <a:r>
              <a:rPr lang="fr-BE" sz="3200" dirty="0">
                <a:latin typeface="Arial" panose="020B0604020202020204" pitchFamily="34" charset="0"/>
                <a:cs typeface="Arial" panose="020B0604020202020204" pitchFamily="34" charset="0"/>
              </a:rPr>
              <a:t>des </a:t>
            </a:r>
            <a:r>
              <a:rPr lang="fr-BE" sz="3200" spc="-5" dirty="0">
                <a:latin typeface="Arial" panose="020B0604020202020204" pitchFamily="34" charset="0"/>
                <a:cs typeface="Arial" panose="020B0604020202020204" pitchFamily="34" charset="0"/>
              </a:rPr>
              <a:t>fonds</a:t>
            </a:r>
            <a:r>
              <a:rPr lang="fr-BE" sz="3200" spc="5"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alloués</a:t>
            </a:r>
            <a:endParaRPr lang="fr-BE" sz="3200" dirty="0">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spc="-5" dirty="0">
                <a:latin typeface="Arial" panose="020B0604020202020204" pitchFamily="34" charset="0"/>
                <a:cs typeface="Arial" panose="020B0604020202020204" pitchFamily="34" charset="0"/>
              </a:rPr>
              <a:t>Divulguer les conflits</a:t>
            </a:r>
            <a:r>
              <a:rPr lang="fr-BE" sz="3200" spc="-2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d’intérêts</a:t>
            </a:r>
            <a:endParaRPr lang="fr-BE" sz="3200" dirty="0">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spc="-5" dirty="0">
                <a:latin typeface="Arial" panose="020B0604020202020204" pitchFamily="34" charset="0"/>
                <a:cs typeface="Arial" panose="020B0604020202020204" pitchFamily="34" charset="0"/>
              </a:rPr>
              <a:t>Faciliter les</a:t>
            </a:r>
            <a:r>
              <a:rPr lang="fr-BE" sz="3200" spc="-10" dirty="0">
                <a:latin typeface="Arial" panose="020B0604020202020204" pitchFamily="34" charset="0"/>
                <a:cs typeface="Arial" panose="020B0604020202020204" pitchFamily="34" charset="0"/>
              </a:rPr>
              <a:t> </a:t>
            </a:r>
            <a:r>
              <a:rPr lang="fr-BE" sz="3200" dirty="0">
                <a:latin typeface="Arial" panose="020B0604020202020204" pitchFamily="34" charset="0"/>
                <a:cs typeface="Arial" panose="020B0604020202020204" pitchFamily="34" charset="0"/>
              </a:rPr>
              <a:t>audits</a:t>
            </a:r>
          </a:p>
          <a:p>
            <a:pPr marL="355600" indent="-343535">
              <a:lnSpc>
                <a:spcPct val="100000"/>
              </a:lnSpc>
              <a:spcBef>
                <a:spcPts val="755"/>
              </a:spcBef>
              <a:buChar char="•"/>
              <a:tabLst>
                <a:tab pos="355600" algn="l"/>
                <a:tab pos="356235" algn="l"/>
              </a:tabLst>
            </a:pPr>
            <a:r>
              <a:rPr lang="fr-BE" sz="3200" spc="-5" dirty="0">
                <a:latin typeface="Arial" panose="020B0604020202020204" pitchFamily="34" charset="0"/>
                <a:cs typeface="Arial" panose="020B0604020202020204" pitchFamily="34" charset="0"/>
              </a:rPr>
              <a:t>Utilisation conforme des</a:t>
            </a:r>
            <a:r>
              <a:rPr lang="fr-BE" sz="3200" spc="-20"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fonds</a:t>
            </a:r>
            <a:endParaRPr lang="fr-BE" sz="3200" dirty="0">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spc="-5" dirty="0">
                <a:latin typeface="Arial" panose="020B0604020202020204" pitchFamily="34" charset="0"/>
                <a:cs typeface="Arial" panose="020B0604020202020204" pitchFamily="34" charset="0"/>
              </a:rPr>
              <a:t>Mise en place du protocole</a:t>
            </a:r>
            <a:r>
              <a:rPr lang="fr-BE" sz="3200" spc="-35" dirty="0">
                <a:latin typeface="Arial" panose="020B0604020202020204" pitchFamily="34" charset="0"/>
                <a:cs typeface="Arial" panose="020B0604020202020204" pitchFamily="34" charset="0"/>
              </a:rPr>
              <a:t> </a:t>
            </a:r>
            <a:r>
              <a:rPr lang="fr-BE" sz="3200" spc="-5" dirty="0">
                <a:latin typeface="Arial" panose="020B0604020202020204" pitchFamily="34" charset="0"/>
                <a:cs typeface="Arial" panose="020B0604020202020204" pitchFamily="34" charset="0"/>
              </a:rPr>
              <a:t>d’accord</a:t>
            </a:r>
            <a:endParaRPr lang="fr-BE" sz="3200" dirty="0">
              <a:latin typeface="Arial" panose="020B0604020202020204" pitchFamily="34" charset="0"/>
              <a:cs typeface="Arial" panose="020B0604020202020204" pitchFamily="34" charset="0"/>
            </a:endParaRP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156732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661012" y="716489"/>
            <a:ext cx="11699913" cy="6376104"/>
          </a:xfrm>
          <a:prstGeom prst="rect">
            <a:avLst/>
          </a:prstGeom>
        </p:spPr>
        <p:txBody>
          <a:bodyPr vert="horz" wrap="square" lIns="0" tIns="12700" rIns="0" bIns="0" rtlCol="0">
            <a:spAutoFit/>
          </a:bodyPr>
          <a:lstStyle/>
          <a:p>
            <a:pPr>
              <a:lnSpc>
                <a:spcPct val="100000"/>
              </a:lnSpc>
              <a:spcBef>
                <a:spcPts val="55"/>
              </a:spcBef>
            </a:pPr>
            <a:r>
              <a:rPr lang="nl-BE" sz="4450" dirty="0">
                <a:latin typeface="Liberation Sans Narrow"/>
                <a:cs typeface="Liberation Sans Narrow"/>
              </a:rPr>
              <a:t>Le protocole d’accord:</a:t>
            </a:r>
          </a:p>
          <a:p>
            <a:pPr marL="12700" marR="1383030">
              <a:lnSpc>
                <a:spcPts val="2800"/>
              </a:lnSpc>
              <a:spcBef>
                <a:spcPts val="260"/>
              </a:spcBef>
              <a:tabLst>
                <a:tab pos="354965" algn="l"/>
                <a:tab pos="355600" algn="l"/>
              </a:tabLst>
            </a:pPr>
            <a:endParaRPr lang="fr-BE" sz="3200" spc="-5" dirty="0">
              <a:latin typeface="Arial" panose="020B0604020202020204" pitchFamily="34" charset="0"/>
              <a:cs typeface="Arial" panose="020B0604020202020204" pitchFamily="34" charset="0"/>
            </a:endParaRPr>
          </a:p>
          <a:p>
            <a:pPr marL="342900" lvl="0" indent="-342900" algn="just">
              <a:buFont typeface="+mj-lt"/>
              <a:buAutoNum type="arabicPeriod"/>
            </a:pPr>
            <a:r>
              <a:rPr lang="fr-FR" sz="3200" dirty="0">
                <a:effectLst/>
                <a:latin typeface="Arial" panose="020B0604020202020204" pitchFamily="34" charset="0"/>
                <a:ea typeface="Times New Roman" panose="02020603050405020304" pitchFamily="18" charset="0"/>
                <a:cs typeface="Arial" panose="020B0604020202020204" pitchFamily="34" charset="0"/>
              </a:rPr>
              <a:t>Certification du club</a:t>
            </a:r>
            <a:endParaRPr lang="fr-BE" sz="3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effectLst/>
                <a:latin typeface="Arial" panose="020B0604020202020204" pitchFamily="34" charset="0"/>
                <a:ea typeface="Times New Roman" panose="02020603050405020304" pitchFamily="18" charset="0"/>
                <a:cs typeface="Arial" panose="020B0604020202020204" pitchFamily="34" charset="0"/>
              </a:rPr>
              <a:t>Responsabilités des dirigeants de club</a:t>
            </a:r>
            <a:endParaRPr lang="fr-BE" sz="3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effectLst/>
                <a:latin typeface="Arial" panose="020B0604020202020204" pitchFamily="34" charset="0"/>
                <a:ea typeface="Times New Roman" panose="02020603050405020304" pitchFamily="18" charset="0"/>
                <a:cs typeface="Arial" panose="020B0604020202020204" pitchFamily="34" charset="0"/>
              </a:rPr>
              <a:t>Plan de gestion financière</a:t>
            </a:r>
            <a:endParaRPr lang="fr-BE" sz="3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effectLst/>
                <a:latin typeface="Arial" panose="020B0604020202020204" pitchFamily="34" charset="0"/>
                <a:ea typeface="Times New Roman" panose="02020603050405020304" pitchFamily="18" charset="0"/>
                <a:cs typeface="Arial" panose="020B0604020202020204" pitchFamily="34" charset="0"/>
              </a:rPr>
              <a:t>Obligations concernant le compte bancaire </a:t>
            </a:r>
            <a:endParaRPr lang="fr-BE" sz="3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effectLst/>
                <a:latin typeface="Arial" panose="020B0604020202020204" pitchFamily="34" charset="0"/>
                <a:ea typeface="Times New Roman" panose="02020603050405020304" pitchFamily="18" charset="0"/>
                <a:cs typeface="Arial" panose="020B0604020202020204" pitchFamily="34" charset="0"/>
              </a:rPr>
              <a:t>Rapport sur l’utilisation des fonds de subvention</a:t>
            </a:r>
            <a:endParaRPr lang="fr-BE" sz="3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effectLst/>
                <a:latin typeface="Arial" panose="020B0604020202020204" pitchFamily="34" charset="0"/>
                <a:ea typeface="Times New Roman" panose="02020603050405020304" pitchFamily="18" charset="0"/>
                <a:cs typeface="Arial" panose="020B0604020202020204" pitchFamily="34" charset="0"/>
              </a:rPr>
              <a:t>Archivage des documents</a:t>
            </a:r>
            <a:endParaRPr lang="fr-BE" sz="32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effectLst/>
                <a:latin typeface="Arial" panose="020B0604020202020204" pitchFamily="34" charset="0"/>
                <a:ea typeface="Times New Roman" panose="02020603050405020304" pitchFamily="18" charset="0"/>
                <a:cs typeface="Arial" panose="020B0604020202020204" pitchFamily="34" charset="0"/>
              </a:rPr>
              <a:t>Signalement d'utilisation frauduleuse des fonds de subvention </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r>
              <a:rPr lang="fr-B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https://foundation.rotary2160.org/</a:t>
            </a:r>
            <a:r>
              <a:rPr lang="fr-BE" sz="24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fr</a:t>
            </a:r>
            <a:r>
              <a:rPr lang="fr-BE" sz="2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/documents/folder/</a:t>
            </a:r>
          </a:p>
          <a:p>
            <a:pPr marL="12700" marR="1383030">
              <a:lnSpc>
                <a:spcPts val="2800"/>
              </a:lnSpc>
              <a:spcBef>
                <a:spcPts val="260"/>
              </a:spcBef>
              <a:tabLst>
                <a:tab pos="354965" algn="l"/>
                <a:tab pos="355600" algn="l"/>
              </a:tabLst>
            </a:pP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
        <p:nvSpPr>
          <p:cNvPr id="5" name="Flèche vers la droite 4">
            <a:extLst>
              <a:ext uri="{FF2B5EF4-FFF2-40B4-BE49-F238E27FC236}">
                <a16:creationId xmlns:a16="http://schemas.microsoft.com/office/drawing/2014/main" id="{8EB79802-906B-7351-7964-CB1CB54E2886}"/>
              </a:ext>
            </a:extLst>
          </p:cNvPr>
          <p:cNvSpPr/>
          <p:nvPr/>
        </p:nvSpPr>
        <p:spPr>
          <a:xfrm>
            <a:off x="1112703" y="5519449"/>
            <a:ext cx="978408" cy="48463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4037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dirty="0">
                <a:latin typeface="Arial" panose="020B0604020202020204" pitchFamily="34" charset="0"/>
                <a:cs typeface="Arial" panose="020B0604020202020204" pitchFamily="34" charset="0"/>
              </a:rPr>
              <a:t>Les moyens du District </a:t>
            </a:r>
            <a:br>
              <a:rPr lang="fr-FR" sz="4400" dirty="0">
                <a:latin typeface="Arial" panose="020B0604020202020204" pitchFamily="34" charset="0"/>
                <a:cs typeface="Arial" panose="020B0604020202020204" pitchFamily="34" charset="0"/>
              </a:rPr>
            </a:br>
            <a:r>
              <a:rPr lang="fr-FR" sz="4400" dirty="0">
                <a:latin typeface="Arial" panose="020B0604020202020204" pitchFamily="34" charset="0"/>
                <a:cs typeface="Arial" panose="020B0604020202020204" pitchFamily="34" charset="0"/>
              </a:rPr>
              <a:t>Fond Spécifique du District (FSD)</a:t>
            </a:r>
          </a:p>
        </p:txBody>
      </p:sp>
    </p:spTree>
    <p:extLst>
      <p:ext uri="{BB962C8B-B14F-4D97-AF65-F5344CB8AC3E}">
        <p14:creationId xmlns:p14="http://schemas.microsoft.com/office/powerpoint/2010/main" val="325383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054" y="132633"/>
            <a:ext cx="6765191" cy="883204"/>
          </a:xfrm>
        </p:spPr>
        <p:txBody>
          <a:bodyPr>
            <a:normAutofit/>
          </a:bodyPr>
          <a:lstStyle/>
          <a:p>
            <a:r>
              <a:rPr lang="fr-FR" sz="4400" dirty="0">
                <a:latin typeface="Arial" panose="020B0604020202020204" pitchFamily="34" charset="0"/>
                <a:cs typeface="Arial" panose="020B0604020202020204" pitchFamily="34" charset="0"/>
              </a:rPr>
              <a:t>N</a:t>
            </a:r>
            <a:r>
              <a:rPr lang="fr-BE" sz="4400" dirty="0">
                <a:latin typeface="Arial" panose="020B0604020202020204" pitchFamily="34" charset="0"/>
                <a:cs typeface="Arial" panose="020B0604020202020204" pitchFamily="34" charset="0"/>
              </a:rPr>
              <a:t>os moyens (FSD)</a:t>
            </a:r>
          </a:p>
        </p:txBody>
      </p:sp>
      <p:sp>
        <p:nvSpPr>
          <p:cNvPr id="3" name="Espace réservé du contenu 2"/>
          <p:cNvSpPr>
            <a:spLocks noGrp="1"/>
          </p:cNvSpPr>
          <p:nvPr>
            <p:ph type="subTitle" idx="1"/>
          </p:nvPr>
        </p:nvSpPr>
        <p:spPr>
          <a:xfrm>
            <a:off x="1962511" y="1007782"/>
            <a:ext cx="7792278" cy="414497"/>
          </a:xfrm>
        </p:spPr>
        <p:txBody>
          <a:bodyPr>
            <a:normAutofit lnSpcReduction="10000"/>
          </a:bodyPr>
          <a:lstStyle/>
          <a:p>
            <a:r>
              <a:rPr lang="fr-BE" dirty="0">
                <a:latin typeface="Arial" panose="020B0604020202020204" pitchFamily="34" charset="0"/>
                <a:cs typeface="Arial" panose="020B0604020202020204" pitchFamily="34" charset="0"/>
              </a:rPr>
              <a:t>Le financement des subventions (SHARE)</a:t>
            </a:r>
          </a:p>
          <a:p>
            <a:endParaRPr lang="fr-BE" dirty="0"/>
          </a:p>
          <a:p>
            <a:endParaRPr lang="fr-BE" dirty="0"/>
          </a:p>
          <a:p>
            <a:endParaRPr lang="fr-BE" dirty="0"/>
          </a:p>
          <a:p>
            <a:endParaRPr lang="fr-BE" dirty="0"/>
          </a:p>
          <a:p>
            <a:endParaRPr lang="fr-BE" dirty="0"/>
          </a:p>
          <a:p>
            <a:endParaRPr lang="fr-BE" dirty="0"/>
          </a:p>
          <a:p>
            <a:endParaRPr lang="fr-BE" dirty="0"/>
          </a:p>
          <a:p>
            <a:endParaRPr lang="fr-BE" dirty="0"/>
          </a:p>
        </p:txBody>
      </p:sp>
      <p:sp>
        <p:nvSpPr>
          <p:cNvPr id="4" name="Rectangle 3"/>
          <p:cNvSpPr/>
          <p:nvPr/>
        </p:nvSpPr>
        <p:spPr>
          <a:xfrm>
            <a:off x="1828800" y="3164827"/>
            <a:ext cx="1868095" cy="1125085"/>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Contributions</a:t>
            </a:r>
          </a:p>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des clubs</a:t>
            </a:r>
          </a:p>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du District</a:t>
            </a:r>
          </a:p>
          <a:p>
            <a:pPr algn="ctr" defTabSz="457200" fontAlgn="auto">
              <a:spcBef>
                <a:spcPts val="0"/>
              </a:spcBef>
              <a:spcAft>
                <a:spcPts val="0"/>
              </a:spcAft>
              <a:defRPr/>
            </a:pPr>
            <a:r>
              <a:rPr lang="fr-BE" sz="1800" b="1" dirty="0">
                <a:solidFill>
                  <a:schemeClr val="tx2"/>
                </a:solidFill>
                <a:latin typeface="Arial" panose="020B0604020202020204" pitchFamily="34" charset="0"/>
                <a:cs typeface="Arial" panose="020B0604020202020204" pitchFamily="34" charset="0"/>
              </a:rPr>
              <a:t> </a:t>
            </a:r>
            <a:r>
              <a:rPr lang="fr-BE" b="1" dirty="0">
                <a:solidFill>
                  <a:schemeClr val="tx2"/>
                </a:solidFill>
                <a:latin typeface="Arial" panose="020B0604020202020204" pitchFamily="34" charset="0"/>
                <a:cs typeface="Arial" panose="020B0604020202020204" pitchFamily="34" charset="0"/>
              </a:rPr>
              <a:t>199.465</a:t>
            </a:r>
            <a:r>
              <a:rPr lang="fr-BE" sz="1800" b="1" dirty="0">
                <a:solidFill>
                  <a:schemeClr val="tx2"/>
                </a:solidFill>
                <a:latin typeface="Arial" panose="020B0604020202020204" pitchFamily="34" charset="0"/>
                <a:cs typeface="Arial" panose="020B0604020202020204" pitchFamily="34" charset="0"/>
              </a:rPr>
              <a:t> $</a:t>
            </a:r>
          </a:p>
        </p:txBody>
      </p:sp>
      <p:sp>
        <p:nvSpPr>
          <p:cNvPr id="8" name="Rectangle 7"/>
          <p:cNvSpPr/>
          <p:nvPr/>
        </p:nvSpPr>
        <p:spPr>
          <a:xfrm>
            <a:off x="5692423" y="2212880"/>
            <a:ext cx="1575881" cy="1222534"/>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Fonds</a:t>
            </a:r>
          </a:p>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Spécifique</a:t>
            </a:r>
          </a:p>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District</a:t>
            </a:r>
          </a:p>
          <a:p>
            <a:pPr algn="ctr" defTabSz="457200" fontAlgn="auto">
              <a:spcBef>
                <a:spcPts val="0"/>
              </a:spcBef>
              <a:spcAft>
                <a:spcPts val="0"/>
              </a:spcAft>
              <a:defRPr/>
            </a:pPr>
            <a:r>
              <a:rPr lang="fr-BE" b="1" dirty="0">
                <a:solidFill>
                  <a:schemeClr val="tx2"/>
                </a:solidFill>
                <a:latin typeface="Arial" panose="020B0604020202020204" pitchFamily="34" charset="0"/>
                <a:cs typeface="Arial" panose="020B0604020202020204" pitchFamily="34" charset="0"/>
              </a:rPr>
              <a:t>94.745</a:t>
            </a:r>
            <a:r>
              <a:rPr lang="fr-BE" sz="1800" b="1" dirty="0">
                <a:solidFill>
                  <a:schemeClr val="tx2"/>
                </a:solidFill>
                <a:latin typeface="Arial" panose="020B0604020202020204" pitchFamily="34" charset="0"/>
                <a:cs typeface="Arial" panose="020B0604020202020204" pitchFamily="34" charset="0"/>
              </a:rPr>
              <a:t> $</a:t>
            </a:r>
          </a:p>
        </p:txBody>
      </p:sp>
      <p:sp>
        <p:nvSpPr>
          <p:cNvPr id="9" name="Rectangle 8"/>
          <p:cNvSpPr/>
          <p:nvPr/>
        </p:nvSpPr>
        <p:spPr>
          <a:xfrm>
            <a:off x="5706357" y="3707869"/>
            <a:ext cx="1575880" cy="1087050"/>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Fonds </a:t>
            </a:r>
          </a:p>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Mondial</a:t>
            </a:r>
          </a:p>
          <a:p>
            <a:pPr algn="ctr" defTabSz="457200" fontAlgn="auto">
              <a:spcBef>
                <a:spcPts val="0"/>
              </a:spcBef>
              <a:spcAft>
                <a:spcPts val="0"/>
              </a:spcAft>
              <a:defRPr/>
            </a:pPr>
            <a:r>
              <a:rPr lang="fr-BE" b="1" dirty="0">
                <a:solidFill>
                  <a:schemeClr val="tx2"/>
                </a:solidFill>
                <a:latin typeface="Arial" panose="020B0604020202020204" pitchFamily="34" charset="0"/>
                <a:cs typeface="Arial" panose="020B0604020202020204" pitchFamily="34" charset="0"/>
              </a:rPr>
              <a:t>94.745</a:t>
            </a:r>
            <a:r>
              <a:rPr lang="fr-BE" sz="1800" b="1" dirty="0">
                <a:solidFill>
                  <a:schemeClr val="tx2"/>
                </a:solidFill>
                <a:latin typeface="Arial" panose="020B0604020202020204" pitchFamily="34" charset="0"/>
                <a:cs typeface="Arial" panose="020B0604020202020204" pitchFamily="34" charset="0"/>
              </a:rPr>
              <a:t> $</a:t>
            </a:r>
          </a:p>
        </p:txBody>
      </p:sp>
      <p:cxnSp>
        <p:nvCxnSpPr>
          <p:cNvPr id="20" name="Connecteur droit 19"/>
          <p:cNvCxnSpPr>
            <a:cxnSpLocks/>
            <a:stCxn id="4" idx="3"/>
          </p:cNvCxnSpPr>
          <p:nvPr/>
        </p:nvCxnSpPr>
        <p:spPr>
          <a:xfrm flipV="1">
            <a:off x="3696895" y="3727369"/>
            <a:ext cx="1497509" cy="1"/>
          </a:xfrm>
          <a:prstGeom prst="line">
            <a:avLst/>
          </a:prstGeom>
          <a:ln w="28575">
            <a:solidFill>
              <a:srgbClr val="91359C"/>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cxnSpLocks/>
          </p:cNvCxnSpPr>
          <p:nvPr/>
        </p:nvCxnSpPr>
        <p:spPr>
          <a:xfrm flipV="1">
            <a:off x="7268304" y="2354006"/>
            <a:ext cx="948238" cy="374590"/>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238044" y="2059053"/>
            <a:ext cx="1602806" cy="632298"/>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Subventions</a:t>
            </a:r>
          </a:p>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de district</a:t>
            </a:r>
          </a:p>
        </p:txBody>
      </p:sp>
      <p:cxnSp>
        <p:nvCxnSpPr>
          <p:cNvPr id="25" name="Connecteur droit avec flèche 24"/>
          <p:cNvCxnSpPr>
            <a:cxnSpLocks/>
          </p:cNvCxnSpPr>
          <p:nvPr/>
        </p:nvCxnSpPr>
        <p:spPr>
          <a:xfrm>
            <a:off x="7245364" y="2916751"/>
            <a:ext cx="1037496" cy="589919"/>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282859" y="3346239"/>
            <a:ext cx="1602805" cy="632298"/>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Subventions</a:t>
            </a:r>
          </a:p>
          <a:p>
            <a:pPr algn="ctr" defTabSz="457200" fontAlgn="auto">
              <a:spcBef>
                <a:spcPts val="0"/>
              </a:spcBef>
              <a:spcAft>
                <a:spcPts val="0"/>
              </a:spcAft>
              <a:defRPr/>
            </a:pPr>
            <a:r>
              <a:rPr lang="fr-BE" sz="1800" dirty="0">
                <a:solidFill>
                  <a:schemeClr val="tx2"/>
                </a:solidFill>
                <a:latin typeface="Arial" panose="020B0604020202020204" pitchFamily="34" charset="0"/>
                <a:cs typeface="Arial" panose="020B0604020202020204" pitchFamily="34" charset="0"/>
              </a:rPr>
              <a:t>mondiales</a:t>
            </a:r>
          </a:p>
        </p:txBody>
      </p:sp>
      <p:cxnSp>
        <p:nvCxnSpPr>
          <p:cNvPr id="30" name="Connecteur droit avec flèche 29"/>
          <p:cNvCxnSpPr>
            <a:cxnSpLocks/>
            <a:stCxn id="9" idx="3"/>
          </p:cNvCxnSpPr>
          <p:nvPr/>
        </p:nvCxnSpPr>
        <p:spPr>
          <a:xfrm flipV="1">
            <a:off x="7282237" y="3774254"/>
            <a:ext cx="1000623" cy="477140"/>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32" name="Triangle isocèle 31"/>
          <p:cNvSpPr/>
          <p:nvPr/>
        </p:nvSpPr>
        <p:spPr>
          <a:xfrm rot="5400000">
            <a:off x="9375569" y="1259447"/>
            <a:ext cx="320563" cy="609999"/>
          </a:xfrm>
          <a:prstGeom prst="triangle">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fr-BE" sz="1800">
              <a:solidFill>
                <a:schemeClr val="bg1"/>
              </a:solidFill>
              <a:latin typeface="Calibri" panose="020F0502020204030204"/>
            </a:endParaRPr>
          </a:p>
        </p:txBody>
      </p:sp>
      <p:sp>
        <p:nvSpPr>
          <p:cNvPr id="33" name="Rectangle 32"/>
          <p:cNvSpPr/>
          <p:nvPr/>
        </p:nvSpPr>
        <p:spPr>
          <a:xfrm>
            <a:off x="1484537" y="1382375"/>
            <a:ext cx="7649588" cy="340782"/>
          </a:xfrm>
          <a:prstGeom prst="rect">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fr-BE" sz="1800">
              <a:solidFill>
                <a:schemeClr val="bg1"/>
              </a:solidFill>
              <a:latin typeface="Calibri" panose="020F0502020204030204"/>
            </a:endParaRPr>
          </a:p>
        </p:txBody>
      </p:sp>
      <p:sp>
        <p:nvSpPr>
          <p:cNvPr id="36" name="ZoneTexte 35"/>
          <p:cNvSpPr txBox="1"/>
          <p:nvPr/>
        </p:nvSpPr>
        <p:spPr>
          <a:xfrm>
            <a:off x="7804493" y="1433301"/>
            <a:ext cx="1142392" cy="276999"/>
          </a:xfrm>
          <a:prstGeom prst="rect">
            <a:avLst/>
          </a:prstGeom>
          <a:noFill/>
          <a:ln>
            <a:solidFill>
              <a:srgbClr val="91359C"/>
            </a:solid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2024-2025</a:t>
            </a:r>
          </a:p>
        </p:txBody>
      </p:sp>
      <p:sp>
        <p:nvSpPr>
          <p:cNvPr id="38" name="ZoneTexte 37"/>
          <p:cNvSpPr txBox="1"/>
          <p:nvPr/>
        </p:nvSpPr>
        <p:spPr>
          <a:xfrm>
            <a:off x="4523752" y="3002725"/>
            <a:ext cx="797234" cy="307777"/>
          </a:xfrm>
          <a:prstGeom prst="rect">
            <a:avLst/>
          </a:prstGeom>
          <a:noFill/>
          <a:ln>
            <a:noFill/>
          </a:ln>
        </p:spPr>
        <p:txBody>
          <a:bodyPr wrap="square" rtlCol="0">
            <a:spAutoFit/>
          </a:bodyPr>
          <a:lstStyle/>
          <a:p>
            <a:pPr defTabSz="457200" fontAlgn="auto">
              <a:spcBef>
                <a:spcPts val="0"/>
              </a:spcBef>
              <a:spcAft>
                <a:spcPts val="0"/>
              </a:spcAft>
              <a:defRPr/>
            </a:pPr>
            <a:r>
              <a:rPr lang="fr-BE" sz="1400" b="1" dirty="0">
                <a:solidFill>
                  <a:schemeClr val="tx2"/>
                </a:solidFill>
                <a:latin typeface="Arial" panose="020B0604020202020204" pitchFamily="34" charset="0"/>
                <a:cs typeface="Arial" panose="020B0604020202020204" pitchFamily="34" charset="0"/>
              </a:rPr>
              <a:t>47,5 %</a:t>
            </a:r>
          </a:p>
        </p:txBody>
      </p:sp>
      <p:sp>
        <p:nvSpPr>
          <p:cNvPr id="39" name="ZoneTexte 38"/>
          <p:cNvSpPr txBox="1"/>
          <p:nvPr/>
        </p:nvSpPr>
        <p:spPr>
          <a:xfrm>
            <a:off x="4512097" y="3950364"/>
            <a:ext cx="1007670" cy="307777"/>
          </a:xfrm>
          <a:prstGeom prst="rect">
            <a:avLst/>
          </a:prstGeom>
          <a:noFill/>
          <a:ln>
            <a:noFill/>
          </a:ln>
        </p:spPr>
        <p:txBody>
          <a:bodyPr wrap="square" rtlCol="0">
            <a:spAutoFit/>
          </a:bodyPr>
          <a:lstStyle/>
          <a:p>
            <a:pPr defTabSz="457200" fontAlgn="auto">
              <a:spcBef>
                <a:spcPts val="0"/>
              </a:spcBef>
              <a:spcAft>
                <a:spcPts val="0"/>
              </a:spcAft>
              <a:defRPr/>
            </a:pPr>
            <a:r>
              <a:rPr lang="fr-BE" sz="1400" b="1" dirty="0">
                <a:solidFill>
                  <a:schemeClr val="tx2"/>
                </a:solidFill>
                <a:latin typeface="Arial" panose="020B0604020202020204" pitchFamily="34" charset="0"/>
                <a:cs typeface="Arial" panose="020B0604020202020204" pitchFamily="34" charset="0"/>
              </a:rPr>
              <a:t>47,5 %</a:t>
            </a:r>
          </a:p>
        </p:txBody>
      </p:sp>
      <p:sp>
        <p:nvSpPr>
          <p:cNvPr id="41" name="ZoneTexte 40"/>
          <p:cNvSpPr txBox="1"/>
          <p:nvPr/>
        </p:nvSpPr>
        <p:spPr>
          <a:xfrm>
            <a:off x="7510063" y="2018081"/>
            <a:ext cx="615433" cy="523220"/>
          </a:xfrm>
          <a:prstGeom prst="rect">
            <a:avLst/>
          </a:prstGeom>
          <a:noFill/>
          <a:ln>
            <a:noFill/>
          </a:ln>
        </p:spPr>
        <p:txBody>
          <a:bodyPr wrap="square" rtlCol="0">
            <a:spAutoFit/>
          </a:bodyPr>
          <a:lstStyle/>
          <a:p>
            <a:pPr defTabSz="457200" fontAlgn="auto">
              <a:spcBef>
                <a:spcPts val="0"/>
              </a:spcBef>
              <a:spcAft>
                <a:spcPts val="0"/>
              </a:spcAft>
              <a:defRPr/>
            </a:pPr>
            <a:r>
              <a:rPr lang="fr-BE" sz="1400" b="1" dirty="0">
                <a:solidFill>
                  <a:schemeClr val="tx2"/>
                </a:solidFill>
                <a:latin typeface="Calibri" panose="020F0502020204030204"/>
              </a:rPr>
              <a:t>Max. 50 %</a:t>
            </a:r>
          </a:p>
        </p:txBody>
      </p:sp>
      <p:sp>
        <p:nvSpPr>
          <p:cNvPr id="10" name="Flèche : pentagone 9">
            <a:extLst>
              <a:ext uri="{FF2B5EF4-FFF2-40B4-BE49-F238E27FC236}">
                <a16:creationId xmlns:a16="http://schemas.microsoft.com/office/drawing/2014/main" id="{8A35805A-3C17-458F-AC56-77B60130D56D}"/>
              </a:ext>
            </a:extLst>
          </p:cNvPr>
          <p:cNvSpPr/>
          <p:nvPr/>
        </p:nvSpPr>
        <p:spPr>
          <a:xfrm>
            <a:off x="3708507" y="3522641"/>
            <a:ext cx="1007670" cy="484632"/>
          </a:xfrm>
          <a:prstGeom prst="homePlate">
            <a:avLst/>
          </a:prstGeom>
          <a:solidFill>
            <a:srgbClr val="91359C"/>
          </a:solidFill>
          <a:ln>
            <a:solidFill>
              <a:srgbClr val="913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2"/>
              </a:solidFill>
            </a:endParaRPr>
          </a:p>
        </p:txBody>
      </p:sp>
      <p:cxnSp>
        <p:nvCxnSpPr>
          <p:cNvPr id="53" name="Connecteur droit avec flèche 52">
            <a:extLst>
              <a:ext uri="{FF2B5EF4-FFF2-40B4-BE49-F238E27FC236}">
                <a16:creationId xmlns:a16="http://schemas.microsoft.com/office/drawing/2014/main" id="{D306AC85-8285-44AE-9042-0B199FD606DA}"/>
              </a:ext>
            </a:extLst>
          </p:cNvPr>
          <p:cNvCxnSpPr>
            <a:cxnSpLocks/>
          </p:cNvCxnSpPr>
          <p:nvPr/>
        </p:nvCxnSpPr>
        <p:spPr>
          <a:xfrm>
            <a:off x="5193564" y="3007076"/>
            <a:ext cx="496952" cy="7234"/>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A41E13C7-7EA0-43C4-B333-DB6933937B05}"/>
              </a:ext>
            </a:extLst>
          </p:cNvPr>
          <p:cNvCxnSpPr>
            <a:cxnSpLocks/>
          </p:cNvCxnSpPr>
          <p:nvPr/>
        </p:nvCxnSpPr>
        <p:spPr>
          <a:xfrm>
            <a:off x="5201455" y="3018661"/>
            <a:ext cx="9182" cy="1283919"/>
          </a:xfrm>
          <a:prstGeom prst="line">
            <a:avLst/>
          </a:prstGeom>
          <a:ln>
            <a:solidFill>
              <a:srgbClr val="91359C"/>
            </a:solidFill>
          </a:ln>
        </p:spPr>
        <p:style>
          <a:lnRef idx="2">
            <a:schemeClr val="accent1"/>
          </a:lnRef>
          <a:fillRef idx="0">
            <a:schemeClr val="accent1"/>
          </a:fillRef>
          <a:effectRef idx="1">
            <a:schemeClr val="accent1"/>
          </a:effectRef>
          <a:fontRef idx="minor">
            <a:schemeClr val="tx1"/>
          </a:fontRef>
        </p:style>
      </p:cxnSp>
      <p:cxnSp>
        <p:nvCxnSpPr>
          <p:cNvPr id="63" name="Connecteur droit avec flèche 62">
            <a:extLst>
              <a:ext uri="{FF2B5EF4-FFF2-40B4-BE49-F238E27FC236}">
                <a16:creationId xmlns:a16="http://schemas.microsoft.com/office/drawing/2014/main" id="{DB3112F5-B158-49E2-BAF5-2208996F961C}"/>
              </a:ext>
            </a:extLst>
          </p:cNvPr>
          <p:cNvCxnSpPr>
            <a:cxnSpLocks/>
          </p:cNvCxnSpPr>
          <p:nvPr/>
        </p:nvCxnSpPr>
        <p:spPr>
          <a:xfrm>
            <a:off x="5194499" y="4289912"/>
            <a:ext cx="511858" cy="0"/>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344058" y="4960323"/>
            <a:ext cx="10071252" cy="1077218"/>
          </a:xfrm>
          <a:prstGeom prst="rect">
            <a:avLst/>
          </a:prstGeom>
          <a:noFill/>
        </p:spPr>
        <p:txBody>
          <a:bodyPr wrap="square" rtlCol="0">
            <a:spAutoFit/>
          </a:bodyPr>
          <a:lstStyle/>
          <a:p>
            <a:pPr algn="ctr"/>
            <a:r>
              <a:rPr lang="fr-BE" sz="2400" dirty="0">
                <a:solidFill>
                  <a:schemeClr val="bg1"/>
                </a:solidFill>
              </a:rPr>
              <a:t>La Fondation investit nos contributions pendant trois ans et utilise les revenus d’investissement pour payer ses coûts administratifs et de recherche de fonds.</a:t>
            </a:r>
          </a:p>
          <a:p>
            <a:pPr algn="ctr"/>
            <a:endParaRPr lang="fr-BE" sz="1600" dirty="0"/>
          </a:p>
        </p:txBody>
      </p:sp>
      <p:sp>
        <p:nvSpPr>
          <p:cNvPr id="5" name="ZoneTexte 4">
            <a:extLst>
              <a:ext uri="{FF2B5EF4-FFF2-40B4-BE49-F238E27FC236}">
                <a16:creationId xmlns:a16="http://schemas.microsoft.com/office/drawing/2014/main" id="{35F608FC-84D5-9F57-9212-471BA20D5C48}"/>
              </a:ext>
            </a:extLst>
          </p:cNvPr>
          <p:cNvSpPr txBox="1"/>
          <p:nvPr/>
        </p:nvSpPr>
        <p:spPr>
          <a:xfrm>
            <a:off x="10015630" y="2175147"/>
            <a:ext cx="2166738" cy="400110"/>
          </a:xfrm>
          <a:prstGeom prst="rect">
            <a:avLst/>
          </a:prstGeom>
          <a:noFill/>
        </p:spPr>
        <p:txBody>
          <a:bodyPr wrap="square" rtlCol="0">
            <a:spAutoFit/>
          </a:bodyPr>
          <a:lstStyle/>
          <a:p>
            <a:r>
              <a:rPr lang="fr-FR" sz="2000" b="1" dirty="0">
                <a:solidFill>
                  <a:srgbClr val="1D4781"/>
                </a:solidFill>
                <a:latin typeface="Arial" panose="020B0604020202020204" pitchFamily="34" charset="0"/>
                <a:cs typeface="Arial" panose="020B0604020202020204" pitchFamily="34" charset="0"/>
              </a:rPr>
              <a:t>Max. 47.375 $</a:t>
            </a:r>
          </a:p>
        </p:txBody>
      </p:sp>
      <p:sp>
        <p:nvSpPr>
          <p:cNvPr id="6" name="ZoneTexte 5">
            <a:extLst>
              <a:ext uri="{FF2B5EF4-FFF2-40B4-BE49-F238E27FC236}">
                <a16:creationId xmlns:a16="http://schemas.microsoft.com/office/drawing/2014/main" id="{3132236D-750F-0EDA-C345-98BCCEA909F8}"/>
              </a:ext>
            </a:extLst>
          </p:cNvPr>
          <p:cNvSpPr txBox="1"/>
          <p:nvPr/>
        </p:nvSpPr>
        <p:spPr>
          <a:xfrm>
            <a:off x="2201393" y="1437086"/>
            <a:ext cx="1142392" cy="461665"/>
          </a:xfrm>
          <a:prstGeom prst="rect">
            <a:avLst/>
          </a:prstGeom>
          <a:noFill/>
          <a:ln>
            <a:no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2021-2022</a:t>
            </a:r>
          </a:p>
          <a:p>
            <a:pPr algn="ctr" defTabSz="457200" fontAlgn="auto">
              <a:spcBef>
                <a:spcPts val="0"/>
              </a:spcBef>
              <a:spcAft>
                <a:spcPts val="0"/>
              </a:spcAft>
              <a:defRPr/>
            </a:pPr>
            <a:endParaRPr lang="fr-BE" sz="1200" dirty="0">
              <a:solidFill>
                <a:schemeClr val="bg1"/>
              </a:solidFill>
              <a:latin typeface="Calibri" panose="020F0502020204030204"/>
            </a:endParaRPr>
          </a:p>
        </p:txBody>
      </p:sp>
      <p:sp>
        <p:nvSpPr>
          <p:cNvPr id="11" name="ZoneTexte 10">
            <a:extLst>
              <a:ext uri="{FF2B5EF4-FFF2-40B4-BE49-F238E27FC236}">
                <a16:creationId xmlns:a16="http://schemas.microsoft.com/office/drawing/2014/main" id="{1A838D9F-B615-2148-CB9B-29BF3E2094CF}"/>
              </a:ext>
            </a:extLst>
          </p:cNvPr>
          <p:cNvSpPr txBox="1"/>
          <p:nvPr/>
        </p:nvSpPr>
        <p:spPr>
          <a:xfrm>
            <a:off x="3873613" y="1441989"/>
            <a:ext cx="1142392" cy="276999"/>
          </a:xfrm>
          <a:prstGeom prst="rect">
            <a:avLst/>
          </a:prstGeom>
          <a:noFill/>
          <a:ln>
            <a:solidFill>
              <a:srgbClr val="91359C"/>
            </a:solid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2022-2023</a:t>
            </a:r>
          </a:p>
        </p:txBody>
      </p:sp>
      <p:sp>
        <p:nvSpPr>
          <p:cNvPr id="12" name="ZoneTexte 11">
            <a:extLst>
              <a:ext uri="{FF2B5EF4-FFF2-40B4-BE49-F238E27FC236}">
                <a16:creationId xmlns:a16="http://schemas.microsoft.com/office/drawing/2014/main" id="{4CDAAD41-39D9-2BA0-4749-F4BB8D647860}"/>
              </a:ext>
            </a:extLst>
          </p:cNvPr>
          <p:cNvSpPr txBox="1"/>
          <p:nvPr/>
        </p:nvSpPr>
        <p:spPr>
          <a:xfrm>
            <a:off x="5909167" y="1425946"/>
            <a:ext cx="1142392" cy="276999"/>
          </a:xfrm>
          <a:prstGeom prst="rect">
            <a:avLst/>
          </a:prstGeom>
          <a:noFill/>
          <a:ln>
            <a:solidFill>
              <a:srgbClr val="91359C"/>
            </a:solid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2023-2024</a:t>
            </a:r>
          </a:p>
        </p:txBody>
      </p:sp>
      <p:sp>
        <p:nvSpPr>
          <p:cNvPr id="18" name="ZoneTexte 17">
            <a:extLst>
              <a:ext uri="{FF2B5EF4-FFF2-40B4-BE49-F238E27FC236}">
                <a16:creationId xmlns:a16="http://schemas.microsoft.com/office/drawing/2014/main" id="{1FAAF74C-A489-AA2C-013C-BB549A69FCAA}"/>
              </a:ext>
            </a:extLst>
          </p:cNvPr>
          <p:cNvSpPr txBox="1"/>
          <p:nvPr/>
        </p:nvSpPr>
        <p:spPr>
          <a:xfrm>
            <a:off x="9840850" y="3339678"/>
            <a:ext cx="2255670" cy="707886"/>
          </a:xfrm>
          <a:prstGeom prst="rect">
            <a:avLst/>
          </a:prstGeom>
          <a:noFill/>
        </p:spPr>
        <p:txBody>
          <a:bodyPr wrap="square" rtlCol="0">
            <a:spAutoFit/>
          </a:bodyPr>
          <a:lstStyle/>
          <a:p>
            <a:r>
              <a:rPr lang="fr-FR" sz="2000" b="1" dirty="0">
                <a:solidFill>
                  <a:srgbClr val="1D4781"/>
                </a:solidFill>
              </a:rPr>
              <a:t>   </a:t>
            </a:r>
            <a:r>
              <a:rPr lang="fr-FR" sz="2000" b="1" dirty="0">
                <a:solidFill>
                  <a:srgbClr val="1D4781"/>
                </a:solidFill>
                <a:latin typeface="Arial" panose="020B0604020202020204" pitchFamily="34" charset="0"/>
                <a:cs typeface="Arial" panose="020B0604020202020204" pitchFamily="34" charset="0"/>
              </a:rPr>
              <a:t>Min. 47.375 $ </a:t>
            </a:r>
          </a:p>
          <a:p>
            <a:r>
              <a:rPr lang="fr-FR" sz="2000" b="1" dirty="0">
                <a:solidFill>
                  <a:srgbClr val="1D4781"/>
                </a:solidFill>
                <a:latin typeface="Arial" panose="020B0604020202020204" pitchFamily="34" charset="0"/>
                <a:cs typeface="Arial" panose="020B0604020202020204" pitchFamily="34" charset="0"/>
              </a:rPr>
              <a:t>+ solde an passé</a:t>
            </a:r>
          </a:p>
        </p:txBody>
      </p:sp>
    </p:spTree>
    <p:extLst>
      <p:ext uri="{BB962C8B-B14F-4D97-AF65-F5344CB8AC3E}">
        <p14:creationId xmlns:p14="http://schemas.microsoft.com/office/powerpoint/2010/main" val="15613715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977</TotalTime>
  <Words>1485</Words>
  <Application>Microsoft Macintosh PowerPoint</Application>
  <PresentationFormat>Grand écran</PresentationFormat>
  <Paragraphs>321</Paragraphs>
  <Slides>36</Slides>
  <Notes>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36</vt:i4>
      </vt:variant>
    </vt:vector>
  </HeadingPairs>
  <TitlesOfParts>
    <vt:vector size="44" baseType="lpstr">
      <vt:lpstr>Aptos</vt:lpstr>
      <vt:lpstr>Arial</vt:lpstr>
      <vt:lpstr>Arial Narrow</vt:lpstr>
      <vt:lpstr>Calibri</vt:lpstr>
      <vt:lpstr>Calibri Light</vt:lpstr>
      <vt:lpstr>Georgia</vt:lpstr>
      <vt:lpstr>Liberation Sans Narrow</vt:lpstr>
      <vt:lpstr>Thème Office</vt:lpstr>
      <vt:lpstr>Présentation PowerPoint</vt:lpstr>
      <vt:lpstr>La Certification – pourquoi ? </vt:lpstr>
      <vt:lpstr> </vt:lpstr>
      <vt:lpstr> </vt:lpstr>
      <vt:lpstr> </vt:lpstr>
      <vt:lpstr> </vt:lpstr>
      <vt:lpstr> </vt:lpstr>
      <vt:lpstr>Les moyens du District  Fond Spécifique du District (FSD)</vt:lpstr>
      <vt:lpstr>Nos moyens (FSD)</vt:lpstr>
      <vt:lpstr>Présentation PowerPoint</vt:lpstr>
      <vt:lpstr>Demander et mettre en place une subvention </vt:lpstr>
      <vt:lpstr> </vt:lpstr>
      <vt:lpstr> </vt:lpstr>
      <vt:lpstr> </vt:lpstr>
      <vt:lpstr> </vt:lpstr>
      <vt:lpstr> </vt:lpstr>
      <vt:lpstr> </vt:lpstr>
      <vt:lpstr> </vt:lpstr>
      <vt:lpstr> </vt:lpstr>
      <vt:lpstr> </vt:lpstr>
      <vt:lpstr> </vt:lpstr>
      <vt:lpstr> </vt:lpstr>
      <vt:lpstr>Exemple de financement d’une subvention mondiale  Global Grant : budget 60 000 € </vt:lpstr>
      <vt:lpstr> </vt:lpstr>
      <vt:lpstr>Concevoir une action</vt:lpstr>
      <vt:lpstr>Présentation PowerPoint</vt:lpstr>
      <vt:lpstr> </vt:lpstr>
      <vt:lpstr> </vt:lpstr>
      <vt:lpstr> </vt:lpstr>
      <vt:lpstr> </vt:lpstr>
      <vt:lpstr>Suivi et remise des rapports</vt:lpstr>
      <vt:lpstr> </vt:lpstr>
      <vt:lpstr> </vt:lpstr>
      <vt:lpstr> </vt:lpstr>
      <vt:lpstr>La commission « Fondation Rotary » du District 2160 (2024 – 2025) : Membres  DRFC  :    Eric Thonnard (RC Vallée du Geer) Trésorier :   Freddy Genten (RC St Vith-Eifel) DGSC:   Paul Weis (RC Diekirch – Ettelbruck)         Polio :   Xavier Demoisy (RC Attert, Sûre Semois) Stewardship: Laurent Authelet (RC Virton)     Miguel Exposito (RC Thy Le Château - Les lacs  Jury Bourses:   Jean Nelis (RC Fléron) + équipe Conseillers :    Philippe Vanstalle (RC Flémalle)      Frédéric Loverius (RC Seraing) Cercle PHS:  Thierry Reip (RC Plombières W.)  Contact : trf2160@gmail.com  </vt:lpstr>
      <vt:lpstr>Vos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Desmidts</dc:creator>
  <cp:lastModifiedBy>Eric Thonnard</cp:lastModifiedBy>
  <cp:revision>36</cp:revision>
  <dcterms:created xsi:type="dcterms:W3CDTF">2024-01-04T17:00:45Z</dcterms:created>
  <dcterms:modified xsi:type="dcterms:W3CDTF">2024-03-08T15:44:11Z</dcterms:modified>
</cp:coreProperties>
</file>