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6.jpg" ContentType="image/jpg"/>
  <Override PartName="/ppt/media/image27.jpg" ContentType="image/jpg"/>
  <Override PartName="/ppt/media/image28.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88" r:id="rId2"/>
    <p:sldMasterId id="2147485934" r:id="rId3"/>
    <p:sldMasterId id="2147485936" r:id="rId4"/>
    <p:sldMasterId id="2147485942" r:id="rId5"/>
    <p:sldMasterId id="2147485962" r:id="rId6"/>
    <p:sldMasterId id="2147485985" r:id="rId7"/>
    <p:sldMasterId id="2147486001" r:id="rId8"/>
    <p:sldMasterId id="2147486006" r:id="rId9"/>
  </p:sldMasterIdLst>
  <p:notesMasterIdLst>
    <p:notesMasterId r:id="rId31"/>
  </p:notesMasterIdLst>
  <p:handoutMasterIdLst>
    <p:handoutMasterId r:id="rId32"/>
  </p:handoutMasterIdLst>
  <p:sldIdLst>
    <p:sldId id="967" r:id="rId10"/>
    <p:sldId id="261" r:id="rId11"/>
    <p:sldId id="403" r:id="rId12"/>
    <p:sldId id="404" r:id="rId13"/>
    <p:sldId id="472" r:id="rId14"/>
    <p:sldId id="473" r:id="rId15"/>
    <p:sldId id="475" r:id="rId16"/>
    <p:sldId id="2141411874" r:id="rId17"/>
    <p:sldId id="965" r:id="rId18"/>
    <p:sldId id="263" r:id="rId19"/>
    <p:sldId id="2141411866" r:id="rId20"/>
    <p:sldId id="2141411867" r:id="rId21"/>
    <p:sldId id="2141411868" r:id="rId22"/>
    <p:sldId id="2141411869" r:id="rId23"/>
    <p:sldId id="450" r:id="rId24"/>
    <p:sldId id="816" r:id="rId25"/>
    <p:sldId id="817" r:id="rId26"/>
    <p:sldId id="569" r:id="rId27"/>
    <p:sldId id="568" r:id="rId28"/>
    <p:sldId id="454" r:id="rId29"/>
    <p:sldId id="949" r:id="rId30"/>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7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B5C"/>
    <a:srgbClr val="90349B"/>
    <a:srgbClr val="1D4781"/>
    <a:srgbClr val="4EA561"/>
    <a:srgbClr val="91359C"/>
    <a:srgbClr val="005DAA"/>
    <a:srgbClr val="3C608F"/>
    <a:srgbClr val="C9F622"/>
    <a:srgbClr val="01B4E7"/>
    <a:srgbClr val="8721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23" autoAdjust="0"/>
    <p:restoredTop sz="85371" autoAdjust="0"/>
  </p:normalViewPr>
  <p:slideViewPr>
    <p:cSldViewPr>
      <p:cViewPr varScale="1">
        <p:scale>
          <a:sx n="52" d="100"/>
          <a:sy n="52" d="100"/>
        </p:scale>
        <p:origin x="800" y="24"/>
      </p:cViewPr>
      <p:guideLst>
        <p:guide orient="horz" pos="2160"/>
        <p:guide pos="3744"/>
      </p:guideLst>
    </p:cSldViewPr>
  </p:slideViewPr>
  <p:outlineViewPr>
    <p:cViewPr>
      <p:scale>
        <a:sx n="33" d="100"/>
        <a:sy n="33" d="100"/>
      </p:scale>
      <p:origin x="0" y="0"/>
    </p:cViewPr>
  </p:outlineViewPr>
  <p:notesTextViewPr>
    <p:cViewPr>
      <p:scale>
        <a:sx n="20" d="100"/>
        <a:sy n="2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r>
              <a:rPr lang="fr-BE" dirty="0"/>
              <a:t>Séminaire Fondation 25 Octobre 2020 Spa</a:t>
            </a:r>
            <a:endParaRPr lang="en-US" dirty="0"/>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cs typeface="+mn-cs"/>
              </a:defRPr>
            </a:lvl1pPr>
          </a:lstStyle>
          <a:p>
            <a:pPr>
              <a:defRPr/>
            </a:pPr>
            <a:fld id="{F12EA53E-C1EC-4E8E-8A6A-FCDC84BB73AB}" type="slidenum">
              <a:rPr lang="en-US"/>
              <a:pPr>
                <a:defRPr/>
              </a:pPr>
              <a:t>‹N°›</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r>
              <a:rPr lang="fr-BE" dirty="0"/>
              <a:t>Séminaire Fondation 25 Octobre 2020 Spa</a:t>
            </a:r>
            <a:endParaRPr lang="en-US" dirty="0"/>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cs typeface="+mn-cs"/>
              </a:defRPr>
            </a:lvl1pPr>
          </a:lstStyle>
          <a:p>
            <a:pPr>
              <a:defRPr/>
            </a:pPr>
            <a:fld id="{179F4198-8BEF-40A9-98C7-4B4B2F70D711}" type="slidenum">
              <a:rPr lang="en-US"/>
              <a:pPr>
                <a:defRPr/>
              </a:pPr>
              <a:t>‹N°›</a:t>
            </a:fld>
            <a:endParaRPr lang="en-US"/>
          </a:p>
        </p:txBody>
      </p:sp>
    </p:spTree>
    <p:extLst>
      <p:ext uri="{BB962C8B-B14F-4D97-AF65-F5344CB8AC3E}">
        <p14:creationId xmlns:p14="http://schemas.microsoft.com/office/powerpoint/2010/main" val="184324010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2</a:t>
            </a:fld>
            <a:endParaRPr lang="en-US"/>
          </a:p>
        </p:txBody>
      </p:sp>
    </p:spTree>
    <p:extLst>
      <p:ext uri="{BB962C8B-B14F-4D97-AF65-F5344CB8AC3E}">
        <p14:creationId xmlns:p14="http://schemas.microsoft.com/office/powerpoint/2010/main" val="424099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406400" y="696913"/>
            <a:ext cx="6197600" cy="3486150"/>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0" baseline="0" noProof="0" dirty="0"/>
              <a:t>Les dons qui permettent d’être membre du Cercle Paul Harris aident la Fondation Rotary à financer des actions prioritaires.</a:t>
            </a:r>
          </a:p>
          <a:p>
            <a:endParaRPr lang="fr-FR" noProof="0" dirty="0">
              <a:latin typeface="Arial" charset="0"/>
              <a:cs typeface="Arial" charset="0"/>
            </a:endParaRPr>
          </a:p>
          <a:p>
            <a:r>
              <a:rPr lang="fr-FR" u="sng" noProof="0" dirty="0">
                <a:latin typeface="Arial" charset="0"/>
                <a:cs typeface="Arial" charset="0"/>
              </a:rPr>
              <a:t>Sondage (le public répond spontanément ou invite certains participants à répondre):</a:t>
            </a:r>
          </a:p>
          <a:p>
            <a:pPr marL="174708" indent="-174708">
              <a:buFontTx/>
              <a:buChar char="-"/>
            </a:pPr>
            <a:r>
              <a:rPr lang="fr-FR" i="1" noProof="0" dirty="0">
                <a:latin typeface="Arial" charset="0"/>
                <a:cs typeface="Arial" charset="0"/>
              </a:rPr>
              <a:t>Selon</a:t>
            </a:r>
            <a:r>
              <a:rPr lang="fr-FR" i="1" baseline="0" noProof="0" dirty="0">
                <a:latin typeface="Arial" charset="0"/>
                <a:cs typeface="Arial" charset="0"/>
              </a:rPr>
              <a:t> vous, c</a:t>
            </a:r>
            <a:r>
              <a:rPr lang="fr-FR" i="1" noProof="0" dirty="0">
                <a:latin typeface="Arial" charset="0"/>
                <a:cs typeface="Arial" charset="0"/>
              </a:rPr>
              <a:t>ombien de Rotariens ont</a:t>
            </a:r>
            <a:r>
              <a:rPr lang="fr-FR" i="1" baseline="0" noProof="0" dirty="0">
                <a:latin typeface="Arial" charset="0"/>
                <a:cs typeface="Arial" charset="0"/>
              </a:rPr>
              <a:t> pu</a:t>
            </a:r>
            <a:r>
              <a:rPr lang="fr-FR" i="1" noProof="0" dirty="0">
                <a:latin typeface="Arial" charset="0"/>
                <a:cs typeface="Arial" charset="0"/>
              </a:rPr>
              <a:t> donner au moins 1 000 dollars au Fonds annuel en </a:t>
            </a:r>
            <a:r>
              <a:rPr lang="fr-FR" b="1" i="1" noProof="0" dirty="0">
                <a:latin typeface="Arial" charset="0"/>
                <a:cs typeface="Arial" charset="0"/>
              </a:rPr>
              <a:t>2015/2016 </a:t>
            </a:r>
            <a:r>
              <a:rPr lang="fr-FR" i="1" noProof="0" dirty="0">
                <a:latin typeface="Arial" charset="0"/>
                <a:cs typeface="Arial" charset="0"/>
              </a:rPr>
              <a:t>?</a:t>
            </a:r>
          </a:p>
          <a:p>
            <a:pPr marL="640594" lvl="1" indent="-174708">
              <a:buFontTx/>
              <a:buChar char="-"/>
            </a:pPr>
            <a:r>
              <a:rPr lang="fr-FR" noProof="0" dirty="0">
                <a:latin typeface="Arial" charset="0"/>
                <a:cs typeface="Arial" charset="0"/>
              </a:rPr>
              <a:t>Cliquez</a:t>
            </a:r>
            <a:r>
              <a:rPr lang="fr-FR" baseline="0" noProof="0" dirty="0">
                <a:latin typeface="Arial" charset="0"/>
                <a:cs typeface="Arial" charset="0"/>
              </a:rPr>
              <a:t> pour</a:t>
            </a:r>
            <a:r>
              <a:rPr lang="fr-FR" noProof="0" dirty="0">
                <a:latin typeface="Arial" charset="0"/>
                <a:cs typeface="Arial" charset="0"/>
              </a:rPr>
              <a:t> montrer que </a:t>
            </a:r>
            <a:r>
              <a:rPr lang="fr-FR" b="1" noProof="0" dirty="0">
                <a:latin typeface="Arial" charset="0"/>
                <a:cs typeface="Arial" charset="0"/>
              </a:rPr>
              <a:t>7 % </a:t>
            </a:r>
            <a:r>
              <a:rPr lang="fr-FR" noProof="0" dirty="0">
                <a:latin typeface="Arial" charset="0"/>
                <a:cs typeface="Arial" charset="0"/>
              </a:rPr>
              <a:t>des donateurs contribuent à</a:t>
            </a:r>
            <a:r>
              <a:rPr lang="fr-FR" baseline="0" noProof="0" dirty="0">
                <a:latin typeface="Arial" charset="0"/>
                <a:cs typeface="Arial" charset="0"/>
              </a:rPr>
              <a:t> hauteur d’au moins mille dollars</a:t>
            </a:r>
            <a:r>
              <a:rPr lang="fr-FR" noProof="0" dirty="0">
                <a:latin typeface="Arial" charset="0"/>
                <a:cs typeface="Arial" charset="0"/>
              </a:rPr>
              <a:t> au Fonds</a:t>
            </a:r>
            <a:r>
              <a:rPr lang="fr-FR" baseline="0" noProof="0" dirty="0">
                <a:latin typeface="Arial" charset="0"/>
                <a:cs typeface="Arial" charset="0"/>
              </a:rPr>
              <a:t> annuel</a:t>
            </a:r>
            <a:endParaRPr lang="fr-FR" noProof="0" dirty="0">
              <a:latin typeface="Arial" charset="0"/>
              <a:cs typeface="Arial" charset="0"/>
            </a:endParaRPr>
          </a:p>
          <a:p>
            <a:pPr marL="174708" indent="-174708">
              <a:buFontTx/>
              <a:buChar char="-"/>
            </a:pPr>
            <a:r>
              <a:rPr lang="fr-FR" i="1" noProof="0" dirty="0">
                <a:latin typeface="Arial" charset="0"/>
                <a:cs typeface="Arial" charset="0"/>
              </a:rPr>
              <a:t>Quel pourcentage de dons au Fonds annuel pensez-vous que ces donateurs représentent ? </a:t>
            </a:r>
          </a:p>
          <a:p>
            <a:pPr marL="637336" lvl="1" indent="-171450">
              <a:buFontTx/>
              <a:buChar char="-"/>
            </a:pPr>
            <a:r>
              <a:rPr lang="fr-FR" noProof="0" dirty="0">
                <a:latin typeface="Arial" charset="0"/>
                <a:cs typeface="Arial" charset="0"/>
              </a:rPr>
              <a:t>Ces donateurs représentent près</a:t>
            </a:r>
            <a:r>
              <a:rPr lang="fr-FR" baseline="0" noProof="0" dirty="0">
                <a:latin typeface="Arial" charset="0"/>
                <a:cs typeface="Arial" charset="0"/>
              </a:rPr>
              <a:t> de </a:t>
            </a:r>
            <a:r>
              <a:rPr lang="fr-FR" b="1" baseline="0" noProof="0" dirty="0">
                <a:latin typeface="Arial" charset="0"/>
                <a:cs typeface="Arial" charset="0"/>
              </a:rPr>
              <a:t>45 % </a:t>
            </a:r>
            <a:r>
              <a:rPr lang="fr-FR" baseline="0" noProof="0" dirty="0">
                <a:latin typeface="Arial" charset="0"/>
                <a:cs typeface="Arial" charset="0"/>
              </a:rPr>
              <a:t>des dons au Fonds Annuel. </a:t>
            </a:r>
            <a:r>
              <a:rPr lang="fr-FR" b="1" baseline="0" noProof="0" dirty="0">
                <a:latin typeface="Arial" charset="0"/>
                <a:cs typeface="Arial" charset="0"/>
              </a:rPr>
              <a:t>15%</a:t>
            </a:r>
            <a:r>
              <a:rPr lang="fr-FR" baseline="0" noProof="0" dirty="0">
                <a:latin typeface="Arial" charset="0"/>
                <a:cs typeface="Arial" charset="0"/>
              </a:rPr>
              <a:t> de toutes les contributions proviennent des membres du Cercle Paul Harris. Ils ont contribué à hauteur de plus de </a:t>
            </a:r>
            <a:r>
              <a:rPr lang="fr-FR" b="1" baseline="0" noProof="0" dirty="0">
                <a:latin typeface="Arial" charset="0"/>
                <a:cs typeface="Arial" charset="0"/>
              </a:rPr>
              <a:t>86 millions de dollars </a:t>
            </a:r>
            <a:r>
              <a:rPr lang="fr-FR" baseline="0" noProof="0" dirty="0">
                <a:latin typeface="Arial" charset="0"/>
                <a:cs typeface="Arial" charset="0"/>
              </a:rPr>
              <a:t>depuis que le Rotary a instauré le programme. </a:t>
            </a:r>
          </a:p>
          <a:p>
            <a:pPr marL="637336" lvl="1" indent="-171450">
              <a:buFontTx/>
              <a:buChar char="-"/>
            </a:pPr>
            <a:endParaRPr lang="fr-FR" noProof="0" dirty="0">
              <a:latin typeface="Arial" charset="0"/>
              <a:cs typeface="Arial" charset="0"/>
            </a:endParaRPr>
          </a:p>
          <a:p>
            <a:r>
              <a:rPr lang="fr-FR" noProof="0" dirty="0">
                <a:latin typeface="Arial" charset="0"/>
                <a:cs typeface="Arial" charset="0"/>
              </a:rPr>
              <a:t>Ces chiffres montrent qu</a:t>
            </a:r>
            <a:r>
              <a:rPr lang="fr-FR" baseline="0" noProof="0" dirty="0">
                <a:latin typeface="Arial" charset="0"/>
                <a:cs typeface="Arial" charset="0"/>
              </a:rPr>
              <a:t>e les contributions des membres du Cercle Paul Harris constituent un véritable élan pour les actions de la Fondation. Cela montre également que les membres du Cercle sont très impliqués et dynamiques même s’ils sont peu nombreux.</a:t>
            </a:r>
          </a:p>
          <a:p>
            <a:endParaRPr lang="fr-FR" noProof="0" dirty="0">
              <a:latin typeface="Arial" charset="0"/>
              <a:cs typeface="Arial" charset="0"/>
            </a:endParaRPr>
          </a:p>
          <a:p>
            <a:r>
              <a:rPr lang="fr-FR" noProof="0" dirty="0">
                <a:latin typeface="Arial" charset="0"/>
                <a:cs typeface="Arial" charset="0"/>
              </a:rPr>
              <a:t>(Facultatif : Faites</a:t>
            </a:r>
            <a:r>
              <a:rPr lang="fr-FR" baseline="0" noProof="0" dirty="0">
                <a:latin typeface="Arial" charset="0"/>
                <a:cs typeface="Arial" charset="0"/>
              </a:rPr>
              <a:t> part d’un </a:t>
            </a:r>
            <a:r>
              <a:rPr lang="fr-FR" noProof="0" dirty="0">
                <a:latin typeface="Arial" charset="0"/>
                <a:cs typeface="Arial" charset="0"/>
              </a:rPr>
              <a:t>impact du Cercle</a:t>
            </a:r>
            <a:r>
              <a:rPr lang="fr-FR" baseline="0" noProof="0" dirty="0">
                <a:latin typeface="Arial" charset="0"/>
                <a:cs typeface="Arial" charset="0"/>
              </a:rPr>
              <a:t> Paul Harris dans votre propre district).</a:t>
            </a:r>
            <a:endParaRPr lang="fr-FR" noProof="0" dirty="0">
              <a:latin typeface="Arial" charset="0"/>
              <a:cs typeface="Arial"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itchFamily="34" charset="0"/>
                <a:ea typeface="ＭＳ Ｐゴシック" pitchFamily="34" charset="-128"/>
              </a:defRPr>
            </a:lvl1pPr>
            <a:lvl2pPr marL="742950" indent="-285750" defTabSz="931863" eaLnBrk="0" hangingPunct="0">
              <a:defRPr sz="2400">
                <a:solidFill>
                  <a:schemeClr val="tx1"/>
                </a:solidFill>
                <a:latin typeface="Arial" pitchFamily="34" charset="0"/>
                <a:ea typeface="ＭＳ Ｐゴシック" pitchFamily="34" charset="-128"/>
              </a:defRPr>
            </a:lvl2pPr>
            <a:lvl3pPr marL="1143000" indent="-228600" defTabSz="931863" eaLnBrk="0" hangingPunct="0">
              <a:defRPr sz="2400">
                <a:solidFill>
                  <a:schemeClr val="tx1"/>
                </a:solidFill>
                <a:latin typeface="Arial" pitchFamily="34" charset="0"/>
                <a:ea typeface="ＭＳ Ｐゴシック" pitchFamily="34" charset="-128"/>
              </a:defRPr>
            </a:lvl3pPr>
            <a:lvl4pPr marL="1600200" indent="-228600" defTabSz="931863" eaLnBrk="0" hangingPunct="0">
              <a:defRPr sz="2400">
                <a:solidFill>
                  <a:schemeClr val="tx1"/>
                </a:solidFill>
                <a:latin typeface="Arial" pitchFamily="34" charset="0"/>
                <a:ea typeface="ＭＳ Ｐゴシック" pitchFamily="34" charset="-128"/>
              </a:defRPr>
            </a:lvl4pPr>
            <a:lvl5pPr marL="2057400" indent="-228600" defTabSz="931863" eaLnBrk="0" hangingPunct="0">
              <a:defRPr sz="2400">
                <a:solidFill>
                  <a:schemeClr val="tx1"/>
                </a:solidFill>
                <a:latin typeface="Arial" pitchFamily="34" charset="0"/>
                <a:ea typeface="ＭＳ Ｐゴシック" pitchFamily="3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639969D-50C1-45F1-B5A6-21A7CABE4C3B}"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18548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20</a:t>
            </a:fld>
            <a:endParaRPr lang="en-US"/>
          </a:p>
        </p:txBody>
      </p:sp>
    </p:spTree>
    <p:extLst>
      <p:ext uri="{BB962C8B-B14F-4D97-AF65-F5344CB8AC3E}">
        <p14:creationId xmlns:p14="http://schemas.microsoft.com/office/powerpoint/2010/main" val="340944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Rot="1" noChangeAspect="1" noChangeArrowheads="1" noTextEdit="1"/>
          </p:cNvSpPr>
          <p:nvPr>
            <p:ph type="sldImg"/>
          </p:nvPr>
        </p:nvSpPr>
        <p:spPr>
          <a:xfrm>
            <a:off x="141288" y="769938"/>
            <a:ext cx="6573837" cy="3698875"/>
          </a:xfrm>
          <a:ln/>
        </p:spPr>
      </p:sp>
      <p:sp>
        <p:nvSpPr>
          <p:cNvPr id="4" name="Rectangle 3"/>
          <p:cNvSpPr>
            <a:spLocks noGrp="1" noChangeArrowheads="1"/>
          </p:cNvSpPr>
          <p:nvPr>
            <p:ph type="body" idx="1"/>
          </p:nvPr>
        </p:nvSpPr>
        <p:spPr>
          <a:xfrm>
            <a:off x="690935" y="4787209"/>
            <a:ext cx="5533965" cy="4532105"/>
          </a:xfrm>
          <a:noFill/>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3</a:t>
            </a:fld>
            <a:endParaRPr lang="en-US"/>
          </a:p>
        </p:txBody>
      </p:sp>
    </p:spTree>
    <p:extLst>
      <p:ext uri="{BB962C8B-B14F-4D97-AF65-F5344CB8AC3E}">
        <p14:creationId xmlns:p14="http://schemas.microsoft.com/office/powerpoint/2010/main" val="163797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4</a:t>
            </a:fld>
            <a:endParaRPr lang="en-US"/>
          </a:p>
        </p:txBody>
      </p:sp>
    </p:spTree>
    <p:extLst>
      <p:ext uri="{BB962C8B-B14F-4D97-AF65-F5344CB8AC3E}">
        <p14:creationId xmlns:p14="http://schemas.microsoft.com/office/powerpoint/2010/main" val="222912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5</a:t>
            </a:fld>
            <a:endParaRPr lang="en-US"/>
          </a:p>
        </p:txBody>
      </p:sp>
    </p:spTree>
    <p:extLst>
      <p:ext uri="{BB962C8B-B14F-4D97-AF65-F5344CB8AC3E}">
        <p14:creationId xmlns:p14="http://schemas.microsoft.com/office/powerpoint/2010/main" val="614000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6</a:t>
            </a:fld>
            <a:endParaRPr lang="en-US"/>
          </a:p>
        </p:txBody>
      </p:sp>
    </p:spTree>
    <p:extLst>
      <p:ext uri="{BB962C8B-B14F-4D97-AF65-F5344CB8AC3E}">
        <p14:creationId xmlns:p14="http://schemas.microsoft.com/office/powerpoint/2010/main" val="365024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7</a:t>
            </a:fld>
            <a:endParaRPr lang="en-US"/>
          </a:p>
        </p:txBody>
      </p:sp>
    </p:spTree>
    <p:extLst>
      <p:ext uri="{BB962C8B-B14F-4D97-AF65-F5344CB8AC3E}">
        <p14:creationId xmlns:p14="http://schemas.microsoft.com/office/powerpoint/2010/main" val="1916879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1633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9</a:t>
            </a:fld>
            <a:endParaRPr lang="en-US"/>
          </a:p>
        </p:txBody>
      </p:sp>
    </p:spTree>
    <p:extLst>
      <p:ext uri="{BB962C8B-B14F-4D97-AF65-F5344CB8AC3E}">
        <p14:creationId xmlns:p14="http://schemas.microsoft.com/office/powerpoint/2010/main" val="1818716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fld id="{55CB2294-2815-0641-BA18-00635844A3C8}" type="slidenum">
              <a:rPr lang="en-US" smtClean="0"/>
              <a:t>15</a:t>
            </a:fld>
            <a:endParaRPr lang="en-US"/>
          </a:p>
        </p:txBody>
      </p:sp>
    </p:spTree>
    <p:extLst>
      <p:ext uri="{BB962C8B-B14F-4D97-AF65-F5344CB8AC3E}">
        <p14:creationId xmlns:p14="http://schemas.microsoft.com/office/powerpoint/2010/main" val="2812265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A5EC6-A75C-4CB9-79A7-855F1E21692F}"/>
              </a:ext>
            </a:extLst>
          </p:cNvPr>
          <p:cNvSpPr/>
          <p:nvPr userDrawn="1"/>
        </p:nvSpPr>
        <p:spPr>
          <a:xfrm>
            <a:off x="0" y="0"/>
            <a:ext cx="3581400" cy="6934200"/>
          </a:xfrm>
          <a:prstGeom prst="rect">
            <a:avLst/>
          </a:prstGeom>
          <a:solidFill>
            <a:srgbClr val="90349B"/>
          </a:solidFill>
          <a:ln>
            <a:solidFill>
              <a:srgbClr val="9034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847D9BD4-03C4-D63E-D26A-3325046A3CE2}"/>
              </a:ext>
            </a:extLst>
          </p:cNvPr>
          <p:cNvPicPr>
            <a:picLocks noChangeAspect="1"/>
          </p:cNvPicPr>
          <p:nvPr userDrawn="1"/>
        </p:nvPicPr>
        <p:blipFill rotWithShape="1">
          <a:blip r:embed="rId2"/>
          <a:srcRect l="33334" t="34926" r="3237" b="22298"/>
          <a:stretch/>
        </p:blipFill>
        <p:spPr>
          <a:xfrm>
            <a:off x="277586" y="5497021"/>
            <a:ext cx="3037114" cy="1110608"/>
          </a:xfrm>
          <a:prstGeom prst="rect">
            <a:avLst/>
          </a:prstGeom>
        </p:spPr>
      </p:pic>
      <p:pic>
        <p:nvPicPr>
          <p:cNvPr id="14" name="Image 13">
            <a:extLst>
              <a:ext uri="{FF2B5EF4-FFF2-40B4-BE49-F238E27FC236}">
                <a16:creationId xmlns:a16="http://schemas.microsoft.com/office/drawing/2014/main" id="{DBE2C564-1FFD-AB18-03F0-9843971BDA77}"/>
              </a:ext>
            </a:extLst>
          </p:cNvPr>
          <p:cNvPicPr>
            <a:picLocks noChangeAspect="1"/>
          </p:cNvPicPr>
          <p:nvPr userDrawn="1"/>
        </p:nvPicPr>
        <p:blipFill>
          <a:blip r:embed="rId3"/>
          <a:stretch>
            <a:fillRect/>
          </a:stretch>
        </p:blipFill>
        <p:spPr>
          <a:xfrm>
            <a:off x="926882" y="381000"/>
            <a:ext cx="1655379" cy="1600200"/>
          </a:xfrm>
          <a:prstGeom prst="rect">
            <a:avLst/>
          </a:prstGeom>
        </p:spPr>
      </p:pic>
      <p:sp>
        <p:nvSpPr>
          <p:cNvPr id="15" name="ZoneTexte 14">
            <a:extLst>
              <a:ext uri="{FF2B5EF4-FFF2-40B4-BE49-F238E27FC236}">
                <a16:creationId xmlns:a16="http://schemas.microsoft.com/office/drawing/2014/main" id="{F95CDA58-2216-05B6-3B02-C90F5B7A11C2}"/>
              </a:ext>
            </a:extLst>
          </p:cNvPr>
          <p:cNvSpPr txBox="1"/>
          <p:nvPr userDrawn="1"/>
        </p:nvSpPr>
        <p:spPr>
          <a:xfrm>
            <a:off x="786493" y="2954280"/>
            <a:ext cx="2019300" cy="1569660"/>
          </a:xfrm>
          <a:prstGeom prst="rect">
            <a:avLst/>
          </a:prstGeom>
          <a:noFill/>
        </p:spPr>
        <p:txBody>
          <a:bodyPr wrap="square" rtlCol="0">
            <a:spAutoFit/>
          </a:bodyPr>
          <a:lstStyle/>
          <a:p>
            <a:pPr algn="ctr"/>
            <a:r>
              <a:rPr lang="fr-FR" dirty="0">
                <a:solidFill>
                  <a:schemeClr val="bg1"/>
                </a:solidFill>
              </a:rPr>
              <a:t>Séminaire</a:t>
            </a:r>
          </a:p>
          <a:p>
            <a:pPr algn="ctr"/>
            <a:r>
              <a:rPr lang="fr-FR" dirty="0">
                <a:solidFill>
                  <a:schemeClr val="bg1"/>
                </a:solidFill>
              </a:rPr>
              <a:t>de la Fondation</a:t>
            </a:r>
          </a:p>
          <a:p>
            <a:pPr algn="ctr"/>
            <a:r>
              <a:rPr lang="fr-FR" dirty="0">
                <a:solidFill>
                  <a:schemeClr val="bg1"/>
                </a:solidFill>
              </a:rPr>
              <a:t>2022-2023</a:t>
            </a:r>
          </a:p>
        </p:txBody>
      </p:sp>
      <p:sp>
        <p:nvSpPr>
          <p:cNvPr id="23" name="Rectangle 22">
            <a:extLst>
              <a:ext uri="{FF2B5EF4-FFF2-40B4-BE49-F238E27FC236}">
                <a16:creationId xmlns:a16="http://schemas.microsoft.com/office/drawing/2014/main" id="{225914A6-5650-B1CC-4625-D021653EB504}"/>
              </a:ext>
            </a:extLst>
          </p:cNvPr>
          <p:cNvSpPr/>
          <p:nvPr userDrawn="1"/>
        </p:nvSpPr>
        <p:spPr>
          <a:xfrm>
            <a:off x="3581400" y="0"/>
            <a:ext cx="8610600" cy="6934200"/>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F6DA10F9-CEC8-2323-16BD-8A7BD81819D6}"/>
              </a:ext>
            </a:extLst>
          </p:cNvPr>
          <p:cNvSpPr/>
          <p:nvPr userDrawn="1"/>
        </p:nvSpPr>
        <p:spPr>
          <a:xfrm>
            <a:off x="4094805" y="533400"/>
            <a:ext cx="7563795" cy="586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Picture 4" descr="La Fondation Rotary | Rotary District 1750">
            <a:extLst>
              <a:ext uri="{FF2B5EF4-FFF2-40B4-BE49-F238E27FC236}">
                <a16:creationId xmlns:a16="http://schemas.microsoft.com/office/drawing/2014/main" id="{E1D2F03C-94A1-D4A4-AFB2-F967064122BF}"/>
              </a:ext>
            </a:extLst>
          </p:cNvPr>
          <p:cNvPicPr>
            <a:picLocks noChangeAspect="1" noChangeArrowheads="1"/>
          </p:cNvPicPr>
          <p:nvPr userDrawn="1"/>
        </p:nvPicPr>
        <p:blipFill rotWithShape="1">
          <a:blip r:embed="rId4">
            <a:alphaModFix amt="48000"/>
            <a:extLst>
              <a:ext uri="{28A0092B-C50C-407E-A947-70E740481C1C}">
                <a14:useLocalDpi xmlns:a14="http://schemas.microsoft.com/office/drawing/2010/main" val="0"/>
              </a:ext>
            </a:extLst>
          </a:blip>
          <a:srcRect l="5990" t="6021" r="13425"/>
          <a:stretch/>
        </p:blipFill>
        <p:spPr bwMode="auto">
          <a:xfrm>
            <a:off x="4090307" y="512180"/>
            <a:ext cx="7563795" cy="5883314"/>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26">
            <a:extLst>
              <a:ext uri="{FF2B5EF4-FFF2-40B4-BE49-F238E27FC236}">
                <a16:creationId xmlns:a16="http://schemas.microsoft.com/office/drawing/2014/main" id="{64DF2F98-CEE5-AA99-64D9-1277F1849591}"/>
              </a:ext>
            </a:extLst>
          </p:cNvPr>
          <p:cNvSpPr>
            <a:spLocks noGrp="1"/>
          </p:cNvSpPr>
          <p:nvPr>
            <p:ph type="title"/>
          </p:nvPr>
        </p:nvSpPr>
        <p:spPr>
          <a:xfrm>
            <a:off x="2628900" y="2791055"/>
            <a:ext cx="10515600" cy="1325563"/>
          </a:xfrm>
          <a:prstGeom prst="rect">
            <a:avLst/>
          </a:prstGeom>
        </p:spPr>
        <p:txBody>
          <a:bodyPr/>
          <a:lstStyle>
            <a:lvl1pPr>
              <a:defRPr>
                <a:solidFill>
                  <a:srgbClr val="90349B"/>
                </a:solidFill>
              </a:defRPr>
            </a:lvl1pPr>
          </a:lstStyle>
          <a:p>
            <a:r>
              <a:rPr lang="fr-FR"/>
              <a:t>Modifiez le style du titre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49A69-5537-C61B-96C6-044556079EA1}"/>
              </a:ext>
            </a:extLst>
          </p:cNvPr>
          <p:cNvSpPr>
            <a:spLocks noChangeArrowheads="1"/>
          </p:cNvSpPr>
          <p:nvPr userDrawn="1"/>
        </p:nvSpPr>
        <p:spPr bwMode="auto">
          <a:xfrm>
            <a:off x="5976" y="6019800"/>
            <a:ext cx="12186024"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dirty="0">
              <a:solidFill>
                <a:srgbClr val="1D4781"/>
              </a:solidFill>
              <a:latin typeface="+mn-lt"/>
              <a:ea typeface="+mn-ea"/>
            </a:endParaRPr>
          </a:p>
        </p:txBody>
      </p:sp>
      <p:sp>
        <p:nvSpPr>
          <p:cNvPr id="3" name="Espace réservé du contenu 2"/>
          <p:cNvSpPr>
            <a:spLocks noGrp="1"/>
          </p:cNvSpPr>
          <p:nvPr>
            <p:ph sz="quarter" idx="10"/>
          </p:nvPr>
        </p:nvSpPr>
        <p:spPr>
          <a:xfrm>
            <a:off x="406400" y="990600"/>
            <a:ext cx="11480800" cy="5029200"/>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Rectangle 5"/>
          <p:cNvSpPr>
            <a:spLocks noChangeArrowheads="1"/>
          </p:cNvSpPr>
          <p:nvPr userDrawn="1"/>
        </p:nvSpPr>
        <p:spPr bwMode="auto">
          <a:xfrm>
            <a:off x="0" y="0"/>
            <a:ext cx="12186024"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dirty="0">
              <a:solidFill>
                <a:srgbClr val="1D4781"/>
              </a:solidFill>
              <a:latin typeface="+mn-lt"/>
              <a:ea typeface="+mn-ea"/>
            </a:endParaRPr>
          </a:p>
        </p:txBody>
      </p:sp>
      <p:sp>
        <p:nvSpPr>
          <p:cNvPr id="8" name="Titre 7"/>
          <p:cNvSpPr>
            <a:spLocks noGrp="1"/>
          </p:cNvSpPr>
          <p:nvPr>
            <p:ph type="title"/>
          </p:nvPr>
        </p:nvSpPr>
        <p:spPr>
          <a:xfrm>
            <a:off x="406400" y="106362"/>
            <a:ext cx="11480800" cy="579438"/>
          </a:xfrm>
          <a:prstGeom prst="rect">
            <a:avLst/>
          </a:prstGeom>
        </p:spPr>
        <p:txBody>
          <a:bodyPr/>
          <a:lstStyle>
            <a:lvl1pPr algn="l">
              <a:defRPr sz="4000">
                <a:solidFill>
                  <a:srgbClr val="1D4781"/>
                </a:solidFill>
              </a:defRPr>
            </a:lvl1pPr>
          </a:lstStyle>
          <a:p>
            <a:r>
              <a:rPr lang="fr-FR" dirty="0"/>
              <a:t>Modifiez le style du titre</a:t>
            </a:r>
            <a:endParaRPr lang="fr-BE" dirty="0"/>
          </a:p>
        </p:txBody>
      </p:sp>
      <p:sp>
        <p:nvSpPr>
          <p:cNvPr id="9" name="Tekstvak 5"/>
          <p:cNvSpPr txBox="1"/>
          <p:nvPr userDrawn="1"/>
        </p:nvSpPr>
        <p:spPr>
          <a:xfrm>
            <a:off x="5599953" y="6294437"/>
            <a:ext cx="5283200" cy="369888"/>
          </a:xfrm>
          <a:prstGeom prst="rect">
            <a:avLst/>
          </a:prstGeom>
          <a:noFill/>
        </p:spPr>
        <p:txBody>
          <a:bodyPr>
            <a:spAutoFit/>
          </a:bodyPr>
          <a:lstStyle/>
          <a:p>
            <a:pPr algn="r">
              <a:defRPr/>
            </a:pPr>
            <a:r>
              <a:rPr lang="nl-BE" sz="1400" dirty="0"/>
              <a:t>Assemblée</a:t>
            </a:r>
            <a:r>
              <a:rPr lang="nl-BE" sz="1800" dirty="0"/>
              <a:t> </a:t>
            </a:r>
            <a:r>
              <a:rPr lang="nl-BE" sz="1400" dirty="0"/>
              <a:t>de District 2020</a:t>
            </a:r>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9800" y="6294438"/>
            <a:ext cx="762000" cy="447591"/>
          </a:xfrm>
          <a:prstGeom prst="rect">
            <a:avLst/>
          </a:prstGeom>
        </p:spPr>
      </p:pic>
      <p:pic>
        <p:nvPicPr>
          <p:cNvPr id="11" name="Imag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00" y="5952622"/>
            <a:ext cx="3048000" cy="905378"/>
          </a:xfrm>
          <a:prstGeom prst="rect">
            <a:avLst/>
          </a:prstGeom>
        </p:spPr>
      </p:pic>
    </p:spTree>
    <p:extLst>
      <p:ext uri="{BB962C8B-B14F-4D97-AF65-F5344CB8AC3E}">
        <p14:creationId xmlns:p14="http://schemas.microsoft.com/office/powerpoint/2010/main" val="1783945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899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chemeClr val="accent1"/>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rgbClr val="005DAA"/>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3F4605-6FA6-02A7-D1A0-54E2BA1C79A1}"/>
              </a:ext>
            </a:extLst>
          </p:cNvPr>
          <p:cNvSpPr/>
          <p:nvPr userDrawn="1"/>
        </p:nvSpPr>
        <p:spPr>
          <a:xfrm>
            <a:off x="0" y="15950"/>
            <a:ext cx="12192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2" name="Title 1"/>
          <p:cNvSpPr>
            <a:spLocks noGrp="1"/>
          </p:cNvSpPr>
          <p:nvPr>
            <p:ph type="title"/>
          </p:nvPr>
        </p:nvSpPr>
        <p:spPr>
          <a:xfrm>
            <a:off x="609600" y="260498"/>
            <a:ext cx="11328400" cy="533400"/>
          </a:xfrm>
          <a:prstGeom prst="rect">
            <a:avLst/>
          </a:prstGeom>
        </p:spPr>
        <p:txBody>
          <a:bodyPr lIns="0" tIns="0" rIns="0" bIns="0" anchor="ctr" anchorCtr="0"/>
          <a:lstStyle>
            <a:lvl1pPr algn="l">
              <a:defRPr sz="4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b="0">
                <a:solidFill>
                  <a:srgbClr val="91359C"/>
                </a:solidFill>
                <a:latin typeface="Georgia"/>
                <a:cs typeface="Georgia"/>
              </a:defRPr>
            </a:lvl1pPr>
            <a:lvl2pPr>
              <a:defRPr sz="2400" b="0">
                <a:solidFill>
                  <a:srgbClr val="1D4781"/>
                </a:solidFill>
                <a:latin typeface="Georgia"/>
                <a:cs typeface="Georgia"/>
              </a:defRPr>
            </a:lvl2pPr>
            <a:lvl3pPr>
              <a:defRPr sz="1800">
                <a:solidFill>
                  <a:schemeClr val="bg2">
                    <a:lumMod val="10000"/>
                  </a:schemeClr>
                </a:solidFill>
                <a:latin typeface="Georgia"/>
                <a:cs typeface="Georgia"/>
              </a:defRPr>
            </a:lvl3pPr>
            <a:lvl4pPr>
              <a:defRPr sz="140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4C01490-A5BE-4E04-F3BF-07D5E8733B81}"/>
              </a:ext>
            </a:extLst>
          </p:cNvPr>
          <p:cNvSpPr/>
          <p:nvPr userDrawn="1"/>
        </p:nvSpPr>
        <p:spPr>
          <a:xfrm>
            <a:off x="0" y="5899298"/>
            <a:ext cx="12192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D2E12903-FF3E-3B0A-171A-941992340E75}"/>
              </a:ext>
            </a:extLst>
          </p:cNvPr>
          <p:cNvPicPr>
            <a:picLocks noChangeAspect="1"/>
          </p:cNvPicPr>
          <p:nvPr userDrawn="1"/>
        </p:nvPicPr>
        <p:blipFill>
          <a:blip r:embed="rId2"/>
          <a:stretch>
            <a:fillRect/>
          </a:stretch>
        </p:blipFill>
        <p:spPr>
          <a:xfrm>
            <a:off x="-916782" y="5486400"/>
            <a:ext cx="3126582" cy="1695302"/>
          </a:xfrm>
          <a:prstGeom prst="rect">
            <a:avLst/>
          </a:prstGeom>
        </p:spPr>
      </p:pic>
      <p:sp>
        <p:nvSpPr>
          <p:cNvPr id="23" name="Rectangle 22">
            <a:extLst>
              <a:ext uri="{FF2B5EF4-FFF2-40B4-BE49-F238E27FC236}">
                <a16:creationId xmlns:a16="http://schemas.microsoft.com/office/drawing/2014/main" id="{C80C10DE-F64C-075A-4802-51C94A4381BA}"/>
              </a:ext>
            </a:extLst>
          </p:cNvPr>
          <p:cNvSpPr/>
          <p:nvPr userDrawn="1"/>
        </p:nvSpPr>
        <p:spPr>
          <a:xfrm>
            <a:off x="12039600" y="15950"/>
            <a:ext cx="177209" cy="6873948"/>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4F86CB75-CFE8-4A7B-C7F4-ACFFC1EE0E97}"/>
              </a:ext>
            </a:extLst>
          </p:cNvPr>
          <p:cNvPicPr>
            <a:picLocks noChangeAspect="1"/>
          </p:cNvPicPr>
          <p:nvPr userDrawn="1"/>
        </p:nvPicPr>
        <p:blipFill>
          <a:blip r:embed="rId3"/>
          <a:stretch>
            <a:fillRect/>
          </a:stretch>
        </p:blipFill>
        <p:spPr>
          <a:xfrm>
            <a:off x="10007600" y="6075113"/>
            <a:ext cx="1752600" cy="63896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chemeClr val="tx2"/>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rgbClr val="009999"/>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4" name="Rectangle 3"/>
          <p:cNvSpPr>
            <a:spLocks noChangeArrowheads="1"/>
          </p:cNvSpPr>
          <p:nvPr/>
        </p:nvSpPr>
        <p:spPr bwMode="auto">
          <a:xfrm>
            <a:off x="-203200" y="2667000"/>
            <a:ext cx="12700000" cy="1600200"/>
          </a:xfrm>
          <a:prstGeom prst="rect">
            <a:avLst/>
          </a:prstGeom>
          <a:solidFill>
            <a:srgbClr val="FF7600"/>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a:lvl1pPr>
          </a:lstStyle>
          <a:p>
            <a:pPr lvl="0"/>
            <a:endParaRPr lang="en-US" dirty="0"/>
          </a:p>
        </p:txBody>
      </p:sp>
      <p:sp>
        <p:nvSpPr>
          <p:cNvPr id="4" name="Titel 3"/>
          <p:cNvSpPr>
            <a:spLocks noGrp="1"/>
          </p:cNvSpPr>
          <p:nvPr>
            <p:ph type="title"/>
          </p:nvPr>
        </p:nvSpPr>
        <p:spPr>
          <a:xfrm>
            <a:off x="304800" y="0"/>
            <a:ext cx="11887200" cy="914400"/>
          </a:xfrm>
          <a:prstGeom prst="rect">
            <a:avLst/>
          </a:prstGeom>
        </p:spPr>
        <p:txBody>
          <a:bodyPr/>
          <a:lstStyle/>
          <a:p>
            <a:r>
              <a:rPr lang="nl-NL"/>
              <a:t>Klik om de stijl te bewerken</a:t>
            </a:r>
            <a:endParaRPr lang="nl-BE"/>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04800" y="0"/>
            <a:ext cx="11887200" cy="914400"/>
          </a:xfrm>
          <a:prstGeom prst="rect">
            <a:avLst/>
          </a:prstGeom>
        </p:spPr>
        <p:txBody>
          <a:bodyPr/>
          <a:lstStyle/>
          <a:p>
            <a:r>
              <a:rPr lang="nl-NL"/>
              <a:t>Klik om de stijl te bewerken</a:t>
            </a:r>
            <a:endParaRPr lang="nl-BE"/>
          </a:p>
        </p:txBody>
      </p:sp>
      <p:sp>
        <p:nvSpPr>
          <p:cNvPr id="3" name="Tijdelijke aanduiding voor inhoud 2"/>
          <p:cNvSpPr>
            <a:spLocks noGrp="1"/>
          </p:cNvSpPr>
          <p:nvPr>
            <p:ph idx="1"/>
          </p:nvPr>
        </p:nvSpPr>
        <p:spPr>
          <a:xfrm>
            <a:off x="609600" y="1828800"/>
            <a:ext cx="10972800" cy="42672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10172" y="273976"/>
            <a:ext cx="10971656" cy="58524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356351"/>
            <a:ext cx="28448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fld id="{63416188-169B-49A7-9D67-971897587519}" type="datetimeFigureOut">
              <a:rPr lang="en-US"/>
              <a:pPr>
                <a:defRPr/>
              </a:pPr>
              <a:t>10/1/2023</a:t>
            </a:fld>
            <a:endParaRPr lang="en-US"/>
          </a:p>
        </p:txBody>
      </p:sp>
      <p:sp>
        <p:nvSpPr>
          <p:cNvPr id="4" name="Rectangle 5"/>
          <p:cNvSpPr>
            <a:spLocks noGrp="1" noChangeArrowheads="1"/>
          </p:cNvSpPr>
          <p:nvPr>
            <p:ph type="ftr" sz="quarter" idx="11"/>
          </p:nvPr>
        </p:nvSpPr>
        <p:spPr>
          <a:xfrm>
            <a:off x="4165600" y="6356351"/>
            <a:ext cx="38608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endParaRPr lang="en-US"/>
          </a:p>
        </p:txBody>
      </p:sp>
      <p:sp>
        <p:nvSpPr>
          <p:cNvPr id="5" name="Rectangle 6"/>
          <p:cNvSpPr>
            <a:spLocks noGrp="1" noChangeArrowheads="1"/>
          </p:cNvSpPr>
          <p:nvPr>
            <p:ph type="sldNum" sz="quarter" idx="12"/>
          </p:nvPr>
        </p:nvSpPr>
        <p:spPr>
          <a:xfrm>
            <a:off x="8737600" y="6356351"/>
            <a:ext cx="28448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fld id="{E578DE84-51CB-490B-B764-510DEBFD1983}" type="slidenum">
              <a:rPr lang="en-US"/>
              <a:pPr>
                <a:defRPr/>
              </a:pPr>
              <a:t>‹N°›</a:t>
            </a:fld>
            <a:endParaRPr lang="en-US"/>
          </a:p>
        </p:txBody>
      </p:sp>
    </p:spTree>
  </p:cSld>
  <p:clrMapOvr>
    <a:masterClrMapping/>
  </p:clrMapOvr>
  <p:transition>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304800" y="6324600"/>
            <a:ext cx="9855200" cy="0"/>
          </a:xfrm>
          <a:prstGeom prst="line">
            <a:avLst/>
          </a:prstGeom>
          <a:noFill/>
          <a:ln w="38100">
            <a:solidFill>
              <a:srgbClr val="D2C896"/>
            </a:solidFill>
            <a:round/>
            <a:headEnd/>
            <a:tailEnd/>
          </a:ln>
          <a:effectLst/>
        </p:spPr>
        <p:txBody>
          <a:bodyPr/>
          <a:lstStyle/>
          <a:p>
            <a:pPr>
              <a:defRPr/>
            </a:pPr>
            <a:endParaRPr lang="nl-BE" sz="2400">
              <a:latin typeface="Arial" charset="0"/>
            </a:endParaRPr>
          </a:p>
        </p:txBody>
      </p:sp>
      <p:sp>
        <p:nvSpPr>
          <p:cNvPr id="2" name="Title 1"/>
          <p:cNvSpPr>
            <a:spLocks noGrp="1"/>
          </p:cNvSpPr>
          <p:nvPr>
            <p:ph type="title"/>
          </p:nvPr>
        </p:nvSpPr>
        <p:spPr>
          <a:xfrm>
            <a:off x="406400" y="0"/>
            <a:ext cx="11785600" cy="914400"/>
          </a:xfrm>
          <a:prstGeom prst="rect">
            <a:avLst/>
          </a:prstGeom>
          <a:noFill/>
          <a:ln>
            <a:noFill/>
          </a:ln>
          <a:effectLst/>
        </p:spPr>
        <p:txBody>
          <a:bodyPr/>
          <a:lstStyle>
            <a:lvl1pPr algn="l" rtl="0" eaLnBrk="0" fontAlgn="base" hangingPunct="0">
              <a:spcBef>
                <a:spcPct val="0"/>
              </a:spcBef>
              <a:spcAft>
                <a:spcPct val="0"/>
              </a:spcAft>
              <a:defRPr lang="en-US" sz="4800" b="1">
                <a:solidFill>
                  <a:srgbClr val="D2C869"/>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5" name="Rectangle 4"/>
          <p:cNvSpPr>
            <a:spLocks noChangeArrowheads="1"/>
          </p:cNvSpPr>
          <p:nvPr/>
        </p:nvSpPr>
        <p:spPr bwMode="auto">
          <a:xfrm>
            <a:off x="-101600" y="457200"/>
            <a:ext cx="123952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7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D2170_1920_NoLogo_Title_Level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101600" y="177800"/>
            <a:ext cx="12395200" cy="914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381000"/>
            <a:ext cx="11684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2250">
                <a:solidFill>
                  <a:srgbClr val="1D437E"/>
                </a:solidFill>
                <a:latin typeface="Arial" panose="020B0604020202020204" pitchFamily="34" charset="0"/>
                <a:cs typeface="Arial" panose="020B0604020202020204" pitchFamily="34" charset="0"/>
              </a:defRPr>
            </a:lvl1pPr>
            <a:lvl2pPr>
              <a:defRPr sz="1950">
                <a:solidFill>
                  <a:srgbClr val="1D437E"/>
                </a:solidFill>
                <a:latin typeface="Arial" panose="020B0604020202020204" pitchFamily="34" charset="0"/>
                <a:cs typeface="Arial" panose="020B0604020202020204" pitchFamily="34" charset="0"/>
              </a:defRPr>
            </a:lvl2pPr>
            <a:lvl3pPr>
              <a:defRPr sz="1650">
                <a:solidFill>
                  <a:srgbClr val="1D437E"/>
                </a:solidFill>
                <a:latin typeface="Arial" panose="020B0604020202020204" pitchFamily="34" charset="0"/>
                <a:cs typeface="Arial" panose="020B0604020202020204" pitchFamily="34" charset="0"/>
              </a:defRPr>
            </a:lvl3pPr>
            <a:lvl4pPr>
              <a:defRPr sz="1350">
                <a:solidFill>
                  <a:srgbClr val="1D437E"/>
                </a:solidFill>
                <a:latin typeface="Arial" panose="020B0604020202020204" pitchFamily="34" charset="0"/>
                <a:cs typeface="Arial" panose="020B0604020202020204" pitchFamily="34" charset="0"/>
              </a:defRPr>
            </a:lvl4pPr>
            <a:lvl5pPr>
              <a:defRPr sz="1200">
                <a:solidFill>
                  <a:srgbClr val="1D437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22BE689-E1F7-4F42-AC4D-67A7C42D0C69}"/>
              </a:ext>
            </a:extLst>
          </p:cNvPr>
          <p:cNvPicPr>
            <a:picLocks noChangeAspect="1"/>
          </p:cNvPicPr>
          <p:nvPr userDrawn="1"/>
        </p:nvPicPr>
        <p:blipFill>
          <a:blip r:embed="rId2"/>
          <a:stretch>
            <a:fillRect/>
          </a:stretch>
        </p:blipFill>
        <p:spPr>
          <a:xfrm>
            <a:off x="10363200" y="76200"/>
            <a:ext cx="1219200" cy="1143856"/>
          </a:xfrm>
          <a:prstGeom prst="rect">
            <a:avLst/>
          </a:prstGeom>
        </p:spPr>
      </p:pic>
    </p:spTree>
    <p:extLst>
      <p:ext uri="{BB962C8B-B14F-4D97-AF65-F5344CB8AC3E}">
        <p14:creationId xmlns:p14="http://schemas.microsoft.com/office/powerpoint/2010/main" val="1790773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D2170_1920_NoLogo_Title_Level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101600" y="457200"/>
            <a:ext cx="12395200" cy="533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2250">
                <a:solidFill>
                  <a:srgbClr val="1D437E"/>
                </a:solidFill>
                <a:latin typeface="Arial" panose="020B0604020202020204" pitchFamily="34" charset="0"/>
                <a:cs typeface="Arial" panose="020B0604020202020204" pitchFamily="34" charset="0"/>
              </a:defRPr>
            </a:lvl1pPr>
            <a:lvl2pPr>
              <a:defRPr sz="1950">
                <a:solidFill>
                  <a:srgbClr val="1D437E"/>
                </a:solidFill>
                <a:latin typeface="Arial" panose="020B0604020202020204" pitchFamily="34" charset="0"/>
                <a:cs typeface="Arial" panose="020B0604020202020204" pitchFamily="34" charset="0"/>
              </a:defRPr>
            </a:lvl2pPr>
            <a:lvl3pPr>
              <a:defRPr sz="1650">
                <a:solidFill>
                  <a:srgbClr val="1D437E"/>
                </a:solidFill>
                <a:latin typeface="Arial" panose="020B0604020202020204" pitchFamily="34" charset="0"/>
                <a:cs typeface="Arial" panose="020B0604020202020204" pitchFamily="34" charset="0"/>
              </a:defRPr>
            </a:lvl3pPr>
            <a:lvl4pPr>
              <a:defRPr sz="1350">
                <a:solidFill>
                  <a:srgbClr val="1D437E"/>
                </a:solidFill>
                <a:latin typeface="Arial" panose="020B0604020202020204" pitchFamily="34" charset="0"/>
                <a:cs typeface="Arial" panose="020B0604020202020204" pitchFamily="34" charset="0"/>
              </a:defRPr>
            </a:lvl4pPr>
            <a:lvl5pPr>
              <a:defRPr sz="1200">
                <a:solidFill>
                  <a:srgbClr val="1D437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22BE689-E1F7-4F42-AC4D-67A7C42D0C69}"/>
              </a:ext>
            </a:extLst>
          </p:cNvPr>
          <p:cNvPicPr>
            <a:picLocks noChangeAspect="1"/>
          </p:cNvPicPr>
          <p:nvPr userDrawn="1"/>
        </p:nvPicPr>
        <p:blipFill>
          <a:blip r:embed="rId2"/>
          <a:stretch>
            <a:fillRect/>
          </a:stretch>
        </p:blipFill>
        <p:spPr>
          <a:xfrm>
            <a:off x="10363200" y="177800"/>
            <a:ext cx="1219200" cy="1143856"/>
          </a:xfrm>
          <a:prstGeom prst="rect">
            <a:avLst/>
          </a:prstGeom>
        </p:spPr>
      </p:pic>
    </p:spTree>
    <p:extLst>
      <p:ext uri="{BB962C8B-B14F-4D97-AF65-F5344CB8AC3E}">
        <p14:creationId xmlns:p14="http://schemas.microsoft.com/office/powerpoint/2010/main" val="3457582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2170_1920_NoLogo_Title&amp;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27940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101600" y="457200"/>
            <a:ext cx="12395200" cy="533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pic>
        <p:nvPicPr>
          <p:cNvPr id="7" name="Picture 6">
            <a:extLst>
              <a:ext uri="{FF2B5EF4-FFF2-40B4-BE49-F238E27FC236}">
                <a16:creationId xmlns:a16="http://schemas.microsoft.com/office/drawing/2014/main" id="{DE1F1798-3F5D-294B-92B0-01A0FEB1E176}"/>
              </a:ext>
            </a:extLst>
          </p:cNvPr>
          <p:cNvPicPr>
            <a:picLocks noChangeAspect="1"/>
          </p:cNvPicPr>
          <p:nvPr userDrawn="1"/>
        </p:nvPicPr>
        <p:blipFill>
          <a:blip r:embed="rId2"/>
          <a:stretch>
            <a:fillRect/>
          </a:stretch>
        </p:blipFill>
        <p:spPr>
          <a:xfrm>
            <a:off x="10363200" y="177800"/>
            <a:ext cx="1219200" cy="1143856"/>
          </a:xfrm>
          <a:prstGeom prst="rect">
            <a:avLst/>
          </a:prstGeom>
        </p:spPr>
      </p:pic>
      <p:graphicFrame>
        <p:nvGraphicFramePr>
          <p:cNvPr id="10" name="Table 9">
            <a:extLst>
              <a:ext uri="{FF2B5EF4-FFF2-40B4-BE49-F238E27FC236}">
                <a16:creationId xmlns:a16="http://schemas.microsoft.com/office/drawing/2014/main" id="{825D7DDE-74E0-1D46-959D-CEE96D9CBC0C}"/>
              </a:ext>
            </a:extLst>
          </p:cNvPr>
          <p:cNvGraphicFramePr>
            <a:graphicFrameLocks noGrp="1"/>
          </p:cNvGraphicFramePr>
          <p:nvPr userDrawn="1"/>
        </p:nvGraphicFramePr>
        <p:xfrm>
          <a:off x="2032000" y="2006601"/>
          <a:ext cx="8128000" cy="3461171"/>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31573436"/>
                    </a:ext>
                  </a:extLst>
                </a:gridCol>
                <a:gridCol w="2032000">
                  <a:extLst>
                    <a:ext uri="{9D8B030D-6E8A-4147-A177-3AD203B41FA5}">
                      <a16:colId xmlns:a16="http://schemas.microsoft.com/office/drawing/2014/main" val="385184983"/>
                    </a:ext>
                  </a:extLst>
                </a:gridCol>
                <a:gridCol w="1930400">
                  <a:extLst>
                    <a:ext uri="{9D8B030D-6E8A-4147-A177-3AD203B41FA5}">
                      <a16:colId xmlns:a16="http://schemas.microsoft.com/office/drawing/2014/main" val="1234205885"/>
                    </a:ext>
                  </a:extLst>
                </a:gridCol>
                <a:gridCol w="2133600">
                  <a:extLst>
                    <a:ext uri="{9D8B030D-6E8A-4147-A177-3AD203B41FA5}">
                      <a16:colId xmlns:a16="http://schemas.microsoft.com/office/drawing/2014/main" val="242569803"/>
                    </a:ext>
                  </a:extLst>
                </a:gridCol>
              </a:tblGrid>
              <a:tr h="494453">
                <a:tc>
                  <a:txBody>
                    <a:bodyPr/>
                    <a:lstStyle/>
                    <a:p>
                      <a:endParaRPr lang="fr-FR" sz="1800" dirty="0"/>
                    </a:p>
                  </a:txBody>
                  <a:tcPr marL="121920" marR="121920" marT="60960" marB="60960">
                    <a:solidFill>
                      <a:srgbClr val="763982"/>
                    </a:solidFill>
                  </a:tcPr>
                </a:tc>
                <a:tc>
                  <a:txBody>
                    <a:bodyPr/>
                    <a:lstStyle/>
                    <a:p>
                      <a:endParaRPr lang="fr-FR" sz="1800" dirty="0"/>
                    </a:p>
                  </a:txBody>
                  <a:tcPr marL="121920" marR="121920" marT="60960" marB="60960">
                    <a:solidFill>
                      <a:srgbClr val="763982"/>
                    </a:solidFill>
                  </a:tcPr>
                </a:tc>
                <a:tc>
                  <a:txBody>
                    <a:bodyPr/>
                    <a:lstStyle/>
                    <a:p>
                      <a:endParaRPr lang="fr-FR" sz="1800" dirty="0"/>
                    </a:p>
                  </a:txBody>
                  <a:tcPr marL="121920" marR="121920" marT="60960" marB="60960">
                    <a:solidFill>
                      <a:srgbClr val="763982"/>
                    </a:solidFill>
                  </a:tcPr>
                </a:tc>
                <a:tc>
                  <a:txBody>
                    <a:bodyPr/>
                    <a:lstStyle/>
                    <a:p>
                      <a:endParaRPr lang="fr-FR" sz="1800" dirty="0"/>
                    </a:p>
                  </a:txBody>
                  <a:tcPr marL="121920" marR="121920" marT="60960" marB="60960">
                    <a:solidFill>
                      <a:srgbClr val="763982"/>
                    </a:solidFill>
                  </a:tcPr>
                </a:tc>
                <a:extLst>
                  <a:ext uri="{0D108BD9-81ED-4DB2-BD59-A6C34878D82A}">
                    <a16:rowId xmlns:a16="http://schemas.microsoft.com/office/drawing/2014/main" val="1363917202"/>
                  </a:ext>
                </a:extLst>
              </a:tr>
              <a:tr h="494453">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extLst>
                  <a:ext uri="{0D108BD9-81ED-4DB2-BD59-A6C34878D82A}">
                    <a16:rowId xmlns:a16="http://schemas.microsoft.com/office/drawing/2014/main" val="3168501970"/>
                  </a:ext>
                </a:extLst>
              </a:tr>
              <a:tr h="494453">
                <a:tc>
                  <a:txBody>
                    <a:bodyPr/>
                    <a:lstStyle/>
                    <a:p>
                      <a:endParaRPr lang="fr-FR" sz="1800" dirty="0"/>
                    </a:p>
                  </a:txBody>
                  <a:tcPr marL="121920" marR="121920" marT="60960" marB="60960">
                    <a:solidFill>
                      <a:srgbClr val="763982">
                        <a:alpha val="35000"/>
                      </a:srgbClr>
                    </a:solidFill>
                  </a:tcPr>
                </a:tc>
                <a:tc>
                  <a:txBody>
                    <a:bodyPr/>
                    <a:lstStyle/>
                    <a:p>
                      <a:endParaRPr lang="fr-FR" sz="1800" dirty="0"/>
                    </a:p>
                  </a:txBody>
                  <a:tcPr marL="121920" marR="121920" marT="60960" marB="60960">
                    <a:solidFill>
                      <a:srgbClr val="763982">
                        <a:alpha val="35000"/>
                      </a:srgbClr>
                    </a:solidFill>
                  </a:tcPr>
                </a:tc>
                <a:tc>
                  <a:txBody>
                    <a:bodyPr/>
                    <a:lstStyle/>
                    <a:p>
                      <a:endParaRPr lang="fr-FR" sz="1800" dirty="0"/>
                    </a:p>
                  </a:txBody>
                  <a:tcPr marL="121920" marR="121920" marT="60960" marB="60960">
                    <a:solidFill>
                      <a:srgbClr val="763982">
                        <a:alpha val="35000"/>
                      </a:srgbClr>
                    </a:solidFill>
                  </a:tcPr>
                </a:tc>
                <a:tc>
                  <a:txBody>
                    <a:bodyPr/>
                    <a:lstStyle/>
                    <a:p>
                      <a:endParaRPr lang="fr-FR" sz="1800" dirty="0"/>
                    </a:p>
                  </a:txBody>
                  <a:tcPr marL="121920" marR="121920" marT="60960" marB="60960">
                    <a:solidFill>
                      <a:srgbClr val="763982">
                        <a:alpha val="35000"/>
                      </a:srgbClr>
                    </a:solidFill>
                  </a:tcPr>
                </a:tc>
                <a:extLst>
                  <a:ext uri="{0D108BD9-81ED-4DB2-BD59-A6C34878D82A}">
                    <a16:rowId xmlns:a16="http://schemas.microsoft.com/office/drawing/2014/main" val="3330802256"/>
                  </a:ext>
                </a:extLst>
              </a:tr>
              <a:tr h="494453">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extLst>
                  <a:ext uri="{0D108BD9-81ED-4DB2-BD59-A6C34878D82A}">
                    <a16:rowId xmlns:a16="http://schemas.microsoft.com/office/drawing/2014/main" val="2991156614"/>
                  </a:ext>
                </a:extLst>
              </a:tr>
              <a:tr h="494453">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extLst>
                  <a:ext uri="{0D108BD9-81ED-4DB2-BD59-A6C34878D82A}">
                    <a16:rowId xmlns:a16="http://schemas.microsoft.com/office/drawing/2014/main" val="2824493210"/>
                  </a:ext>
                </a:extLst>
              </a:tr>
              <a:tr h="494453">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tc>
                  <a:txBody>
                    <a:bodyPr/>
                    <a:lstStyle/>
                    <a:p>
                      <a:endParaRPr lang="fr-FR" sz="1800" dirty="0"/>
                    </a:p>
                  </a:txBody>
                  <a:tcPr marL="121920" marR="121920" marT="60960" marB="60960">
                    <a:solidFill>
                      <a:srgbClr val="763982">
                        <a:alpha val="15000"/>
                      </a:srgbClr>
                    </a:solidFill>
                  </a:tcPr>
                </a:tc>
                <a:extLst>
                  <a:ext uri="{0D108BD9-81ED-4DB2-BD59-A6C34878D82A}">
                    <a16:rowId xmlns:a16="http://schemas.microsoft.com/office/drawing/2014/main" val="837994953"/>
                  </a:ext>
                </a:extLst>
              </a:tr>
              <a:tr h="494453">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tc>
                  <a:txBody>
                    <a:bodyPr/>
                    <a:lstStyle/>
                    <a:p>
                      <a:endParaRPr lang="fr-FR" sz="1800" dirty="0"/>
                    </a:p>
                  </a:txBody>
                  <a:tcPr marL="121920" marR="121920" marT="60960" marB="60960">
                    <a:solidFill>
                      <a:srgbClr val="763982">
                        <a:alpha val="25000"/>
                      </a:srgbClr>
                    </a:solidFill>
                  </a:tcPr>
                </a:tc>
                <a:extLst>
                  <a:ext uri="{0D108BD9-81ED-4DB2-BD59-A6C34878D82A}">
                    <a16:rowId xmlns:a16="http://schemas.microsoft.com/office/drawing/2014/main" val="3559213581"/>
                  </a:ext>
                </a:extLst>
              </a:tr>
            </a:tbl>
          </a:graphicData>
        </a:graphic>
      </p:graphicFrame>
    </p:spTree>
    <p:extLst>
      <p:ext uri="{BB962C8B-B14F-4D97-AF65-F5344CB8AC3E}">
        <p14:creationId xmlns:p14="http://schemas.microsoft.com/office/powerpoint/2010/main" val="948024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2170_1920_for_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19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2170_1920_Presid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F4BB74-3F17-4744-B590-D6B1B354888D}"/>
              </a:ext>
            </a:extLst>
          </p:cNvPr>
          <p:cNvPicPr>
            <a:picLocks noChangeAspect="1"/>
          </p:cNvPicPr>
          <p:nvPr userDrawn="1"/>
        </p:nvPicPr>
        <p:blipFill>
          <a:blip r:embed="rId2"/>
          <a:stretch>
            <a:fillRect/>
          </a:stretch>
        </p:blipFill>
        <p:spPr>
          <a:xfrm>
            <a:off x="1422402" y="787400"/>
            <a:ext cx="3573167" cy="4775200"/>
          </a:xfrm>
          <a:prstGeom prst="rect">
            <a:avLst/>
          </a:prstGeom>
        </p:spPr>
      </p:pic>
      <p:sp>
        <p:nvSpPr>
          <p:cNvPr id="4" name="Rectangle 3">
            <a:extLst>
              <a:ext uri="{FF2B5EF4-FFF2-40B4-BE49-F238E27FC236}">
                <a16:creationId xmlns:a16="http://schemas.microsoft.com/office/drawing/2014/main" id="{D71F4817-E8C5-1D41-B38E-146D83BAE062}"/>
              </a:ext>
            </a:extLst>
          </p:cNvPr>
          <p:cNvSpPr/>
          <p:nvPr userDrawn="1"/>
        </p:nvSpPr>
        <p:spPr>
          <a:xfrm>
            <a:off x="5104737" y="4241800"/>
            <a:ext cx="7112000" cy="1077218"/>
          </a:xfrm>
          <a:prstGeom prst="rect">
            <a:avLst/>
          </a:prstGeom>
        </p:spPr>
        <p:txBody>
          <a:bodyPr wrap="square">
            <a:spAutoFit/>
          </a:bodyPr>
          <a:lstStyle/>
          <a:p>
            <a:r>
              <a:rPr lang="en-US" sz="1600" b="1" dirty="0">
                <a:solidFill>
                  <a:srgbClr val="763982"/>
                </a:solidFill>
                <a:effectLst/>
                <a:latin typeface="Arial" panose="020B0604020202020204" pitchFamily="34" charset="0"/>
                <a:cs typeface="Arial" panose="020B0604020202020204" pitchFamily="34" charset="0"/>
              </a:rPr>
              <a:t>ROTARY’S VISION:</a:t>
            </a:r>
          </a:p>
          <a:p>
            <a:r>
              <a:rPr lang="en-US" sz="1600" dirty="0">
                <a:solidFill>
                  <a:srgbClr val="002060"/>
                </a:solidFill>
                <a:effectLst/>
                <a:latin typeface="Arial" panose="020B0604020202020204" pitchFamily="34" charset="0"/>
                <a:cs typeface="Arial" panose="020B0604020202020204" pitchFamily="34" charset="0"/>
              </a:rPr>
              <a:t>Together, we see a world where people unite and</a:t>
            </a:r>
          </a:p>
          <a:p>
            <a:r>
              <a:rPr lang="en-US" sz="1600" dirty="0">
                <a:solidFill>
                  <a:srgbClr val="002060"/>
                </a:solidFill>
                <a:effectLst/>
                <a:latin typeface="Arial" panose="020B0604020202020204" pitchFamily="34" charset="0"/>
                <a:cs typeface="Arial" panose="020B0604020202020204" pitchFamily="34" charset="0"/>
              </a:rPr>
              <a:t>take action to create lasting change — across the globe,</a:t>
            </a:r>
          </a:p>
          <a:p>
            <a:r>
              <a:rPr lang="en-US" sz="1600" dirty="0">
                <a:solidFill>
                  <a:srgbClr val="002060"/>
                </a:solidFill>
                <a:effectLst/>
                <a:latin typeface="Arial" panose="020B0604020202020204" pitchFamily="34" charset="0"/>
                <a:cs typeface="Arial" panose="020B0604020202020204" pitchFamily="34" charset="0"/>
              </a:rPr>
              <a:t>in our communities, and in ourselves.</a:t>
            </a:r>
          </a:p>
        </p:txBody>
      </p:sp>
      <p:sp>
        <p:nvSpPr>
          <p:cNvPr id="5" name="Rectangle 4">
            <a:extLst>
              <a:ext uri="{FF2B5EF4-FFF2-40B4-BE49-F238E27FC236}">
                <a16:creationId xmlns:a16="http://schemas.microsoft.com/office/drawing/2014/main" id="{732AB16B-1343-5048-B4D9-CF938CD14EEB}"/>
              </a:ext>
            </a:extLst>
          </p:cNvPr>
          <p:cNvSpPr/>
          <p:nvPr userDrawn="1"/>
        </p:nvSpPr>
        <p:spPr>
          <a:xfrm>
            <a:off x="5080000" y="685800"/>
            <a:ext cx="6096000" cy="1569660"/>
          </a:xfrm>
          <a:prstGeom prst="rect">
            <a:avLst/>
          </a:prstGeom>
        </p:spPr>
        <p:txBody>
          <a:bodyPr>
            <a:spAutoFit/>
          </a:bodyPr>
          <a:lstStyle/>
          <a:p>
            <a:r>
              <a:rPr lang="en-US" sz="2400" dirty="0">
                <a:solidFill>
                  <a:srgbClr val="763982"/>
                </a:solidFill>
                <a:effectLst/>
                <a:latin typeface="Arial" panose="020B0604020202020204" pitchFamily="34" charset="0"/>
                <a:cs typeface="Arial" panose="020B0604020202020204" pitchFamily="34" charset="0"/>
              </a:rPr>
              <a:t>MARK DANIEL</a:t>
            </a:r>
          </a:p>
          <a:p>
            <a:r>
              <a:rPr lang="en-US" sz="2400" dirty="0">
                <a:solidFill>
                  <a:srgbClr val="763982"/>
                </a:solidFill>
                <a:effectLst/>
                <a:latin typeface="Arial" panose="020B0604020202020204" pitchFamily="34" charset="0"/>
                <a:cs typeface="Arial" panose="020B0604020202020204" pitchFamily="34" charset="0"/>
              </a:rPr>
              <a:t>MALONEY</a:t>
            </a:r>
          </a:p>
          <a:p>
            <a:r>
              <a:rPr lang="en-US" sz="2400" dirty="0">
                <a:solidFill>
                  <a:srgbClr val="1D437E"/>
                </a:solidFill>
                <a:effectLst/>
                <a:latin typeface="Arial" panose="020B0604020202020204" pitchFamily="34" charset="0"/>
                <a:cs typeface="Arial" panose="020B0604020202020204" pitchFamily="34" charset="0"/>
              </a:rPr>
              <a:t>2020-20 President</a:t>
            </a:r>
          </a:p>
          <a:p>
            <a:r>
              <a:rPr lang="en-US" sz="2400" dirty="0">
                <a:solidFill>
                  <a:srgbClr val="1D437E"/>
                </a:solidFill>
                <a:effectLst/>
                <a:latin typeface="Arial" panose="020B0604020202020204" pitchFamily="34" charset="0"/>
                <a:cs typeface="Arial" panose="020B0604020202020204" pitchFamily="34" charset="0"/>
              </a:rPr>
              <a:t>Rotary International</a:t>
            </a:r>
          </a:p>
        </p:txBody>
      </p:sp>
    </p:spTree>
    <p:extLst>
      <p:ext uri="{BB962C8B-B14F-4D97-AF65-F5344CB8AC3E}">
        <p14:creationId xmlns:p14="http://schemas.microsoft.com/office/powerpoint/2010/main" val="666354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694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5792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5553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1401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5" name="Rectangle 4"/>
          <p:cNvSpPr>
            <a:spLocks noChangeArrowheads="1"/>
          </p:cNvSpPr>
          <p:nvPr/>
        </p:nvSpPr>
        <p:spPr bwMode="auto">
          <a:xfrm>
            <a:off x="-101600" y="457200"/>
            <a:ext cx="123952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9072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568641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85965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218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7346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093957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944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33531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3881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6053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5" name="Rectangle 4"/>
          <p:cNvSpPr>
            <a:spLocks noChangeArrowheads="1"/>
          </p:cNvSpPr>
          <p:nvPr/>
        </p:nvSpPr>
        <p:spPr bwMode="auto">
          <a:xfrm>
            <a:off x="-101600" y="457200"/>
            <a:ext cx="123952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384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61608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50712" y="1532313"/>
            <a:ext cx="8490573" cy="503664"/>
          </a:xfrm>
        </p:spPr>
        <p:txBody>
          <a:bodyPr lIns="0" tIns="0" rIns="0" bIns="0"/>
          <a:lstStyle>
            <a:lvl1pPr>
              <a:defRPr sz="3273" b="1" i="0">
                <a:solidFill>
                  <a:srgbClr val="862075"/>
                </a:solidFill>
                <a:latin typeface="Arial"/>
                <a:cs typeface="Arial"/>
              </a:defRPr>
            </a:lvl1pPr>
          </a:lstStyle>
          <a:p>
            <a:endParaRPr/>
          </a:p>
        </p:txBody>
      </p:sp>
      <p:sp>
        <p:nvSpPr>
          <p:cNvPr id="3" name="Holder 3"/>
          <p:cNvSpPr>
            <a:spLocks noGrp="1"/>
          </p:cNvSpPr>
          <p:nvPr>
            <p:ph type="body" idx="1"/>
          </p:nvPr>
        </p:nvSpPr>
        <p:spPr>
          <a:xfrm>
            <a:off x="6195608" y="2432858"/>
            <a:ext cx="5001308" cy="188834"/>
          </a:xfrm>
        </p:spPr>
        <p:txBody>
          <a:bodyPr lIns="0" tIns="0" rIns="0" bIns="0"/>
          <a:lstStyle>
            <a:lvl1pPr>
              <a:defRPr sz="1227" b="0" i="0">
                <a:solidFill>
                  <a:srgbClr val="3C5056"/>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831099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50712" y="1532313"/>
            <a:ext cx="8490573" cy="503664"/>
          </a:xfrm>
        </p:spPr>
        <p:txBody>
          <a:bodyPr lIns="0" tIns="0" rIns="0" bIns="0"/>
          <a:lstStyle>
            <a:lvl1pPr>
              <a:defRPr sz="3273" b="1" i="0">
                <a:solidFill>
                  <a:srgbClr val="862075"/>
                </a:solidFill>
                <a:latin typeface="Arial"/>
                <a:cs typeface="Arial"/>
              </a:defRPr>
            </a:lvl1pPr>
          </a:lstStyle>
          <a:p>
            <a:endParaRPr/>
          </a:p>
        </p:txBody>
      </p:sp>
      <p:sp>
        <p:nvSpPr>
          <p:cNvPr id="3" name="Holder 3"/>
          <p:cNvSpPr>
            <a:spLocks noGrp="1"/>
          </p:cNvSpPr>
          <p:nvPr>
            <p:ph sz="half" idx="2"/>
          </p:nvPr>
        </p:nvSpPr>
        <p:spPr>
          <a:xfrm>
            <a:off x="609600" y="1577340"/>
            <a:ext cx="5303520" cy="1384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384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23897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50712" y="1532313"/>
            <a:ext cx="8490573" cy="503664"/>
          </a:xfrm>
        </p:spPr>
        <p:txBody>
          <a:bodyPr lIns="0" tIns="0" rIns="0" bIns="0"/>
          <a:lstStyle>
            <a:lvl1pPr>
              <a:defRPr sz="3273" b="1" i="0">
                <a:solidFill>
                  <a:srgbClr val="86207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676657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985345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45411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35778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70410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091182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44995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5" name="Rectangle 4"/>
          <p:cNvSpPr>
            <a:spLocks noChangeArrowheads="1"/>
          </p:cNvSpPr>
          <p:nvPr/>
        </p:nvSpPr>
        <p:spPr bwMode="auto">
          <a:xfrm>
            <a:off x="-101600" y="457200"/>
            <a:ext cx="123952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1657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a:lvl1pPr>
          </a:lstStyle>
          <a:p>
            <a:pPr lvl="0"/>
            <a:endParaRPr lang="en-US" dirty="0"/>
          </a:p>
        </p:txBody>
      </p:sp>
      <p:sp>
        <p:nvSpPr>
          <p:cNvPr id="4" name="Titel 3"/>
          <p:cNvSpPr>
            <a:spLocks noGrp="1"/>
          </p:cNvSpPr>
          <p:nvPr>
            <p:ph type="title"/>
          </p:nvPr>
        </p:nvSpPr>
        <p:spPr>
          <a:xfrm>
            <a:off x="304800" y="0"/>
            <a:ext cx="11887200" cy="914400"/>
          </a:xfrm>
          <a:prstGeom prst="rect">
            <a:avLst/>
          </a:prstGeom>
        </p:spPr>
        <p:txBody>
          <a:bodyPr/>
          <a:lstStyle/>
          <a:p>
            <a:r>
              <a:rPr lang="nl-NL"/>
              <a:t>Klik om de stijl te bewerken</a:t>
            </a:r>
            <a:endParaRPr lang="nl-BE"/>
          </a:p>
        </p:txBody>
      </p:sp>
    </p:spTree>
    <p:extLst>
      <p:ext uri="{BB962C8B-B14F-4D97-AF65-F5344CB8AC3E}">
        <p14:creationId xmlns:p14="http://schemas.microsoft.com/office/powerpoint/2010/main" val="819120841"/>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304800" y="6324600"/>
            <a:ext cx="9652000" cy="0"/>
          </a:xfrm>
          <a:prstGeom prst="line">
            <a:avLst/>
          </a:prstGeom>
          <a:noFill/>
          <a:ln w="38100">
            <a:solidFill>
              <a:srgbClr val="D2C896"/>
            </a:solidFill>
            <a:round/>
            <a:headEnd/>
            <a:tailEnd/>
          </a:ln>
          <a:effectLst/>
        </p:spPr>
        <p:txBody>
          <a:bodyPr/>
          <a:lstStyle/>
          <a:p>
            <a:pPr>
              <a:defRPr/>
            </a:pPr>
            <a:endParaRPr lang="nl-BE" sz="2400">
              <a:latin typeface="Arial" charset="0"/>
            </a:endParaRPr>
          </a:p>
        </p:txBody>
      </p:sp>
      <p:sp>
        <p:nvSpPr>
          <p:cNvPr id="269314" name="Rectangle 2"/>
          <p:cNvSpPr>
            <a:spLocks noGrp="1" noChangeArrowheads="1"/>
          </p:cNvSpPr>
          <p:nvPr>
            <p:ph type="ctrTitle"/>
          </p:nvPr>
        </p:nvSpPr>
        <p:spPr>
          <a:xfrm>
            <a:off x="406400" y="1"/>
            <a:ext cx="11785600" cy="914400"/>
          </a:xfrm>
          <a:prstGeom prst="rect">
            <a:avLst/>
          </a:prstGeom>
          <a:noFill/>
          <a:ln>
            <a:noFill/>
          </a:ln>
          <a:effectLst/>
        </p:spPr>
        <p:txBody>
          <a:bodyPr/>
          <a:lstStyle>
            <a:lvl1pPr>
              <a:defRPr lang="en-US" sz="4800" b="1" noProof="0" smtClean="0">
                <a:solidFill>
                  <a:srgbClr val="D2C869"/>
                </a:solidFill>
                <a:effectLst>
                  <a:outerShdw blurRad="38100" dist="38100" dir="2700000" algn="tl">
                    <a:srgbClr val="000000">
                      <a:alpha val="43137"/>
                    </a:srgbClr>
                  </a:outerShdw>
                </a:effectLst>
                <a:latin typeface="+mj-lt"/>
                <a:ea typeface="+mj-ea"/>
                <a:cs typeface="+mj-cs"/>
              </a:defRPr>
            </a:lvl1pPr>
          </a:lstStyle>
          <a:p>
            <a:pPr lvl="0"/>
            <a:r>
              <a:rPr lang="en-US" noProof="0" dirty="0"/>
              <a:t>Click to edit Master title style</a:t>
            </a:r>
          </a:p>
        </p:txBody>
      </p:sp>
    </p:spTree>
    <p:extLst>
      <p:ext uri="{BB962C8B-B14F-4D97-AF65-F5344CB8AC3E}">
        <p14:creationId xmlns:p14="http://schemas.microsoft.com/office/powerpoint/2010/main" val="129033828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623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a:defRPr/>
            </a:lvl1pPr>
          </a:lstStyle>
          <a:p>
            <a:pPr>
              <a:defRPr/>
            </a:pPr>
            <a:fld id="{9D80A85F-EE2E-4277-B276-33FB34979C62}" type="slidenum">
              <a:rPr lang="en-US" smtClean="0"/>
              <a:pPr>
                <a:defRPr/>
              </a:pPr>
              <a:t>‹N°›</a:t>
            </a:fld>
            <a:endParaRPr lang="en-US" dirty="0"/>
          </a:p>
        </p:txBody>
      </p:sp>
    </p:spTree>
    <p:extLst>
      <p:ext uri="{BB962C8B-B14F-4D97-AF65-F5344CB8AC3E}">
        <p14:creationId xmlns:p14="http://schemas.microsoft.com/office/powerpoint/2010/main" val="3052437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4"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03D5B703-056F-479E-8893-F9987D298CDC}" type="slidenum">
              <a:rPr lang="en-GB" smtClean="0"/>
              <a:pPr/>
              <a:t>‹N°›</a:t>
            </a:fld>
            <a:endParaRPr lang="en-GB"/>
          </a:p>
        </p:txBody>
      </p:sp>
    </p:spTree>
    <p:extLst>
      <p:ext uri="{BB962C8B-B14F-4D97-AF65-F5344CB8AC3E}">
        <p14:creationId xmlns:p14="http://schemas.microsoft.com/office/powerpoint/2010/main" val="3480723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315"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2077"/>
            </a:lvl1pPr>
            <a:lvl2pPr>
              <a:defRPr sz="1800"/>
            </a:lvl2pPr>
            <a:lvl3pPr>
              <a:defRPr sz="1592"/>
            </a:lvl3pPr>
            <a:lvl4pPr>
              <a:defRPr sz="1315"/>
            </a:lvl4pPr>
            <a:lvl5pPr>
              <a:defRPr sz="1315"/>
            </a:lvl5pPr>
            <a:lvl6pPr>
              <a:defRPr sz="1315"/>
            </a:lvl6pPr>
            <a:lvl7pPr>
              <a:defRPr sz="1315"/>
            </a:lvl7pPr>
            <a:lvl8pPr>
              <a:defRPr sz="1315"/>
            </a:lvl8pPr>
            <a:lvl9pPr>
              <a:defRPr sz="13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900"/>
            </a:lvl1pPr>
            <a:lvl2pPr marL="297560" indent="0">
              <a:buNone/>
              <a:defRPr sz="762"/>
            </a:lvl2pPr>
            <a:lvl3pPr marL="595120" indent="0">
              <a:buNone/>
              <a:defRPr sz="623"/>
            </a:lvl3pPr>
            <a:lvl4pPr marL="892680" indent="0">
              <a:buNone/>
              <a:defRPr sz="554"/>
            </a:lvl4pPr>
            <a:lvl5pPr marL="1190240" indent="0">
              <a:buNone/>
              <a:defRPr sz="554"/>
            </a:lvl5pPr>
            <a:lvl6pPr marL="1487800" indent="0">
              <a:buNone/>
              <a:defRPr sz="554"/>
            </a:lvl6pPr>
            <a:lvl7pPr marL="1785360" indent="0">
              <a:buNone/>
              <a:defRPr sz="554"/>
            </a:lvl7pPr>
            <a:lvl8pPr marL="2082920" indent="0">
              <a:buNone/>
              <a:defRPr sz="554"/>
            </a:lvl8pPr>
            <a:lvl9pPr marL="2380480" indent="0">
              <a:buNone/>
              <a:defRPr sz="55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fr-FR" altLang="fr-FR"/>
              <a:t>www.endpolionow.org</a:t>
            </a:r>
            <a:endParaRPr lang="en-US" altLang="fr-F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C81EA25-604C-4134-9E61-AE4F2AE2864F}" type="slidenum">
              <a:rPr lang="en-US" altLang="fr-FR"/>
              <a:pPr>
                <a:defRPr/>
              </a:pPr>
              <a:t>‹N°›</a:t>
            </a:fld>
            <a:endParaRPr lang="en-US" altLang="fr-FR">
              <a:solidFill>
                <a:srgbClr val="88A44D"/>
              </a:solidFill>
            </a:endParaRPr>
          </a:p>
        </p:txBody>
      </p:sp>
    </p:spTree>
    <p:extLst>
      <p:ext uri="{BB962C8B-B14F-4D97-AF65-F5344CB8AC3E}">
        <p14:creationId xmlns:p14="http://schemas.microsoft.com/office/powerpoint/2010/main" val="535548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012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3.xml"/><Relationship Id="rId1" Type="http://schemas.openxmlformats.org/officeDocument/2006/relationships/slideLayout" Target="../slideLayouts/slideLayout30.xml"/><Relationship Id="rId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9.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5.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7.pn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image" Target="../media/image13.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9.xml"/><Relationship Id="rId1" Type="http://schemas.openxmlformats.org/officeDocument/2006/relationships/slideLayout" Target="../slideLayouts/slideLayout67.xml"/><Relationship Id="rId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448800" y="6477001"/>
            <a:ext cx="2133600" cy="138113"/>
          </a:xfrm>
          <a:prstGeom prst="rect">
            <a:avLst/>
          </a:prstGeom>
          <a:noFill/>
        </p:spPr>
        <p:txBody>
          <a:bodyPr lIns="0" tIns="0" rIns="0" bIns="0">
            <a:spAutoFit/>
          </a:bodyPr>
          <a:lstStyle/>
          <a:p>
            <a:pPr algn="r" eaLnBrk="0" hangingPunct="0">
              <a:defRPr/>
            </a:pPr>
            <a:r>
              <a:rPr lang="en-US" sz="900">
                <a:solidFill>
                  <a:srgbClr val="BCBDC0"/>
                </a:solidFill>
                <a:latin typeface="Arial Narrow" pitchFamily="34" charset="0"/>
              </a:rPr>
              <a:t>TITLE  |  </a:t>
            </a:r>
            <a:fld id="{02EEC6C3-8F1A-4BE1-8EFE-EB11F1428E24}" type="slidenum">
              <a:rPr lang="en-US" sz="900">
                <a:solidFill>
                  <a:srgbClr val="BCBDC0"/>
                </a:solidFill>
                <a:latin typeface="Arial Narrow" pitchFamily="34" charset="0"/>
              </a:rPr>
              <a:pPr algn="r" eaLnBrk="0" hangingPunct="0">
                <a:defRPr/>
              </a:pPr>
              <a:t>‹N°›</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spTree>
  </p:cSld>
  <p:clrMap bg1="lt1" tx1="dk1" bg2="lt2" tx2="dk2" accent1="accent1" accent2="accent2" accent3="accent3" accent4="accent4" accent5="accent5" accent6="accent6" hlink="hlink" folHlink="folHlink"/>
  <p:sldLayoutIdLst>
    <p:sldLayoutId id="2147485885" r:id="rId1"/>
    <p:sldLayoutId id="2147485901" r:id="rId2"/>
    <p:sldLayoutId id="2147485899" r:id="rId3"/>
    <p:sldLayoutId id="2147485900" r:id="rId4"/>
    <p:sldLayoutId id="2147485902" r:id="rId5"/>
    <p:sldLayoutId id="2147485903" r:id="rId6"/>
    <p:sldLayoutId id="2147485886" r:id="rId7"/>
    <p:sldLayoutId id="2147485887" r:id="rId8"/>
    <p:sldLayoutId id="2147485888" r:id="rId9"/>
    <p:sldLayoutId id="2147485889" r:id="rId10"/>
    <p:sldLayoutId id="2147485890" r:id="rId11"/>
    <p:sldLayoutId id="2147485891" r:id="rId12"/>
    <p:sldLayoutId id="2147485892" r:id="rId13"/>
    <p:sldLayoutId id="2147485893" r:id="rId14"/>
    <p:sldLayoutId id="2147485904" r:id="rId15"/>
    <p:sldLayoutId id="2147485959" r:id="rId16"/>
    <p:sldLayoutId id="2147485983" r:id="rId17"/>
  </p:sldLayoutIdLst>
  <p:hf sldNum="0" hd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9550400" y="6477001"/>
            <a:ext cx="2032000" cy="138113"/>
          </a:xfrm>
          <a:prstGeom prst="rect">
            <a:avLst/>
          </a:prstGeom>
          <a:noFill/>
        </p:spPr>
        <p:txBody>
          <a:bodyPr lIns="0" tIns="0" rIns="0" bIns="0">
            <a:spAutoFit/>
          </a:bodyPr>
          <a:lstStyle/>
          <a:p>
            <a:pPr algn="r" eaLnBrk="0" hangingPunct="0">
              <a:defRPr/>
            </a:pPr>
            <a:r>
              <a:rPr lang="en-US" sz="900">
                <a:solidFill>
                  <a:srgbClr val="BCBDC0"/>
                </a:solidFill>
                <a:latin typeface="Arial Narrow" pitchFamily="34" charset="0"/>
              </a:rPr>
              <a:t>TITLE |  </a:t>
            </a:r>
            <a:fld id="{CFD0ECF5-DF17-4215-8E72-5329E3B5AA31}" type="slidenum">
              <a:rPr lang="en-US" sz="900">
                <a:solidFill>
                  <a:srgbClr val="BCBDC0"/>
                </a:solidFill>
                <a:latin typeface="Arial Narrow" pitchFamily="34" charset="0"/>
              </a:rPr>
              <a:pPr algn="r" eaLnBrk="0" hangingPunct="0">
                <a:defRPr/>
              </a:pPr>
              <a:t>‹N°›</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pic>
        <p:nvPicPr>
          <p:cNvPr id="4099" name="Picture 3"/>
          <p:cNvPicPr>
            <a:picLocks noChangeAspect="1"/>
          </p:cNvPicPr>
          <p:nvPr/>
        </p:nvPicPr>
        <p:blipFill>
          <a:blip r:embed="rId14"/>
          <a:srcRect/>
          <a:stretch>
            <a:fillRect/>
          </a:stretch>
        </p:blipFill>
        <p:spPr bwMode="auto">
          <a:xfrm>
            <a:off x="611718" y="6299200"/>
            <a:ext cx="1189567"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6" r:id="rId10"/>
    <p:sldLayoutId id="2147485920" r:id="rId11"/>
    <p:sldLayoutId id="2147485921" r:id="rId12"/>
  </p:sldLayoutIdLst>
  <p:hf sldNum="0" hd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ustDataLst>
      <p:tags r:id="rId3"/>
    </p:custDataLst>
    <p:extLst>
      <p:ext uri="{BB962C8B-B14F-4D97-AF65-F5344CB8AC3E}">
        <p14:creationId xmlns:p14="http://schemas.microsoft.com/office/powerpoint/2010/main" val="1106112713"/>
      </p:ext>
    </p:extLst>
  </p:cSld>
  <p:clrMap bg1="lt1" tx1="dk1" bg2="lt2" tx2="dk2" accent1="accent1" accent2="accent2" accent3="accent3" accent4="accent4" accent5="accent5" accent6="accent6" hlink="hlink" folHlink="folHlink"/>
  <p:sldLayoutIdLst>
    <p:sldLayoutId id="2147485935" r:id="rId1"/>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26D5D-E848-9040-89F4-F4A8E48C9C90}"/>
              </a:ext>
            </a:extLst>
          </p:cNvPr>
          <p:cNvPicPr>
            <a:picLocks noChangeAspect="1"/>
          </p:cNvPicPr>
          <p:nvPr userDrawn="1"/>
        </p:nvPicPr>
        <p:blipFill>
          <a:blip r:embed="rId7"/>
          <a:stretch>
            <a:fillRect/>
          </a:stretch>
        </p:blipFill>
        <p:spPr>
          <a:xfrm>
            <a:off x="203200" y="5987145"/>
            <a:ext cx="2438400" cy="870857"/>
          </a:xfrm>
          <a:prstGeom prst="rect">
            <a:avLst/>
          </a:prstGeom>
        </p:spPr>
      </p:pic>
      <p:sp>
        <p:nvSpPr>
          <p:cNvPr id="4" name="TextBox 3">
            <a:extLst>
              <a:ext uri="{FF2B5EF4-FFF2-40B4-BE49-F238E27FC236}">
                <a16:creationId xmlns:a16="http://schemas.microsoft.com/office/drawing/2014/main" id="{6F65FC8B-1897-3941-A590-F0E0443D6F02}"/>
              </a:ext>
            </a:extLst>
          </p:cNvPr>
          <p:cNvSpPr txBox="1"/>
          <p:nvPr userDrawn="1"/>
        </p:nvSpPr>
        <p:spPr>
          <a:xfrm>
            <a:off x="8636000" y="6375400"/>
            <a:ext cx="2946400" cy="153888"/>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1000" dirty="0">
                <a:solidFill>
                  <a:srgbClr val="763982"/>
                </a:solidFill>
                <a:latin typeface="Arial Narrow" panose="020B0604020202020204" pitchFamily="34" charset="0"/>
              </a:rPr>
              <a:t>Vibrant Club Seminar – </a:t>
            </a:r>
            <a:r>
              <a:rPr lang="en-US" altLang="en-US" sz="1000" dirty="0" err="1">
                <a:solidFill>
                  <a:srgbClr val="763982"/>
                </a:solidFill>
                <a:latin typeface="Arial Narrow" panose="020B0604020202020204" pitchFamily="34" charset="0"/>
              </a:rPr>
              <a:t>Wemmel</a:t>
            </a:r>
            <a:r>
              <a:rPr lang="en-US" altLang="en-US" sz="1000" dirty="0">
                <a:solidFill>
                  <a:srgbClr val="763982"/>
                </a:solidFill>
                <a:latin typeface="Arial Narrow" panose="020B0604020202020204" pitchFamily="34" charset="0"/>
              </a:rPr>
              <a:t> – 26/10/2020</a:t>
            </a:r>
          </a:p>
        </p:txBody>
      </p:sp>
    </p:spTree>
    <p:extLst>
      <p:ext uri="{BB962C8B-B14F-4D97-AF65-F5344CB8AC3E}">
        <p14:creationId xmlns:p14="http://schemas.microsoft.com/office/powerpoint/2010/main" val="3999737072"/>
      </p:ext>
    </p:extLst>
  </p:cSld>
  <p:clrMap bg1="lt1" tx1="dk1" bg2="lt2" tx2="dk2" accent1="accent1" accent2="accent2" accent3="accent3" accent4="accent4" accent5="accent5" accent6="accent6" hlink="hlink" folHlink="folHlink"/>
  <p:sldLayoutIdLst>
    <p:sldLayoutId id="2147485937" r:id="rId1"/>
    <p:sldLayoutId id="2147485938" r:id="rId2"/>
    <p:sldLayoutId id="2147485939" r:id="rId3"/>
    <p:sldLayoutId id="2147485940" r:id="rId4"/>
    <p:sldLayoutId id="2147485941" r:id="rId5"/>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448800" y="6477001"/>
            <a:ext cx="21336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n-US" sz="900">
                <a:solidFill>
                  <a:srgbClr val="BCBDC0"/>
                </a:solidFill>
                <a:latin typeface="Arial Narrow" pitchFamily="34" charset="0"/>
              </a:rPr>
              <a:t>TITLE  |  </a:t>
            </a:r>
            <a:fld id="{514EB671-5A4E-420B-AE32-08F13A49AA11}" type="slidenum">
              <a:rPr lang="en-US" altLang="en-US" sz="900">
                <a:solidFill>
                  <a:srgbClr val="BCBDC0"/>
                </a:solidFill>
                <a:latin typeface="Arial Narrow" pitchFamily="34" charset="0"/>
              </a:rPr>
              <a:pPr algn="r"/>
              <a:t>‹N°›</a:t>
            </a:fld>
            <a:r>
              <a:rPr lang="en-US" altLang="en-US" sz="900">
                <a:solidFill>
                  <a:srgbClr val="BCBDC0"/>
                </a:solidFill>
                <a:latin typeface="Arial Narrow" pitchFamily="34" charset="0"/>
              </a:rPr>
              <a:t>  </a:t>
            </a:r>
            <a:endParaRPr lang="en-US" altLang="en-US" sz="900">
              <a:solidFill>
                <a:srgbClr val="958D85"/>
              </a:solidFill>
              <a:latin typeface="Arial Narrow" pitchFamily="34" charset="0"/>
            </a:endParaRPr>
          </a:p>
        </p:txBody>
      </p:sp>
      <p:pic>
        <p:nvPicPr>
          <p:cNvPr id="2051" name="Picture 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11718" y="6299200"/>
            <a:ext cx="118956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433713"/>
      </p:ext>
    </p:extLst>
  </p:cSld>
  <p:clrMap bg1="lt1" tx1="dk1" bg2="lt2" tx2="dk2" accent1="accent1" accent2="accent2" accent3="accent3" accent4="accent4" accent5="accent5" accent6="accent6" hlink="hlink" folHlink="folHlink"/>
  <p:sldLayoutIdLst>
    <p:sldLayoutId id="2147485943" r:id="rId1"/>
    <p:sldLayoutId id="2147485944" r:id="rId2"/>
    <p:sldLayoutId id="2147485945" r:id="rId3"/>
    <p:sldLayoutId id="2147485946" r:id="rId4"/>
    <p:sldLayoutId id="2147485947" r:id="rId5"/>
    <p:sldLayoutId id="2147485948" r:id="rId6"/>
    <p:sldLayoutId id="2147485949" r:id="rId7"/>
    <p:sldLayoutId id="2147485950" r:id="rId8"/>
    <p:sldLayoutId id="2147485951" r:id="rId9"/>
    <p:sldLayoutId id="2147485952" r:id="rId10"/>
    <p:sldLayoutId id="2147485953" r:id="rId11"/>
    <p:sldLayoutId id="2147485954" r:id="rId12"/>
    <p:sldLayoutId id="2147485955" r:id="rId13"/>
    <p:sldLayoutId id="2147485956"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58588" y="311728"/>
            <a:ext cx="11474824" cy="6234545"/>
          </a:xfrm>
          <a:custGeom>
            <a:avLst/>
            <a:gdLst/>
            <a:ahLst/>
            <a:cxnLst/>
            <a:rect l="l" t="t" r="r" b="b"/>
            <a:pathLst>
              <a:path w="7315200" h="4572000">
                <a:moveTo>
                  <a:pt x="7315200" y="0"/>
                </a:moveTo>
                <a:lnTo>
                  <a:pt x="0" y="0"/>
                </a:lnTo>
                <a:lnTo>
                  <a:pt x="0" y="4572000"/>
                </a:lnTo>
                <a:lnTo>
                  <a:pt x="7315200" y="4572000"/>
                </a:lnTo>
                <a:lnTo>
                  <a:pt x="7315200" y="0"/>
                </a:lnTo>
                <a:close/>
              </a:path>
            </a:pathLst>
          </a:custGeom>
          <a:solidFill>
            <a:srgbClr val="E6E4D7"/>
          </a:solidFill>
        </p:spPr>
        <p:txBody>
          <a:bodyPr wrap="square" lIns="0" tIns="0" rIns="0" bIns="0" rtlCol="0"/>
          <a:lstStyle/>
          <a:p>
            <a:endParaRPr sz="3273"/>
          </a:p>
        </p:txBody>
      </p:sp>
      <p:sp>
        <p:nvSpPr>
          <p:cNvPr id="2" name="Holder 2"/>
          <p:cNvSpPr>
            <a:spLocks noGrp="1"/>
          </p:cNvSpPr>
          <p:nvPr>
            <p:ph type="title"/>
          </p:nvPr>
        </p:nvSpPr>
        <p:spPr>
          <a:xfrm>
            <a:off x="1850712" y="1532313"/>
            <a:ext cx="8490573" cy="369332"/>
          </a:xfrm>
          <a:prstGeom prst="rect">
            <a:avLst/>
          </a:prstGeom>
        </p:spPr>
        <p:txBody>
          <a:bodyPr wrap="square" lIns="0" tIns="0" rIns="0" bIns="0">
            <a:spAutoFit/>
          </a:bodyPr>
          <a:lstStyle>
            <a:lvl1pPr>
              <a:defRPr sz="2400" b="1" i="0">
                <a:solidFill>
                  <a:srgbClr val="862075"/>
                </a:solidFill>
                <a:latin typeface="Arial"/>
                <a:cs typeface="Arial"/>
              </a:defRPr>
            </a:lvl1pPr>
          </a:lstStyle>
          <a:p>
            <a:endParaRPr/>
          </a:p>
        </p:txBody>
      </p:sp>
      <p:sp>
        <p:nvSpPr>
          <p:cNvPr id="3" name="Holder 3"/>
          <p:cNvSpPr>
            <a:spLocks noGrp="1"/>
          </p:cNvSpPr>
          <p:nvPr>
            <p:ph type="body" idx="1"/>
          </p:nvPr>
        </p:nvSpPr>
        <p:spPr>
          <a:xfrm>
            <a:off x="6195608" y="2432858"/>
            <a:ext cx="5001308" cy="138499"/>
          </a:xfrm>
          <a:prstGeom prst="rect">
            <a:avLst/>
          </a:prstGeom>
        </p:spPr>
        <p:txBody>
          <a:bodyPr wrap="square" lIns="0" tIns="0" rIns="0" bIns="0">
            <a:spAutoFit/>
          </a:bodyPr>
          <a:lstStyle>
            <a:lvl1pPr>
              <a:defRPr sz="900" b="0" i="0">
                <a:solidFill>
                  <a:srgbClr val="3C5056"/>
                </a:solidFill>
                <a:latin typeface="Trebuchet MS"/>
                <a:cs typeface="Trebuchet MS"/>
              </a:defRPr>
            </a:lvl1pPr>
          </a:lstStyle>
          <a:p>
            <a:endParaRPr/>
          </a:p>
        </p:txBody>
      </p:sp>
      <p:sp>
        <p:nvSpPr>
          <p:cNvPr id="4" name="Holder 4"/>
          <p:cNvSpPr>
            <a:spLocks noGrp="1"/>
          </p:cNvSpPr>
          <p:nvPr>
            <p:ph type="ftr" sz="quarter" idx="5"/>
          </p:nvPr>
        </p:nvSpPr>
        <p:spPr>
          <a:xfrm>
            <a:off x="4145280" y="6377940"/>
            <a:ext cx="3901440" cy="3693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10/1/2023</a:t>
            </a:fld>
            <a:endParaRPr lang="en-US"/>
          </a:p>
        </p:txBody>
      </p:sp>
      <p:sp>
        <p:nvSpPr>
          <p:cNvPr id="6" name="Holder 6"/>
          <p:cNvSpPr>
            <a:spLocks noGrp="1"/>
          </p:cNvSpPr>
          <p:nvPr>
            <p:ph type="sldNum" sz="quarter" idx="7"/>
          </p:nvPr>
        </p:nvSpPr>
        <p:spPr>
          <a:xfrm>
            <a:off x="8778240" y="6377940"/>
            <a:ext cx="280416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786129476"/>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Lst>
  <p:txStyles>
    <p:titleStyle>
      <a:lvl1pPr>
        <a:defRPr>
          <a:latin typeface="+mj-lt"/>
          <a:ea typeface="+mj-ea"/>
          <a:cs typeface="+mj-cs"/>
        </a:defRPr>
      </a:lvl1pPr>
    </p:titleStyle>
    <p:bodyStyle>
      <a:lvl1pPr marL="0">
        <a:defRPr>
          <a:latin typeface="+mn-lt"/>
          <a:ea typeface="+mn-ea"/>
          <a:cs typeface="+mn-cs"/>
        </a:defRPr>
      </a:lvl1pPr>
      <a:lvl2pPr marL="623438">
        <a:defRPr>
          <a:latin typeface="+mn-lt"/>
          <a:ea typeface="+mn-ea"/>
          <a:cs typeface="+mn-cs"/>
        </a:defRPr>
      </a:lvl2pPr>
      <a:lvl3pPr marL="1246876">
        <a:defRPr>
          <a:latin typeface="+mn-lt"/>
          <a:ea typeface="+mn-ea"/>
          <a:cs typeface="+mn-cs"/>
        </a:defRPr>
      </a:lvl3pPr>
      <a:lvl4pPr marL="1870314">
        <a:defRPr>
          <a:latin typeface="+mn-lt"/>
          <a:ea typeface="+mn-ea"/>
          <a:cs typeface="+mn-cs"/>
        </a:defRPr>
      </a:lvl4pPr>
      <a:lvl5pPr marL="2493752">
        <a:defRPr>
          <a:latin typeface="+mn-lt"/>
          <a:ea typeface="+mn-ea"/>
          <a:cs typeface="+mn-cs"/>
        </a:defRPr>
      </a:lvl5pPr>
      <a:lvl6pPr marL="3117190">
        <a:defRPr>
          <a:latin typeface="+mn-lt"/>
          <a:ea typeface="+mn-ea"/>
          <a:cs typeface="+mn-cs"/>
        </a:defRPr>
      </a:lvl6pPr>
      <a:lvl7pPr marL="3740628">
        <a:defRPr>
          <a:latin typeface="+mn-lt"/>
          <a:ea typeface="+mn-ea"/>
          <a:cs typeface="+mn-cs"/>
        </a:defRPr>
      </a:lvl7pPr>
      <a:lvl8pPr marL="4364065">
        <a:defRPr>
          <a:latin typeface="+mn-lt"/>
          <a:ea typeface="+mn-ea"/>
          <a:cs typeface="+mn-cs"/>
        </a:defRPr>
      </a:lvl8pPr>
      <a:lvl9pPr marL="4987503">
        <a:defRPr>
          <a:latin typeface="+mn-lt"/>
          <a:ea typeface="+mn-ea"/>
          <a:cs typeface="+mn-cs"/>
        </a:defRPr>
      </a:lvl9pPr>
    </p:bodyStyle>
    <p:otherStyle>
      <a:lvl1pPr marL="0">
        <a:defRPr>
          <a:latin typeface="+mn-lt"/>
          <a:ea typeface="+mn-ea"/>
          <a:cs typeface="+mn-cs"/>
        </a:defRPr>
      </a:lvl1pPr>
      <a:lvl2pPr marL="623438">
        <a:defRPr>
          <a:latin typeface="+mn-lt"/>
          <a:ea typeface="+mn-ea"/>
          <a:cs typeface="+mn-cs"/>
        </a:defRPr>
      </a:lvl2pPr>
      <a:lvl3pPr marL="1246876">
        <a:defRPr>
          <a:latin typeface="+mn-lt"/>
          <a:ea typeface="+mn-ea"/>
          <a:cs typeface="+mn-cs"/>
        </a:defRPr>
      </a:lvl3pPr>
      <a:lvl4pPr marL="1870314">
        <a:defRPr>
          <a:latin typeface="+mn-lt"/>
          <a:ea typeface="+mn-ea"/>
          <a:cs typeface="+mn-cs"/>
        </a:defRPr>
      </a:lvl4pPr>
      <a:lvl5pPr marL="2493752">
        <a:defRPr>
          <a:latin typeface="+mn-lt"/>
          <a:ea typeface="+mn-ea"/>
          <a:cs typeface="+mn-cs"/>
        </a:defRPr>
      </a:lvl5pPr>
      <a:lvl6pPr marL="3117190">
        <a:defRPr>
          <a:latin typeface="+mn-lt"/>
          <a:ea typeface="+mn-ea"/>
          <a:cs typeface="+mn-cs"/>
        </a:defRPr>
      </a:lvl6pPr>
      <a:lvl7pPr marL="3740628">
        <a:defRPr>
          <a:latin typeface="+mn-lt"/>
          <a:ea typeface="+mn-ea"/>
          <a:cs typeface="+mn-cs"/>
        </a:defRPr>
      </a:lvl7pPr>
      <a:lvl8pPr marL="4364065">
        <a:defRPr>
          <a:latin typeface="+mn-lt"/>
          <a:ea typeface="+mn-ea"/>
          <a:cs typeface="+mn-cs"/>
        </a:defRPr>
      </a:lvl8pPr>
      <a:lvl9pPr marL="4987503">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pic>
        <p:nvPicPr>
          <p:cNvPr id="2051" name="Picture 3"/>
          <p:cNvPicPr>
            <a:picLocks noChangeAspect="1"/>
          </p:cNvPicPr>
          <p:nvPr/>
        </p:nvPicPr>
        <p:blipFill>
          <a:blip r:embed="rId11"/>
          <a:srcRect/>
          <a:stretch>
            <a:fillRect/>
          </a:stretch>
        </p:blipFill>
        <p:spPr bwMode="auto">
          <a:xfrm>
            <a:off x="613834" y="6165850"/>
            <a:ext cx="1617133" cy="457200"/>
          </a:xfrm>
          <a:prstGeom prst="rect">
            <a:avLst/>
          </a:prstGeom>
          <a:noFill/>
          <a:ln w="9525">
            <a:noFill/>
            <a:miter lim="800000"/>
            <a:headEnd/>
            <a:tailEnd/>
          </a:ln>
        </p:spPr>
      </p:pic>
      <p:sp>
        <p:nvSpPr>
          <p:cNvPr id="5" name="Tekstvak 4"/>
          <p:cNvSpPr txBox="1"/>
          <p:nvPr userDrawn="1"/>
        </p:nvSpPr>
        <p:spPr>
          <a:xfrm>
            <a:off x="6197600" y="6248401"/>
            <a:ext cx="5384800" cy="461963"/>
          </a:xfrm>
          <a:prstGeom prst="rect">
            <a:avLst/>
          </a:prstGeom>
          <a:noFill/>
        </p:spPr>
        <p:txBody>
          <a:bodyPr>
            <a:spAutoFit/>
          </a:bodyPr>
          <a:lstStyle/>
          <a:p>
            <a:pPr>
              <a:defRPr/>
            </a:pPr>
            <a:endParaRPr lang="nl-BE" sz="2400" dirty="0"/>
          </a:p>
        </p:txBody>
      </p:sp>
      <p:sp>
        <p:nvSpPr>
          <p:cNvPr id="6" name="Tekstvak 5"/>
          <p:cNvSpPr txBox="1"/>
          <p:nvPr userDrawn="1"/>
        </p:nvSpPr>
        <p:spPr>
          <a:xfrm>
            <a:off x="6705600" y="6248400"/>
            <a:ext cx="5283200" cy="369888"/>
          </a:xfrm>
          <a:prstGeom prst="rect">
            <a:avLst/>
          </a:prstGeom>
          <a:noFill/>
        </p:spPr>
        <p:txBody>
          <a:bodyPr>
            <a:spAutoFit/>
          </a:bodyPr>
          <a:lstStyle/>
          <a:p>
            <a:pPr algn="r">
              <a:defRPr/>
            </a:pPr>
            <a:r>
              <a:rPr lang="nl-BE" sz="1800" dirty="0"/>
              <a:t>Présentation club 2022-23</a:t>
            </a:r>
          </a:p>
        </p:txBody>
      </p:sp>
    </p:spTree>
    <p:extLst>
      <p:ext uri="{BB962C8B-B14F-4D97-AF65-F5344CB8AC3E}">
        <p14:creationId xmlns:p14="http://schemas.microsoft.com/office/powerpoint/2010/main" val="671300246"/>
      </p:ext>
    </p:extLst>
  </p:cSld>
  <p:clrMap bg1="lt1" tx1="dk1" bg2="lt2" tx2="dk2" accent1="accent1" accent2="accent2" accent3="accent3" accent4="accent4" accent5="accent5" accent6="accent6" hlink="hlink" folHlink="folHlink"/>
  <p:sldLayoutIdLst>
    <p:sldLayoutId id="2147485986" r:id="rId1"/>
    <p:sldLayoutId id="2147485987" r:id="rId2"/>
    <p:sldLayoutId id="2147485988" r:id="rId3"/>
    <p:sldLayoutId id="2147485989" r:id="rId4"/>
    <p:sldLayoutId id="2147485990" r:id="rId5"/>
    <p:sldLayoutId id="2147485991" r:id="rId6"/>
    <p:sldLayoutId id="2147485992" r:id="rId7"/>
    <p:sldLayoutId id="2147485993" r:id="rId8"/>
    <p:sldLayoutId id="2147485994" r:id="rId9"/>
  </p:sldLayoutIdLst>
  <p:hf sldNum="0" hd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GPEI inside page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6" name="Slide Number Placeholder 5"/>
          <p:cNvSpPr>
            <a:spLocks noGrp="1"/>
          </p:cNvSpPr>
          <p:nvPr>
            <p:ph type="sldNum" sz="quarter" idx="4"/>
          </p:nvPr>
        </p:nvSpPr>
        <p:spPr>
          <a:xfrm>
            <a:off x="3" y="6604000"/>
            <a:ext cx="2370667" cy="254000"/>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5CB9A389-E42F-4682-8D9E-ADBAEC272BDE}" type="slidenum">
              <a:rPr lang="en-US" smtClean="0"/>
              <a:pPr>
                <a:defRPr/>
              </a:pPr>
              <a:t>‹N°›</a:t>
            </a:fld>
            <a:endParaRPr lang="en-US" dirty="0"/>
          </a:p>
        </p:txBody>
      </p:sp>
    </p:spTree>
    <p:extLst>
      <p:ext uri="{BB962C8B-B14F-4D97-AF65-F5344CB8AC3E}">
        <p14:creationId xmlns:p14="http://schemas.microsoft.com/office/powerpoint/2010/main" val="3716389851"/>
      </p:ext>
    </p:extLst>
  </p:cSld>
  <p:clrMap bg1="lt1" tx1="dk1" bg2="lt2" tx2="dk2" accent1="accent1" accent2="accent2" accent3="accent3" accent4="accent4" accent5="accent5" accent6="accent6" hlink="hlink" folHlink="folHlink"/>
  <p:sldLayoutIdLst>
    <p:sldLayoutId id="2147486002" r:id="rId1"/>
    <p:sldLayoutId id="2147486003" r:id="rId2"/>
    <p:sldLayoutId id="2147486004" r:id="rId3"/>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ustDataLst>
      <p:tags r:id="rId3"/>
    </p:custDataLst>
    <p:extLst>
      <p:ext uri="{BB962C8B-B14F-4D97-AF65-F5344CB8AC3E}">
        <p14:creationId xmlns:p14="http://schemas.microsoft.com/office/powerpoint/2010/main" val="4211624538"/>
      </p:ext>
    </p:extLst>
  </p:cSld>
  <p:clrMap bg1="lt1" tx1="dk1" bg2="lt2" tx2="dk2" accent1="accent1" accent2="accent2" accent3="accent3" accent4="accent4" accent5="accent5" accent6="accent6" hlink="hlink" folHlink="folHlink"/>
  <p:sldLayoutIdLst>
    <p:sldLayoutId id="2147486007" r:id="rId1"/>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19.png"/><Relationship Id="rId1" Type="http://schemas.openxmlformats.org/officeDocument/2006/relationships/slideLayout" Target="../slideLayouts/slideLayout30.xml"/><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7.em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s://my.rotary.org/fr/take-action/apply-grants/programs-scale-grants" TargetMode="External"/><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my-cms.rotary.org/fr/document/2022-23-programs-of-scale-grant-recipient-united-to-end-cervical-cancer-egypt" TargetMode="External"/><Relationship Id="rId5" Type="http://schemas.openxmlformats.org/officeDocument/2006/relationships/hyperlink" Target="https://my-cms.rotary.org/fr/document/2021-22-programs-scale-award-recipient-together-healthy-families-nigeria" TargetMode="External"/><Relationship Id="rId4" Type="http://schemas.openxmlformats.org/officeDocument/2006/relationships/hyperlink" Target="https://my.rotary.org/fr/document/2020-21-programs-scale-award-recipient-partners-malaria-free-zambi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9258BA-A0D9-2A5E-F2FE-ABD9265C8E58}"/>
              </a:ext>
            </a:extLst>
          </p:cNvPr>
          <p:cNvSpPr>
            <a:spLocks noGrp="1"/>
          </p:cNvSpPr>
          <p:nvPr>
            <p:ph type="title"/>
          </p:nvPr>
        </p:nvSpPr>
        <p:spPr>
          <a:xfrm>
            <a:off x="1676400" y="3139682"/>
            <a:ext cx="9426888" cy="665152"/>
          </a:xfrm>
          <a:prstGeom prst="rect">
            <a:avLst/>
          </a:prstGeom>
        </p:spPr>
        <p:txBody>
          <a:bodyPr/>
          <a:lstStyle/>
          <a:p>
            <a:r>
              <a:rPr lang="fr-FR" sz="4800" b="1" dirty="0">
                <a:solidFill>
                  <a:srgbClr val="0070C0"/>
                </a:solidFill>
              </a:rPr>
              <a:t>Séminaire Fondation 2023-2024</a:t>
            </a:r>
            <a:endParaRPr lang="fr-BE" sz="4800" b="1" dirty="0">
              <a:solidFill>
                <a:srgbClr val="0070C0"/>
              </a:solidFill>
            </a:endParaRPr>
          </a:p>
        </p:txBody>
      </p:sp>
      <p:pic>
        <p:nvPicPr>
          <p:cNvPr id="4" name="Image 3" descr="Une image contenant Graphique, graphisme, capture d’écran, Police&#10;&#10;Description générée automatiquement">
            <a:extLst>
              <a:ext uri="{FF2B5EF4-FFF2-40B4-BE49-F238E27FC236}">
                <a16:creationId xmlns:a16="http://schemas.microsoft.com/office/drawing/2014/main" id="{EFE1955E-59D7-A4F5-729C-D33F754C8568}"/>
              </a:ext>
            </a:extLst>
          </p:cNvPr>
          <p:cNvPicPr>
            <a:picLocks noChangeAspect="1"/>
          </p:cNvPicPr>
          <p:nvPr/>
        </p:nvPicPr>
        <p:blipFill>
          <a:blip r:embed="rId2"/>
          <a:stretch>
            <a:fillRect/>
          </a:stretch>
        </p:blipFill>
        <p:spPr>
          <a:xfrm>
            <a:off x="4365307" y="3761576"/>
            <a:ext cx="3461385" cy="2971146"/>
          </a:xfrm>
          <a:prstGeom prst="rect">
            <a:avLst/>
          </a:prstGeom>
        </p:spPr>
      </p:pic>
      <p:pic>
        <p:nvPicPr>
          <p:cNvPr id="6" name="Image 5" descr="Une image contenant cercle, logo, symbole, Police&#10;&#10;Description générée automatiquement">
            <a:extLst>
              <a:ext uri="{FF2B5EF4-FFF2-40B4-BE49-F238E27FC236}">
                <a16:creationId xmlns:a16="http://schemas.microsoft.com/office/drawing/2014/main" id="{DF7A5666-3DEC-DCF2-06A3-09079B22334F}"/>
              </a:ext>
            </a:extLst>
          </p:cNvPr>
          <p:cNvPicPr>
            <a:picLocks noChangeAspect="1"/>
          </p:cNvPicPr>
          <p:nvPr/>
        </p:nvPicPr>
        <p:blipFill>
          <a:blip r:embed="rId3"/>
          <a:stretch>
            <a:fillRect/>
          </a:stretch>
        </p:blipFill>
        <p:spPr>
          <a:xfrm>
            <a:off x="4876799" y="533400"/>
            <a:ext cx="2438400" cy="2438400"/>
          </a:xfrm>
          <a:prstGeom prst="rect">
            <a:avLst/>
          </a:prstGeom>
        </p:spPr>
      </p:pic>
    </p:spTree>
    <p:extLst>
      <p:ext uri="{BB962C8B-B14F-4D97-AF65-F5344CB8AC3E}">
        <p14:creationId xmlns:p14="http://schemas.microsoft.com/office/powerpoint/2010/main" val="2821545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188913"/>
            <a:ext cx="5461000" cy="696912"/>
          </a:xfrm>
          <a:prstGeom prst="rect">
            <a:avLst/>
          </a:prstGeom>
        </p:spPr>
        <p:txBody>
          <a:bodyPr vert="horz" wrap="square" lIns="0" tIns="12700" rIns="0" bIns="0" rtlCol="0">
            <a:spAutoFit/>
          </a:bodyPr>
          <a:lstStyle/>
          <a:p>
            <a:pPr marL="12700">
              <a:lnSpc>
                <a:spcPct val="100000"/>
              </a:lnSpc>
              <a:spcBef>
                <a:spcPts val="100"/>
              </a:spcBef>
            </a:pPr>
            <a:r>
              <a:rPr sz="4400" b="1" dirty="0">
                <a:solidFill>
                  <a:schemeClr val="bg1"/>
                </a:solidFill>
                <a:latin typeface="Arial"/>
                <a:cs typeface="Arial"/>
              </a:rPr>
              <a:t>La Fondation</a:t>
            </a:r>
            <a:r>
              <a:rPr sz="4400" b="1" spc="-80" dirty="0">
                <a:solidFill>
                  <a:schemeClr val="bg1"/>
                </a:solidFill>
                <a:latin typeface="Arial"/>
                <a:cs typeface="Arial"/>
              </a:rPr>
              <a:t> </a:t>
            </a:r>
            <a:r>
              <a:rPr sz="4400" b="1" dirty="0">
                <a:solidFill>
                  <a:schemeClr val="bg1"/>
                </a:solidFill>
                <a:latin typeface="Arial"/>
                <a:cs typeface="Arial"/>
              </a:rPr>
              <a:t>Rotary</a:t>
            </a:r>
            <a:endParaRPr sz="4400" dirty="0">
              <a:solidFill>
                <a:schemeClr val="bg1"/>
              </a:solidFill>
              <a:latin typeface="Arial"/>
              <a:cs typeface="Arial"/>
            </a:endParaRPr>
          </a:p>
        </p:txBody>
      </p:sp>
      <p:sp>
        <p:nvSpPr>
          <p:cNvPr id="3" name="object 3"/>
          <p:cNvSpPr txBox="1"/>
          <p:nvPr/>
        </p:nvSpPr>
        <p:spPr>
          <a:xfrm>
            <a:off x="1357010" y="887776"/>
            <a:ext cx="8096302" cy="4424609"/>
          </a:xfrm>
          <a:prstGeom prst="rect">
            <a:avLst/>
          </a:prstGeom>
        </p:spPr>
        <p:txBody>
          <a:bodyPr vert="horz" wrap="square" lIns="0" tIns="17145" rIns="0" bIns="0" rtlCol="0">
            <a:spAutoFit/>
          </a:bodyPr>
          <a:lstStyle/>
          <a:p>
            <a:pPr marL="2618740">
              <a:lnSpc>
                <a:spcPct val="100000"/>
              </a:lnSpc>
              <a:spcBef>
                <a:spcPts val="135"/>
              </a:spcBef>
            </a:pPr>
            <a:endParaRPr sz="3200" dirty="0">
              <a:latin typeface="Calibri" panose="020F0502020204030204" pitchFamily="34" charset="0"/>
              <a:cs typeface="Calibri" panose="020F0502020204030204" pitchFamily="34" charset="0"/>
            </a:endParaRPr>
          </a:p>
          <a:p>
            <a:pPr marL="12700" marR="513715">
              <a:lnSpc>
                <a:spcPct val="200100"/>
              </a:lnSpc>
              <a:spcBef>
                <a:spcPts val="2055"/>
              </a:spcBef>
            </a:pPr>
            <a:r>
              <a:rPr sz="2800" b="1" dirty="0">
                <a:solidFill>
                  <a:srgbClr val="2A6BA6"/>
                </a:solidFill>
                <a:cs typeface="Arial" panose="020B0604020202020204" pitchFamily="34" charset="0"/>
              </a:rPr>
              <a:t>Un </a:t>
            </a:r>
            <a:r>
              <a:rPr sz="2800" b="1" spc="-5" dirty="0">
                <a:solidFill>
                  <a:srgbClr val="2A6BA6"/>
                </a:solidFill>
                <a:cs typeface="Arial" panose="020B0604020202020204" pitchFamily="34" charset="0"/>
              </a:rPr>
              <a:t>don chaque </a:t>
            </a:r>
            <a:r>
              <a:rPr sz="2800" b="1" dirty="0">
                <a:solidFill>
                  <a:srgbClr val="2A6BA6"/>
                </a:solidFill>
                <a:cs typeface="Arial" panose="020B0604020202020204" pitchFamily="34" charset="0"/>
              </a:rPr>
              <a:t>année &amp; Cercle </a:t>
            </a:r>
            <a:r>
              <a:rPr sz="2800" b="1" spc="-5" dirty="0">
                <a:solidFill>
                  <a:srgbClr val="2A6BA6"/>
                </a:solidFill>
                <a:cs typeface="Arial" panose="020B0604020202020204" pitchFamily="34" charset="0"/>
              </a:rPr>
              <a:t>PolioPlus  </a:t>
            </a:r>
            <a:endParaRPr lang="fr-FR" sz="2800" b="1" spc="-5" dirty="0">
              <a:solidFill>
                <a:srgbClr val="2A6BA6"/>
              </a:solidFill>
              <a:cs typeface="Arial" panose="020B0604020202020204" pitchFamily="34" charset="0"/>
            </a:endParaRPr>
          </a:p>
          <a:p>
            <a:pPr marL="12700" marR="513715">
              <a:lnSpc>
                <a:spcPct val="200100"/>
              </a:lnSpc>
              <a:spcBef>
                <a:spcPts val="2055"/>
              </a:spcBef>
            </a:pPr>
            <a:r>
              <a:rPr sz="2800" b="1" dirty="0">
                <a:solidFill>
                  <a:srgbClr val="2A6BA6"/>
                </a:solidFill>
                <a:cs typeface="Arial" panose="020B0604020202020204" pitchFamily="34" charset="0"/>
              </a:rPr>
              <a:t>Société </a:t>
            </a:r>
            <a:r>
              <a:rPr sz="2800" b="1" spc="-5" dirty="0">
                <a:solidFill>
                  <a:srgbClr val="2A6BA6"/>
                </a:solidFill>
                <a:cs typeface="Arial" panose="020B0604020202020204" pitchFamily="34" charset="0"/>
              </a:rPr>
              <a:t>Paul</a:t>
            </a:r>
            <a:r>
              <a:rPr sz="2800" b="1" spc="10" dirty="0">
                <a:solidFill>
                  <a:srgbClr val="2A6BA6"/>
                </a:solidFill>
                <a:cs typeface="Arial" panose="020B0604020202020204" pitchFamily="34" charset="0"/>
              </a:rPr>
              <a:t> </a:t>
            </a:r>
            <a:r>
              <a:rPr sz="2800" b="1" spc="-5" dirty="0">
                <a:solidFill>
                  <a:srgbClr val="2A6BA6"/>
                </a:solidFill>
                <a:cs typeface="Arial" panose="020B0604020202020204" pitchFamily="34" charset="0"/>
              </a:rPr>
              <a:t>Harris</a:t>
            </a:r>
            <a:endParaRPr sz="2800" dirty="0">
              <a:cs typeface="Arial" panose="020B0604020202020204" pitchFamily="34" charset="0"/>
            </a:endParaRPr>
          </a:p>
          <a:p>
            <a:pPr marL="12700" marR="5026660">
              <a:lnSpc>
                <a:spcPts val="6240"/>
              </a:lnSpc>
              <a:spcBef>
                <a:spcPts val="730"/>
              </a:spcBef>
            </a:pPr>
            <a:r>
              <a:rPr sz="2800" b="1" dirty="0">
                <a:solidFill>
                  <a:srgbClr val="2A6BA6"/>
                </a:solidFill>
                <a:cs typeface="Arial" panose="020B0604020202020204" pitchFamily="34" charset="0"/>
              </a:rPr>
              <a:t>Dons</a:t>
            </a:r>
            <a:r>
              <a:rPr sz="2800" b="1" spc="-85" dirty="0">
                <a:solidFill>
                  <a:srgbClr val="2A6BA6"/>
                </a:solidFill>
                <a:cs typeface="Arial" panose="020B0604020202020204" pitchFamily="34" charset="0"/>
              </a:rPr>
              <a:t> </a:t>
            </a:r>
            <a:r>
              <a:rPr sz="2800" b="1" spc="-5" dirty="0" err="1">
                <a:solidFill>
                  <a:srgbClr val="2A6BA6"/>
                </a:solidFill>
                <a:cs typeface="Arial" panose="020B0604020202020204" pitchFamily="34" charset="0"/>
              </a:rPr>
              <a:t>Majeurs</a:t>
            </a:r>
            <a:r>
              <a:rPr sz="2800" b="1" spc="-5" dirty="0">
                <a:solidFill>
                  <a:srgbClr val="2A6BA6"/>
                </a:solidFill>
                <a:cs typeface="Arial" panose="020B0604020202020204" pitchFamily="34" charset="0"/>
              </a:rPr>
              <a:t>  </a:t>
            </a:r>
            <a:endParaRPr lang="fr-FR" sz="2800" b="1" spc="-5" dirty="0">
              <a:solidFill>
                <a:srgbClr val="2A6BA6"/>
              </a:solidFill>
              <a:cs typeface="Arial" panose="020B0604020202020204" pitchFamily="34" charset="0"/>
            </a:endParaRPr>
          </a:p>
          <a:p>
            <a:pPr marL="12700" marR="5026660">
              <a:lnSpc>
                <a:spcPts val="6240"/>
              </a:lnSpc>
              <a:spcBef>
                <a:spcPts val="730"/>
              </a:spcBef>
            </a:pPr>
            <a:r>
              <a:rPr sz="2800" b="1" dirty="0">
                <a:solidFill>
                  <a:srgbClr val="2A6BA6"/>
                </a:solidFill>
                <a:cs typeface="Arial" panose="020B0604020202020204" pitchFamily="34" charset="0"/>
              </a:rPr>
              <a:t>Legs</a:t>
            </a:r>
            <a:endParaRPr sz="2800" dirty="0">
              <a:cs typeface="Arial" panose="020B0604020202020204" pitchFamily="34" charset="0"/>
            </a:endParaRPr>
          </a:p>
        </p:txBody>
      </p:sp>
      <p:sp>
        <p:nvSpPr>
          <p:cNvPr id="4" name="object 4"/>
          <p:cNvSpPr/>
          <p:nvPr/>
        </p:nvSpPr>
        <p:spPr>
          <a:xfrm>
            <a:off x="10302315" y="1832598"/>
            <a:ext cx="1130907" cy="1013685"/>
          </a:xfrm>
          <a:prstGeom prst="rect">
            <a:avLst/>
          </a:prstGeom>
          <a:blipFill>
            <a:blip r:embed="rId2" cstate="print"/>
            <a:stretch>
              <a:fillRect/>
            </a:stretch>
          </a:blipFill>
        </p:spPr>
        <p:txBody>
          <a:bodyPr wrap="square" lIns="0" tIns="0" rIns="0" bIns="0" rtlCol="0"/>
          <a:lstStyle/>
          <a:p>
            <a:endParaRPr/>
          </a:p>
        </p:txBody>
      </p:sp>
      <p:grpSp>
        <p:nvGrpSpPr>
          <p:cNvPr id="5" name="object 5"/>
          <p:cNvGrpSpPr/>
          <p:nvPr/>
        </p:nvGrpSpPr>
        <p:grpSpPr>
          <a:xfrm>
            <a:off x="4351337" y="2590800"/>
            <a:ext cx="2676525" cy="2595880"/>
            <a:chOff x="3470147" y="3285744"/>
            <a:chExt cx="2676525" cy="2595880"/>
          </a:xfrm>
        </p:grpSpPr>
        <p:sp>
          <p:nvSpPr>
            <p:cNvPr id="6" name="object 6"/>
            <p:cNvSpPr/>
            <p:nvPr/>
          </p:nvSpPr>
          <p:spPr>
            <a:xfrm>
              <a:off x="4783835" y="3285744"/>
              <a:ext cx="1362456" cy="259537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470147" y="4335780"/>
              <a:ext cx="1338072" cy="1301496"/>
            </a:xfrm>
            <a:prstGeom prst="rect">
              <a:avLst/>
            </a:prstGeom>
            <a:blipFill>
              <a:blip r:embed="rId4" cstate="print"/>
              <a:stretch>
                <a:fillRect/>
              </a:stretch>
            </a:blipFill>
          </p:spPr>
          <p:txBody>
            <a:bodyPr wrap="square" lIns="0" tIns="0" rIns="0" bIns="0" rtlCol="0"/>
            <a:lstStyle/>
            <a:p>
              <a:endParaRPr/>
            </a:p>
          </p:txBody>
        </p:sp>
      </p:grpSp>
      <p:sp>
        <p:nvSpPr>
          <p:cNvPr id="8" name="object 8"/>
          <p:cNvSpPr/>
          <p:nvPr/>
        </p:nvSpPr>
        <p:spPr>
          <a:xfrm>
            <a:off x="2919199" y="4751553"/>
            <a:ext cx="1138971" cy="1121664"/>
          </a:xfrm>
          <a:prstGeom prst="rect">
            <a:avLst/>
          </a:prstGeom>
          <a:blipFill>
            <a:blip r:embed="rId5" cstate="print"/>
            <a:stretch>
              <a:fillRect/>
            </a:stretch>
          </a:blipFill>
        </p:spPr>
        <p:txBody>
          <a:bodyPr wrap="square" lIns="0" tIns="0" rIns="0" bIns="0" rtlCol="0"/>
          <a:lstStyle/>
          <a:p>
            <a:endParaRPr/>
          </a:p>
        </p:txBody>
      </p:sp>
      <p:pic>
        <p:nvPicPr>
          <p:cNvPr id="10" name="Image 9" descr="Une image contenant assiette, bleu, table, blanc&#10;&#10;Description générée automatiquement">
            <a:extLst>
              <a:ext uri="{FF2B5EF4-FFF2-40B4-BE49-F238E27FC236}">
                <a16:creationId xmlns:a16="http://schemas.microsoft.com/office/drawing/2014/main" id="{FBE7977D-2484-44B1-8C9A-8D9593D61A8F}"/>
              </a:ext>
            </a:extLst>
          </p:cNvPr>
          <p:cNvPicPr>
            <a:picLocks noChangeAspect="1"/>
          </p:cNvPicPr>
          <p:nvPr/>
        </p:nvPicPr>
        <p:blipFill>
          <a:blip r:embed="rId6"/>
          <a:stretch>
            <a:fillRect/>
          </a:stretch>
        </p:blipFill>
        <p:spPr>
          <a:xfrm>
            <a:off x="8664898" y="1760196"/>
            <a:ext cx="1130907" cy="1158490"/>
          </a:xfrm>
          <a:prstGeom prst="rect">
            <a:avLst/>
          </a:prstGeom>
        </p:spPr>
      </p:pic>
      <p:pic>
        <p:nvPicPr>
          <p:cNvPr id="9" name="Image 8">
            <a:extLst>
              <a:ext uri="{FF2B5EF4-FFF2-40B4-BE49-F238E27FC236}">
                <a16:creationId xmlns:a16="http://schemas.microsoft.com/office/drawing/2014/main" id="{E9C56A7B-4B9D-57B7-F32C-1577A39200C8}"/>
              </a:ext>
            </a:extLst>
          </p:cNvPr>
          <p:cNvPicPr>
            <a:picLocks noChangeAspect="1"/>
          </p:cNvPicPr>
          <p:nvPr/>
        </p:nvPicPr>
        <p:blipFill>
          <a:blip r:embed="rId7"/>
          <a:stretch>
            <a:fillRect/>
          </a:stretch>
        </p:blipFill>
        <p:spPr>
          <a:xfrm>
            <a:off x="401205" y="5715000"/>
            <a:ext cx="2375067" cy="95408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188913"/>
            <a:ext cx="10744200" cy="690562"/>
          </a:xfrm>
          <a:prstGeom prst="rect">
            <a:avLst/>
          </a:prstGeom>
        </p:spPr>
        <p:txBody>
          <a:bodyPr vert="horz" wrap="square" lIns="0" tIns="12700" rIns="0" bIns="0" rtlCol="0">
            <a:spAutoFit/>
          </a:bodyPr>
          <a:lstStyle/>
          <a:p>
            <a:pPr marL="12700">
              <a:lnSpc>
                <a:spcPct val="100000"/>
              </a:lnSpc>
              <a:spcBef>
                <a:spcPts val="100"/>
              </a:spcBef>
            </a:pPr>
            <a:r>
              <a:rPr lang="fr-fr" b="1" dirty="0">
                <a:solidFill>
                  <a:schemeClr val="bg1"/>
                </a:solidFill>
                <a:latin typeface="Arial" panose="020B0604020202020204" pitchFamily="34" charset="0"/>
                <a:cs typeface="Arial" panose="020B0604020202020204" pitchFamily="34" charset="0"/>
              </a:rPr>
              <a:t>Qu'est-ce que le Cercle Paul Harris ?</a:t>
            </a:r>
            <a:endParaRPr sz="4400" dirty="0">
              <a:solidFill>
                <a:schemeClr val="bg1"/>
              </a:solidFill>
              <a:latin typeface="Arial"/>
              <a:cs typeface="Arial"/>
            </a:endParaRPr>
          </a:p>
        </p:txBody>
      </p:sp>
      <p:pic>
        <p:nvPicPr>
          <p:cNvPr id="11" name="Picture 5" descr="Photo où figure une personne, jaune&#10;&#10;Description générée automatiquement">
            <a:extLst>
              <a:ext uri="{FF2B5EF4-FFF2-40B4-BE49-F238E27FC236}">
                <a16:creationId xmlns:a16="http://schemas.microsoft.com/office/drawing/2014/main" id="{39DC0065-A5AE-254B-8F00-3131315D53A2}"/>
              </a:ext>
            </a:extLst>
          </p:cNvPr>
          <p:cNvPicPr>
            <a:picLocks noChangeAspect="1"/>
          </p:cNvPicPr>
          <p:nvPr/>
        </p:nvPicPr>
        <p:blipFill rotWithShape="1">
          <a:blip r:embed="rId2">
            <a:extLst>
              <a:ext uri="{28A0092B-C50C-407E-A947-70E740481C1C}">
                <a14:useLocalDpi xmlns:a14="http://schemas.microsoft.com/office/drawing/2010/main" val="0"/>
              </a:ext>
            </a:extLst>
          </a:blip>
          <a:srcRect l="4572" r="19481"/>
          <a:stretch/>
        </p:blipFill>
        <p:spPr>
          <a:xfrm>
            <a:off x="6581802" y="1362616"/>
            <a:ext cx="5567767" cy="5353798"/>
          </a:xfrm>
          <a:prstGeom prst="rect">
            <a:avLst/>
          </a:prstGeom>
        </p:spPr>
      </p:pic>
      <p:sp>
        <p:nvSpPr>
          <p:cNvPr id="12" name="ZoneTexte 11">
            <a:extLst>
              <a:ext uri="{FF2B5EF4-FFF2-40B4-BE49-F238E27FC236}">
                <a16:creationId xmlns:a16="http://schemas.microsoft.com/office/drawing/2014/main" id="{C4B10CF0-DEE9-B847-8B4C-D44D985AEDDD}"/>
              </a:ext>
            </a:extLst>
          </p:cNvPr>
          <p:cNvSpPr txBox="1"/>
          <p:nvPr/>
        </p:nvSpPr>
        <p:spPr>
          <a:xfrm>
            <a:off x="498517" y="1548686"/>
            <a:ext cx="5978483" cy="1107996"/>
          </a:xfrm>
          <a:prstGeom prst="rect">
            <a:avLst/>
          </a:prstGeom>
          <a:noFill/>
        </p:spPr>
        <p:txBody>
          <a:bodyPr wrap="square" rtlCol="0">
            <a:spAutoFit/>
          </a:bodyPr>
          <a:lstStyle/>
          <a:p>
            <a:r>
              <a:rPr lang="fr-fr" sz="2200" b="0" i="0" u="none" baseline="0" dirty="0">
                <a:solidFill>
                  <a:srgbClr val="0070C0"/>
                </a:solidFill>
                <a:cs typeface="Arial" panose="020B0604020202020204" pitchFamily="34" charset="0"/>
              </a:rPr>
              <a:t>Un groupe dévoué de donateurs qui informent la Fondation Rotary de leur intention de verser au moins 1 000 dollars par an </a:t>
            </a:r>
            <a:r>
              <a:rPr lang="fr-FR" sz="2200" b="0" i="0" u="none" baseline="0" dirty="0">
                <a:solidFill>
                  <a:srgbClr val="0070C0"/>
                </a:solidFill>
                <a:cs typeface="Arial" panose="020B0604020202020204" pitchFamily="34" charset="0"/>
              </a:rPr>
              <a:t>: </a:t>
            </a:r>
            <a:endParaRPr lang="fr-BE" sz="2200" dirty="0">
              <a:solidFill>
                <a:srgbClr val="0070C0"/>
              </a:solidFill>
            </a:endParaRPr>
          </a:p>
        </p:txBody>
      </p:sp>
      <p:sp>
        <p:nvSpPr>
          <p:cNvPr id="13" name="Content Placeholder 7">
            <a:extLst>
              <a:ext uri="{FF2B5EF4-FFF2-40B4-BE49-F238E27FC236}">
                <a16:creationId xmlns:a16="http://schemas.microsoft.com/office/drawing/2014/main" id="{F99EF534-F4F6-B34E-9360-FC741FE0291D}"/>
              </a:ext>
            </a:extLst>
          </p:cNvPr>
          <p:cNvSpPr txBox="1">
            <a:spLocks/>
          </p:cNvSpPr>
          <p:nvPr/>
        </p:nvSpPr>
        <p:spPr>
          <a:xfrm>
            <a:off x="1447800" y="2604623"/>
            <a:ext cx="5410198" cy="1701169"/>
          </a:xfrm>
          <a:prstGeom prst="rect">
            <a:avLst/>
          </a:prstGeom>
        </p:spPr>
        <p:txBody>
          <a:bodyPr>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000">
                <a:solidFill>
                  <a:srgbClr val="0070C0"/>
                </a:solidFill>
                <a:latin typeface="Arial" panose="020B0604020202020204" pitchFamily="34" charset="0"/>
                <a:cs typeface="Arial" panose="020B0604020202020204" pitchFamily="34" charset="0"/>
              </a:rPr>
              <a:t>au Fonds annuel</a:t>
            </a:r>
          </a:p>
          <a:p>
            <a:r>
              <a:rPr lang="fr-fr" sz="2000">
                <a:solidFill>
                  <a:srgbClr val="0070C0"/>
                </a:solidFill>
                <a:latin typeface="Arial" panose="020B0604020202020204" pitchFamily="34" charset="0"/>
                <a:cs typeface="Arial" panose="020B0604020202020204" pitchFamily="34" charset="0"/>
              </a:rPr>
              <a:t>au Fonds PolioPlus</a:t>
            </a:r>
          </a:p>
          <a:p>
            <a:r>
              <a:rPr lang="fr-FR" sz="2000">
                <a:solidFill>
                  <a:srgbClr val="0070C0"/>
                </a:solidFill>
                <a:latin typeface="Arial" panose="020B0604020202020204" pitchFamily="34" charset="0"/>
                <a:cs typeface="Arial" panose="020B0604020202020204" pitchFamily="34" charset="0"/>
              </a:rPr>
              <a:t>à</a:t>
            </a:r>
            <a:r>
              <a:rPr lang="fr-fr" sz="2000">
                <a:solidFill>
                  <a:srgbClr val="0070C0"/>
                </a:solidFill>
                <a:latin typeface="Arial" panose="020B0604020202020204" pitchFamily="34" charset="0"/>
                <a:cs typeface="Arial" panose="020B0604020202020204" pitchFamily="34" charset="0"/>
              </a:rPr>
              <a:t> une subventions mondiale approuvée</a:t>
            </a:r>
          </a:p>
          <a:p>
            <a:r>
              <a:rPr lang="fr-FR" sz="2000">
                <a:solidFill>
                  <a:srgbClr val="0070C0"/>
                </a:solidFill>
                <a:latin typeface="Arial" panose="020B0604020202020204" pitchFamily="34" charset="0"/>
                <a:cs typeface="Arial" panose="020B0604020202020204" pitchFamily="34" charset="0"/>
              </a:rPr>
              <a:t>a</a:t>
            </a:r>
            <a:r>
              <a:rPr lang="fr-fr" sz="2000">
                <a:solidFill>
                  <a:srgbClr val="0070C0"/>
                </a:solidFill>
                <a:latin typeface="Arial" panose="020B0604020202020204" pitchFamily="34" charset="0"/>
                <a:cs typeface="Arial" panose="020B0604020202020204" pitchFamily="34" charset="0"/>
              </a:rPr>
              <a:t>u Fonds de secours d’urgence</a:t>
            </a:r>
            <a:endParaRPr lang="fr-fr" sz="2000" dirty="0">
              <a:solidFill>
                <a:srgbClr val="0070C0"/>
              </a:solidFill>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70BF522C-A8F2-9044-9B26-7F927BB35D75}"/>
              </a:ext>
            </a:extLst>
          </p:cNvPr>
          <p:cNvSpPr txBox="1"/>
          <p:nvPr/>
        </p:nvSpPr>
        <p:spPr>
          <a:xfrm>
            <a:off x="424780" y="4091259"/>
            <a:ext cx="5872566" cy="1938992"/>
          </a:xfrm>
          <a:prstGeom prst="rect">
            <a:avLst/>
          </a:prstGeom>
          <a:noFill/>
        </p:spPr>
        <p:txBody>
          <a:bodyPr wrap="square" rtlCol="0">
            <a:spAutoFit/>
          </a:bodyPr>
          <a:lstStyle/>
          <a:p>
            <a:pPr marL="0" indent="0" rtl="0">
              <a:spcBef>
                <a:spcPts val="0"/>
              </a:spcBef>
              <a:buNone/>
            </a:pPr>
            <a:r>
              <a:rPr lang="fr-fr" sz="20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Un moyen avantageux  </a:t>
            </a:r>
            <a:r>
              <a:rPr lang="fr-fr" sz="2000" dirty="0">
                <a:solidFill>
                  <a:srgbClr val="0070C0"/>
                </a:solidFill>
                <a:ea typeface="Arial" panose="020B0604020202020204" pitchFamily="34" charset="0"/>
                <a:cs typeface="Arial" panose="020B0604020202020204" pitchFamily="34" charset="0"/>
              </a:rPr>
              <a:t>: </a:t>
            </a:r>
          </a:p>
          <a:p>
            <a:pPr marL="0" indent="0" algn="l" rtl="0">
              <a:spcBef>
                <a:spcPts val="0"/>
              </a:spcBef>
              <a:buNone/>
            </a:pPr>
            <a:r>
              <a:rPr lang="fr-fr" sz="20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donner via la Fondation Roi Baudouin ou l’Alo</a:t>
            </a:r>
            <a:r>
              <a:rPr lang="fr-fr" sz="2000" dirty="0">
                <a:solidFill>
                  <a:srgbClr val="0070C0"/>
                </a:solidFill>
                <a:ea typeface="Arial" panose="020B0604020202020204" pitchFamily="34" charset="0"/>
                <a:cs typeface="Arial" panose="020B0604020202020204" pitchFamily="34" charset="0"/>
              </a:rPr>
              <a:t>r, au rythme qui vous convient :</a:t>
            </a:r>
          </a:p>
          <a:p>
            <a:pPr marL="1257300" lvl="2" indent="-342900">
              <a:spcBef>
                <a:spcPts val="0"/>
              </a:spcBef>
              <a:buFont typeface="Arial" panose="020B0604020202020204" pitchFamily="34" charset="0"/>
              <a:buChar char="•"/>
            </a:pPr>
            <a:r>
              <a:rPr lang="fr-fr" sz="20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85 dollars par mois</a:t>
            </a:r>
          </a:p>
          <a:p>
            <a:pPr marL="1257300" lvl="2" indent="-342900">
              <a:spcBef>
                <a:spcPts val="0"/>
              </a:spcBef>
              <a:buFont typeface="Arial" panose="020B0604020202020204" pitchFamily="34" charset="0"/>
              <a:buChar char="•"/>
            </a:pPr>
            <a:r>
              <a:rPr lang="fr-fr" sz="20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250 dollars par trimestre</a:t>
            </a:r>
          </a:p>
          <a:p>
            <a:pPr marL="1257300" lvl="2" indent="-342900">
              <a:spcBef>
                <a:spcPts val="0"/>
              </a:spcBef>
              <a:buFont typeface="Arial" panose="020B0604020202020204" pitchFamily="34" charset="0"/>
              <a:buChar char="•"/>
            </a:pPr>
            <a:r>
              <a:rPr lang="fr-fr" sz="20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1 000 dollars par an</a:t>
            </a:r>
          </a:p>
        </p:txBody>
      </p:sp>
      <p:pic>
        <p:nvPicPr>
          <p:cNvPr id="15" name="Picture 8" descr="A picture containing text, font, graphics, screenshot&#10;&#10;Description automatically generated">
            <a:extLst>
              <a:ext uri="{FF2B5EF4-FFF2-40B4-BE49-F238E27FC236}">
                <a16:creationId xmlns:a16="http://schemas.microsoft.com/office/drawing/2014/main" id="{6AB19AA7-C51C-274D-AC0B-26053257F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843" y="6030251"/>
            <a:ext cx="2964889" cy="570984"/>
          </a:xfrm>
          <a:prstGeom prst="rect">
            <a:avLst/>
          </a:prstGeom>
        </p:spPr>
      </p:pic>
    </p:spTree>
    <p:extLst>
      <p:ext uri="{BB962C8B-B14F-4D97-AF65-F5344CB8AC3E}">
        <p14:creationId xmlns:p14="http://schemas.microsoft.com/office/powerpoint/2010/main" val="1008431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188913"/>
            <a:ext cx="8610600" cy="690562"/>
          </a:xfrm>
          <a:prstGeom prst="rect">
            <a:avLst/>
          </a:prstGeom>
        </p:spPr>
        <p:txBody>
          <a:bodyPr vert="horz" wrap="square" lIns="0" tIns="12700" rIns="0" bIns="0" rtlCol="0">
            <a:spAutoFit/>
          </a:bodyPr>
          <a:lstStyle/>
          <a:p>
            <a:pPr marL="12700">
              <a:lnSpc>
                <a:spcPct val="100000"/>
              </a:lnSpc>
              <a:spcBef>
                <a:spcPts val="100"/>
              </a:spcBef>
            </a:pPr>
            <a:r>
              <a:rPr lang="fr-fr" b="1" dirty="0">
                <a:solidFill>
                  <a:schemeClr val="bg1"/>
                </a:solidFill>
                <a:latin typeface="Arial" panose="020B0604020202020204" pitchFamily="34" charset="0"/>
                <a:cs typeface="Arial" panose="020B0604020202020204" pitchFamily="34" charset="0"/>
              </a:rPr>
              <a:t>Pourquoi Rejoindre le Cercle ?</a:t>
            </a:r>
            <a:endParaRPr sz="4400" dirty="0">
              <a:solidFill>
                <a:schemeClr val="bg1"/>
              </a:solidFill>
              <a:latin typeface="Arial"/>
              <a:cs typeface="Arial"/>
            </a:endParaRPr>
          </a:p>
        </p:txBody>
      </p:sp>
      <p:graphicFrame>
        <p:nvGraphicFramePr>
          <p:cNvPr id="11" name="Table 3">
            <a:extLst>
              <a:ext uri="{FF2B5EF4-FFF2-40B4-BE49-F238E27FC236}">
                <a16:creationId xmlns:a16="http://schemas.microsoft.com/office/drawing/2014/main" id="{49B39128-98BF-6240-94B2-EF78DAD91F99}"/>
              </a:ext>
            </a:extLst>
          </p:cNvPr>
          <p:cNvGraphicFramePr>
            <a:graphicFrameLocks noGrp="1"/>
          </p:cNvGraphicFramePr>
          <p:nvPr>
            <p:extLst>
              <p:ext uri="{D42A27DB-BD31-4B8C-83A1-F6EECF244321}">
                <p14:modId xmlns:p14="http://schemas.microsoft.com/office/powerpoint/2010/main" val="1478368229"/>
              </p:ext>
            </p:extLst>
          </p:nvPr>
        </p:nvGraphicFramePr>
        <p:xfrm>
          <a:off x="135466" y="1524000"/>
          <a:ext cx="11921068" cy="4364188"/>
        </p:xfrm>
        <a:graphic>
          <a:graphicData uri="http://schemas.openxmlformats.org/drawingml/2006/table">
            <a:tbl>
              <a:tblPr firstRow="1" bandRow="1">
                <a:tableStyleId>{5C22544A-7EE6-4342-B048-85BDC9FD1C3A}</a:tableStyleId>
              </a:tblPr>
              <a:tblGrid>
                <a:gridCol w="5960534">
                  <a:extLst>
                    <a:ext uri="{9D8B030D-6E8A-4147-A177-3AD203B41FA5}">
                      <a16:colId xmlns:a16="http://schemas.microsoft.com/office/drawing/2014/main" val="2384646566"/>
                    </a:ext>
                  </a:extLst>
                </a:gridCol>
                <a:gridCol w="5960534">
                  <a:extLst>
                    <a:ext uri="{9D8B030D-6E8A-4147-A177-3AD203B41FA5}">
                      <a16:colId xmlns:a16="http://schemas.microsoft.com/office/drawing/2014/main" val="3033569182"/>
                    </a:ext>
                  </a:extLst>
                </a:gridCol>
              </a:tblGrid>
              <a:tr h="1097962">
                <a:tc>
                  <a:txBody>
                    <a:bodyPr/>
                    <a:lstStyle/>
                    <a:p>
                      <a:pPr algn="ctr" rtl="0">
                        <a:lnSpc>
                          <a:spcPct val="250000"/>
                        </a:lnSpc>
                      </a:pPr>
                      <a:r>
                        <a:rPr lang="fr-fr" sz="2000" b="1" i="0" u="none" baseline="0" dirty="0">
                          <a:latin typeface="+mj-lt"/>
                          <a:ea typeface="+mj-lt"/>
                          <a:cs typeface="+mj-lt"/>
                        </a:rPr>
                        <a:t>Si vous voulez...</a:t>
                      </a:r>
                    </a:p>
                  </a:txBody>
                  <a:tcPr/>
                </a:tc>
                <a:tc>
                  <a:txBody>
                    <a:bodyPr/>
                    <a:lstStyle/>
                    <a:p>
                      <a:pPr algn="ctr" rtl="0">
                        <a:lnSpc>
                          <a:spcPct val="250000"/>
                        </a:lnSpc>
                      </a:pPr>
                      <a:r>
                        <a:rPr lang="fr-fr" sz="2000" b="1" i="0" u="none" baseline="0">
                          <a:latin typeface="+mj-lt"/>
                          <a:ea typeface="+mj-lt"/>
                          <a:cs typeface="+mj-lt"/>
                        </a:rPr>
                        <a:t>Rejoindre le Cercle vous aidera à...</a:t>
                      </a:r>
                    </a:p>
                  </a:txBody>
                  <a:tcPr/>
                </a:tc>
                <a:extLst>
                  <a:ext uri="{0D108BD9-81ED-4DB2-BD59-A6C34878D82A}">
                    <a16:rowId xmlns:a16="http://schemas.microsoft.com/office/drawing/2014/main" val="3506186953"/>
                  </a:ext>
                </a:extLst>
              </a:tr>
              <a:tr h="1070302">
                <a:tc>
                  <a:txBody>
                    <a:bodyPr/>
                    <a:lstStyle/>
                    <a:p>
                      <a:pPr lvl="0" algn="l" rtl="0">
                        <a:lnSpc>
                          <a:spcPct val="250000"/>
                        </a:lnSpc>
                      </a:pPr>
                      <a:r>
                        <a:rPr lang="fr-fr" b="0" i="0" u="none" baseline="0" dirty="0">
                          <a:latin typeface="+mj-lt"/>
                          <a:ea typeface="+mj-lt"/>
                          <a:cs typeface="+mj-lt"/>
                        </a:rPr>
                        <a:t>avoir un impact</a:t>
                      </a:r>
                    </a:p>
                  </a:txBody>
                  <a:tcPr/>
                </a:tc>
                <a:tc>
                  <a:txBody>
                    <a:bodyPr/>
                    <a:lstStyle/>
                    <a:p>
                      <a:pPr lvl="0" algn="l" rtl="0">
                        <a:lnSpc>
                          <a:spcPct val="250000"/>
                        </a:lnSpc>
                      </a:pPr>
                      <a:r>
                        <a:rPr lang="fr-fr" b="0" i="0" u="none" baseline="0" dirty="0">
                          <a:latin typeface="+mj-lt"/>
                          <a:ea typeface="+mj-lt"/>
                          <a:cs typeface="+mj-lt"/>
                        </a:rPr>
                        <a:t>soutenir les programmes de la Fondation Rotary</a:t>
                      </a:r>
                    </a:p>
                  </a:txBody>
                  <a:tcPr/>
                </a:tc>
                <a:extLst>
                  <a:ext uri="{0D108BD9-81ED-4DB2-BD59-A6C34878D82A}">
                    <a16:rowId xmlns:a16="http://schemas.microsoft.com/office/drawing/2014/main" val="1804782334"/>
                  </a:ext>
                </a:extLst>
              </a:tr>
              <a:tr h="1097962">
                <a:tc>
                  <a:txBody>
                    <a:bodyPr/>
                    <a:lstStyle/>
                    <a:p>
                      <a:pPr lvl="0" algn="l" rtl="0">
                        <a:lnSpc>
                          <a:spcPct val="250000"/>
                        </a:lnSpc>
                      </a:pPr>
                      <a:r>
                        <a:rPr lang="fr-fr" b="0" i="0" u="none" baseline="0">
                          <a:latin typeface="+mj-lt"/>
                          <a:ea typeface="+mj-lt"/>
                          <a:cs typeface="+mj-lt"/>
                        </a:rPr>
                        <a:t>inspirer les autres membres du Rotary</a:t>
                      </a:r>
                    </a:p>
                  </a:txBody>
                  <a:tcPr/>
                </a:tc>
                <a:tc>
                  <a:txBody>
                    <a:bodyPr/>
                    <a:lstStyle/>
                    <a:p>
                      <a:pPr lvl="0" algn="l" rtl="0">
                        <a:lnSpc>
                          <a:spcPct val="250000"/>
                        </a:lnSpc>
                      </a:pPr>
                      <a:r>
                        <a:rPr lang="fr-fr" b="0" i="0" u="none" baseline="0">
                          <a:latin typeface="+mj-lt"/>
                          <a:ea typeface="+mj-lt"/>
                          <a:cs typeface="+mj-lt"/>
                        </a:rPr>
                        <a:t>devenir un leader philanthropique</a:t>
                      </a:r>
                    </a:p>
                  </a:txBody>
                  <a:tcPr/>
                </a:tc>
                <a:extLst>
                  <a:ext uri="{0D108BD9-81ED-4DB2-BD59-A6C34878D82A}">
                    <a16:rowId xmlns:a16="http://schemas.microsoft.com/office/drawing/2014/main" val="780047614"/>
                  </a:ext>
                </a:extLst>
              </a:tr>
              <a:tr h="1097962">
                <a:tc>
                  <a:txBody>
                    <a:bodyPr/>
                    <a:lstStyle/>
                    <a:p>
                      <a:pPr lvl="0" algn="l" rtl="0">
                        <a:lnSpc>
                          <a:spcPct val="250000"/>
                        </a:lnSpc>
                      </a:pPr>
                      <a:r>
                        <a:rPr lang="fr-fr" b="0" i="0" u="none" baseline="0">
                          <a:latin typeface="+mj-lt"/>
                          <a:ea typeface="+mj-lt"/>
                          <a:cs typeface="+mj-lt"/>
                        </a:rPr>
                        <a:t>atteindre des objectifs philanthropiques</a:t>
                      </a:r>
                    </a:p>
                  </a:txBody>
                  <a:tcPr/>
                </a:tc>
                <a:tc>
                  <a:txBody>
                    <a:bodyPr/>
                    <a:lstStyle/>
                    <a:p>
                      <a:pPr lvl="0" algn="l" rtl="0">
                        <a:lnSpc>
                          <a:spcPct val="150000"/>
                        </a:lnSpc>
                      </a:pPr>
                      <a:r>
                        <a:rPr lang="fr-fr" b="0" i="0" u="none" baseline="0" dirty="0">
                          <a:latin typeface="+mj-lt"/>
                          <a:ea typeface="+mj-lt"/>
                          <a:cs typeface="+mj-lt"/>
                        </a:rPr>
                        <a:t>obtenir une reconnaissance et des points Fondation pour vos dons</a:t>
                      </a:r>
                    </a:p>
                  </a:txBody>
                  <a:tcPr anchor="ctr"/>
                </a:tc>
                <a:extLst>
                  <a:ext uri="{0D108BD9-81ED-4DB2-BD59-A6C34878D82A}">
                    <a16:rowId xmlns:a16="http://schemas.microsoft.com/office/drawing/2014/main" val="2528199463"/>
                  </a:ext>
                </a:extLst>
              </a:tr>
            </a:tbl>
          </a:graphicData>
        </a:graphic>
      </p:graphicFrame>
      <p:pic>
        <p:nvPicPr>
          <p:cNvPr id="13" name="Picture 5" descr="A picture containing text, font, graphics, screenshot&#10;&#10;Description automatically generated">
            <a:extLst>
              <a:ext uri="{FF2B5EF4-FFF2-40B4-BE49-F238E27FC236}">
                <a16:creationId xmlns:a16="http://schemas.microsoft.com/office/drawing/2014/main" id="{4686F664-FEB4-3E4C-AB36-E57502748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197" y="6157731"/>
            <a:ext cx="2843603" cy="547627"/>
          </a:xfrm>
          <a:prstGeom prst="rect">
            <a:avLst/>
          </a:prstGeom>
        </p:spPr>
      </p:pic>
    </p:spTree>
    <p:extLst>
      <p:ext uri="{BB962C8B-B14F-4D97-AF65-F5344CB8AC3E}">
        <p14:creationId xmlns:p14="http://schemas.microsoft.com/office/powerpoint/2010/main" val="3926330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188913"/>
            <a:ext cx="10896600" cy="690562"/>
          </a:xfrm>
          <a:prstGeom prst="rect">
            <a:avLst/>
          </a:prstGeom>
        </p:spPr>
        <p:txBody>
          <a:bodyPr vert="horz" wrap="square" lIns="0" tIns="12700" rIns="0" bIns="0" rtlCol="0">
            <a:spAutoFit/>
          </a:bodyPr>
          <a:lstStyle/>
          <a:p>
            <a:pPr marL="12700">
              <a:lnSpc>
                <a:spcPct val="100000"/>
              </a:lnSpc>
              <a:spcBef>
                <a:spcPts val="100"/>
              </a:spcBef>
            </a:pPr>
            <a:r>
              <a:rPr lang="fr-fr" b="1" dirty="0">
                <a:solidFill>
                  <a:schemeClr val="bg1"/>
                </a:solidFill>
              </a:rPr>
              <a:t>Qui sont </a:t>
            </a:r>
            <a:r>
              <a:rPr lang="fr-fr" dirty="0">
                <a:solidFill>
                  <a:schemeClr val="bg1"/>
                </a:solidFill>
              </a:rPr>
              <a:t>l</a:t>
            </a:r>
            <a:r>
              <a:rPr lang="fr-fr" b="1" dirty="0">
                <a:solidFill>
                  <a:schemeClr val="bg1"/>
                </a:solidFill>
              </a:rPr>
              <a:t>es </a:t>
            </a:r>
            <a:r>
              <a:rPr lang="fr-fr" dirty="0">
                <a:solidFill>
                  <a:schemeClr val="bg1"/>
                </a:solidFill>
              </a:rPr>
              <a:t>m</a:t>
            </a:r>
            <a:r>
              <a:rPr lang="fr-fr" b="1" dirty="0">
                <a:solidFill>
                  <a:schemeClr val="bg1"/>
                </a:solidFill>
              </a:rPr>
              <a:t>embres du Cercle Paul Harris ?</a:t>
            </a:r>
            <a:endParaRPr sz="4400" dirty="0">
              <a:solidFill>
                <a:schemeClr val="bg1"/>
              </a:solidFill>
              <a:latin typeface="Arial"/>
              <a:cs typeface="Arial"/>
            </a:endParaRPr>
          </a:p>
        </p:txBody>
      </p:sp>
      <p:pic>
        <p:nvPicPr>
          <p:cNvPr id="5" name="Chart 6">
            <a:extLst>
              <a:ext uri="{FF2B5EF4-FFF2-40B4-BE49-F238E27FC236}">
                <a16:creationId xmlns:a16="http://schemas.microsoft.com/office/drawing/2014/main" id="{5DC9D890-9959-4640-981C-ED11162BF4B8}"/>
              </a:ext>
            </a:extLst>
          </p:cNvPr>
          <p:cNvPicPr>
            <a:picLocks noGrp="1" noRot="1" noChangeAspect="1" noMove="1" noResize="1" noEditPoints="1" noAdjustHandles="1" noChangeArrowheads="1" noChangeShapeType="1"/>
          </p:cNvPicPr>
          <p:nvPr/>
        </p:nvPicPr>
        <p:blipFill>
          <a:blip r:embed="rId2"/>
          <a:stretch>
            <a:fillRect/>
          </a:stretch>
        </p:blipFill>
        <p:spPr>
          <a:xfrm>
            <a:off x="-163299" y="2835798"/>
            <a:ext cx="7524798" cy="4765876"/>
          </a:xfrm>
          <a:prstGeom prst="rect">
            <a:avLst/>
          </a:prstGeom>
        </p:spPr>
      </p:pic>
      <p:sp>
        <p:nvSpPr>
          <p:cNvPr id="3" name="Rectangle 2">
            <a:extLst>
              <a:ext uri="{FF2B5EF4-FFF2-40B4-BE49-F238E27FC236}">
                <a16:creationId xmlns:a16="http://schemas.microsoft.com/office/drawing/2014/main" id="{FD33BE6C-3708-274D-BDB7-1E84B3C2A36B}"/>
              </a:ext>
            </a:extLst>
          </p:cNvPr>
          <p:cNvSpPr/>
          <p:nvPr/>
        </p:nvSpPr>
        <p:spPr>
          <a:xfrm>
            <a:off x="609601" y="1524000"/>
            <a:ext cx="6751898" cy="1631216"/>
          </a:xfrm>
          <a:prstGeom prst="rect">
            <a:avLst/>
          </a:prstGeom>
        </p:spPr>
        <p:txBody>
          <a:bodyPr wrap="square">
            <a:spAutoFit/>
          </a:bodyPr>
          <a:lstStyle/>
          <a:p>
            <a:pPr lvl="0" fontAlgn="auto">
              <a:spcBef>
                <a:spcPts val="0"/>
              </a:spcBef>
              <a:spcAft>
                <a:spcPts val="0"/>
              </a:spcAft>
              <a:defRPr/>
            </a:pPr>
            <a:r>
              <a:rPr lang="fr-fr" sz="2000" dirty="0">
                <a:solidFill>
                  <a:srgbClr val="0070C0"/>
                </a:solidFill>
                <a:ea typeface="Arial" panose="020B0604020202020204" pitchFamily="34" charset="0"/>
                <a:cs typeface="Arial" panose="020B0604020202020204" pitchFamily="34" charset="0"/>
              </a:rPr>
              <a:t>Plus de </a:t>
            </a:r>
            <a:r>
              <a:rPr lang="fr-fr" sz="2000" b="1" dirty="0">
                <a:solidFill>
                  <a:srgbClr val="0070C0"/>
                </a:solidFill>
                <a:ea typeface="Arial" panose="020B0604020202020204" pitchFamily="34" charset="0"/>
                <a:cs typeface="Arial" panose="020B0604020202020204" pitchFamily="34" charset="0"/>
              </a:rPr>
              <a:t>30 000</a:t>
            </a:r>
            <a:r>
              <a:rPr lang="fr-fr" sz="2000" dirty="0">
                <a:solidFill>
                  <a:srgbClr val="0070C0"/>
                </a:solidFill>
                <a:ea typeface="Arial" panose="020B0604020202020204" pitchFamily="34" charset="0"/>
                <a:cs typeface="Arial" panose="020B0604020202020204" pitchFamily="34" charset="0"/>
              </a:rPr>
              <a:t> personnes à travers le monde appartiennent au Cercle Paul Harris. Ces donateurs dévoués partagent le désir de donner aux membres du Rotary les moyens de changer des vies dans leur ville et dans le monde. </a:t>
            </a:r>
          </a:p>
        </p:txBody>
      </p:sp>
      <p:graphicFrame>
        <p:nvGraphicFramePr>
          <p:cNvPr id="8" name="Table 4">
            <a:extLst>
              <a:ext uri="{FF2B5EF4-FFF2-40B4-BE49-F238E27FC236}">
                <a16:creationId xmlns:a16="http://schemas.microsoft.com/office/drawing/2014/main" id="{3AE9205B-C175-DF4D-91C3-BD59E8BF33B1}"/>
              </a:ext>
            </a:extLst>
          </p:cNvPr>
          <p:cNvGraphicFramePr>
            <a:graphicFrameLocks noGrp="1"/>
          </p:cNvGraphicFramePr>
          <p:nvPr>
            <p:extLst>
              <p:ext uri="{D42A27DB-BD31-4B8C-83A1-F6EECF244321}">
                <p14:modId xmlns:p14="http://schemas.microsoft.com/office/powerpoint/2010/main" val="2486007957"/>
              </p:ext>
            </p:extLst>
          </p:nvPr>
        </p:nvGraphicFramePr>
        <p:xfrm>
          <a:off x="7772400" y="1676400"/>
          <a:ext cx="3709851" cy="4590239"/>
        </p:xfrm>
        <a:graphic>
          <a:graphicData uri="http://schemas.openxmlformats.org/drawingml/2006/table">
            <a:tbl>
              <a:tblPr firstRow="1">
                <a:tableStyleId>{3B4B98B0-60AC-42C2-AFA5-B58CD77FA1E5}</a:tableStyleId>
              </a:tblPr>
              <a:tblGrid>
                <a:gridCol w="679268">
                  <a:extLst>
                    <a:ext uri="{9D8B030D-6E8A-4147-A177-3AD203B41FA5}">
                      <a16:colId xmlns:a16="http://schemas.microsoft.com/office/drawing/2014/main" val="3489609654"/>
                    </a:ext>
                  </a:extLst>
                </a:gridCol>
                <a:gridCol w="1619794">
                  <a:extLst>
                    <a:ext uri="{9D8B030D-6E8A-4147-A177-3AD203B41FA5}">
                      <a16:colId xmlns:a16="http://schemas.microsoft.com/office/drawing/2014/main" val="2146555351"/>
                    </a:ext>
                  </a:extLst>
                </a:gridCol>
                <a:gridCol w="1410789">
                  <a:extLst>
                    <a:ext uri="{9D8B030D-6E8A-4147-A177-3AD203B41FA5}">
                      <a16:colId xmlns:a16="http://schemas.microsoft.com/office/drawing/2014/main" val="1799850687"/>
                    </a:ext>
                  </a:extLst>
                </a:gridCol>
              </a:tblGrid>
              <a:tr h="465723">
                <a:tc>
                  <a:txBody>
                    <a:bodyPr/>
                    <a:lstStyle/>
                    <a:p>
                      <a:endParaRPr lang="fr-fr" sz="1800" dirty="0">
                        <a:solidFill>
                          <a:srgbClr val="333333"/>
                        </a:solidFill>
                        <a:latin typeface="Arial" panose="020B0604020202020204" pitchFamily="34" charset="0"/>
                        <a:cs typeface="Arial" panose="020B0604020202020204" pitchFamily="34" charset="0"/>
                      </a:endParaRPr>
                    </a:p>
                  </a:txBody>
                  <a:tcPr marL="74143" marR="74143" marT="37051" marB="37051" anchor="ctr"/>
                </a:tc>
                <a:tc>
                  <a:txBody>
                    <a:bodyPr/>
                    <a:lstStyle/>
                    <a:p>
                      <a:pPr algn="l" rtl="0"/>
                      <a:r>
                        <a:rPr lang="fr-fr" sz="20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Pays</a:t>
                      </a:r>
                    </a:p>
                  </a:txBody>
                  <a:tcPr marL="74143" marR="74143" marT="37051" marB="37051" anchor="ctr"/>
                </a:tc>
                <a:tc>
                  <a:txBody>
                    <a:bodyPr/>
                    <a:lstStyle/>
                    <a:p>
                      <a:pPr algn="ctr" rtl="0"/>
                      <a:r>
                        <a:rPr lang="fr-fr" sz="2000" b="0" i="0" u="none" baseline="0">
                          <a:solidFill>
                            <a:srgbClr val="0070C0"/>
                          </a:solidFill>
                          <a:latin typeface="Arial" panose="020B0604020202020204" pitchFamily="34" charset="0"/>
                          <a:ea typeface="Arial" panose="020B0604020202020204" pitchFamily="34" charset="0"/>
                          <a:cs typeface="Arial" panose="020B0604020202020204" pitchFamily="34" charset="0"/>
                        </a:rPr>
                        <a:t>Membres</a:t>
                      </a:r>
                    </a:p>
                  </a:txBody>
                  <a:tcPr marL="74143" marR="74143" marT="37051" marB="37051" anchor="ctr"/>
                </a:tc>
                <a:extLst>
                  <a:ext uri="{0D108BD9-81ED-4DB2-BD59-A6C34878D82A}">
                    <a16:rowId xmlns:a16="http://schemas.microsoft.com/office/drawing/2014/main" val="1770706879"/>
                  </a:ext>
                </a:extLst>
              </a:tr>
              <a:tr h="389086">
                <a:tc>
                  <a:txBody>
                    <a:bodyPr/>
                    <a:lstStyle/>
                    <a:p>
                      <a:pPr algn="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1.</a:t>
                      </a:r>
                    </a:p>
                  </a:txBody>
                  <a:tcPr marL="74143" marR="74143" marT="37051" marB="37051" anchor="ctr"/>
                </a:tc>
                <a:tc>
                  <a:txBody>
                    <a:bodyPr/>
                    <a:lstStyle/>
                    <a:p>
                      <a:pPr algn="l"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États-Unis</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14 938</a:t>
                      </a:r>
                    </a:p>
                  </a:txBody>
                  <a:tcPr marL="74143" marR="74143" marT="37051" marB="37051" anchor="ctr"/>
                </a:tc>
                <a:extLst>
                  <a:ext uri="{0D108BD9-81ED-4DB2-BD59-A6C34878D82A}">
                    <a16:rowId xmlns:a16="http://schemas.microsoft.com/office/drawing/2014/main" val="472068483"/>
                  </a:ext>
                </a:extLst>
              </a:tr>
              <a:tr h="389086">
                <a:tc>
                  <a:txBody>
                    <a:bodyPr/>
                    <a:lstStyle/>
                    <a:p>
                      <a:pPr algn="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2.</a:t>
                      </a:r>
                    </a:p>
                  </a:txBody>
                  <a:tcPr marL="74143" marR="74143" marT="37051" marB="37051" anchor="ctr"/>
                </a:tc>
                <a:tc>
                  <a:txBody>
                    <a:bodyPr/>
                    <a:lstStyle/>
                    <a:p>
                      <a:pPr algn="l"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République de Corée</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5 285</a:t>
                      </a:r>
                    </a:p>
                  </a:txBody>
                  <a:tcPr marL="74143" marR="74143" marT="37051" marB="37051" anchor="ctr"/>
                </a:tc>
                <a:extLst>
                  <a:ext uri="{0D108BD9-81ED-4DB2-BD59-A6C34878D82A}">
                    <a16:rowId xmlns:a16="http://schemas.microsoft.com/office/drawing/2014/main" val="2649109888"/>
                  </a:ext>
                </a:extLst>
              </a:tr>
              <a:tr h="389086">
                <a:tc>
                  <a:txBody>
                    <a:bodyPr/>
                    <a:lstStyle/>
                    <a:p>
                      <a:pPr algn="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3.</a:t>
                      </a:r>
                    </a:p>
                  </a:txBody>
                  <a:tcPr marL="74143" marR="74143" marT="37051" marB="37051" anchor="ctr"/>
                </a:tc>
                <a:tc>
                  <a:txBody>
                    <a:bodyPr/>
                    <a:lstStyle/>
                    <a:p>
                      <a:pPr algn="l" rtl="0"/>
                      <a:r>
                        <a:rPr lang="fr-fr" sz="1800" b="0" i="0" u="none" baseline="0">
                          <a:solidFill>
                            <a:srgbClr val="0070C0"/>
                          </a:solidFill>
                          <a:latin typeface="Arial" panose="020B0604020202020204" pitchFamily="34" charset="0"/>
                          <a:ea typeface="Arial" panose="020B0604020202020204" pitchFamily="34" charset="0"/>
                          <a:cs typeface="Arial" panose="020B0604020202020204" pitchFamily="34" charset="0"/>
                        </a:rPr>
                        <a:t>Inde</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1 432</a:t>
                      </a:r>
                    </a:p>
                  </a:txBody>
                  <a:tcPr marL="74143" marR="74143" marT="37051" marB="37051" anchor="ctr"/>
                </a:tc>
                <a:extLst>
                  <a:ext uri="{0D108BD9-81ED-4DB2-BD59-A6C34878D82A}">
                    <a16:rowId xmlns:a16="http://schemas.microsoft.com/office/drawing/2014/main" val="956363191"/>
                  </a:ext>
                </a:extLst>
              </a:tr>
              <a:tr h="389086">
                <a:tc>
                  <a:txBody>
                    <a:bodyPr/>
                    <a:lstStyle/>
                    <a:p>
                      <a:pPr algn="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4.</a:t>
                      </a:r>
                    </a:p>
                  </a:txBody>
                  <a:tcPr marL="74143" marR="74143" marT="37051" marB="37051" anchor="ctr"/>
                </a:tc>
                <a:tc>
                  <a:txBody>
                    <a:bodyPr/>
                    <a:lstStyle/>
                    <a:p>
                      <a:pPr algn="l"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Japon</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1 272</a:t>
                      </a:r>
                    </a:p>
                  </a:txBody>
                  <a:tcPr marL="74143" marR="74143" marT="37051" marB="37051" anchor="ctr"/>
                </a:tc>
                <a:extLst>
                  <a:ext uri="{0D108BD9-81ED-4DB2-BD59-A6C34878D82A}">
                    <a16:rowId xmlns:a16="http://schemas.microsoft.com/office/drawing/2014/main" val="1559600228"/>
                  </a:ext>
                </a:extLst>
              </a:tr>
              <a:tr h="389086">
                <a:tc>
                  <a:txBody>
                    <a:bodyPr/>
                    <a:lstStyle/>
                    <a:p>
                      <a:pPr algn="r" rtl="0"/>
                      <a:r>
                        <a:rPr lang="fr-fr" sz="1800" b="0" i="0" u="none" baseline="0">
                          <a:solidFill>
                            <a:srgbClr val="0070C0"/>
                          </a:solidFill>
                          <a:latin typeface="Arial" panose="020B0604020202020204" pitchFamily="34" charset="0"/>
                          <a:ea typeface="Arial" panose="020B0604020202020204" pitchFamily="34" charset="0"/>
                          <a:cs typeface="Arial" panose="020B0604020202020204" pitchFamily="34" charset="0"/>
                        </a:rPr>
                        <a:t>5.</a:t>
                      </a:r>
                    </a:p>
                  </a:txBody>
                  <a:tcPr marL="74143" marR="74143" marT="37051" marB="37051" anchor="ctr"/>
                </a:tc>
                <a:tc>
                  <a:txBody>
                    <a:bodyPr/>
                    <a:lstStyle/>
                    <a:p>
                      <a:pPr algn="l"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Canada</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1 037</a:t>
                      </a:r>
                    </a:p>
                  </a:txBody>
                  <a:tcPr marL="74143" marR="74143" marT="37051" marB="37051" anchor="ctr"/>
                </a:tc>
                <a:extLst>
                  <a:ext uri="{0D108BD9-81ED-4DB2-BD59-A6C34878D82A}">
                    <a16:rowId xmlns:a16="http://schemas.microsoft.com/office/drawing/2014/main" val="3987982510"/>
                  </a:ext>
                </a:extLst>
              </a:tr>
              <a:tr h="389086">
                <a:tc>
                  <a:txBody>
                    <a:bodyPr/>
                    <a:lstStyle/>
                    <a:p>
                      <a:pPr algn="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6.</a:t>
                      </a:r>
                    </a:p>
                  </a:txBody>
                  <a:tcPr marL="74143" marR="74143" marT="37051" marB="37051" anchor="ctr"/>
                </a:tc>
                <a:tc>
                  <a:txBody>
                    <a:bodyPr/>
                    <a:lstStyle/>
                    <a:p>
                      <a:pPr algn="l"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Philippines</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1 002</a:t>
                      </a:r>
                    </a:p>
                  </a:txBody>
                  <a:tcPr marL="74143" marR="74143" marT="37051" marB="37051" anchor="ctr"/>
                </a:tc>
                <a:extLst>
                  <a:ext uri="{0D108BD9-81ED-4DB2-BD59-A6C34878D82A}">
                    <a16:rowId xmlns:a16="http://schemas.microsoft.com/office/drawing/2014/main" val="1813091934"/>
                  </a:ext>
                </a:extLst>
              </a:tr>
              <a:tr h="389086">
                <a:tc>
                  <a:txBody>
                    <a:bodyPr/>
                    <a:lstStyle/>
                    <a:p>
                      <a:pPr algn="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7.</a:t>
                      </a:r>
                    </a:p>
                  </a:txBody>
                  <a:tcPr marL="74143" marR="74143" marT="37051" marB="37051" anchor="ctr"/>
                </a:tc>
                <a:tc>
                  <a:txBody>
                    <a:bodyPr/>
                    <a:lstStyle/>
                    <a:p>
                      <a:pPr algn="l" rtl="0"/>
                      <a:r>
                        <a:rPr lang="fr-fr" sz="1800" b="0" i="0" u="none" baseline="0">
                          <a:solidFill>
                            <a:srgbClr val="0070C0"/>
                          </a:solidFill>
                          <a:latin typeface="Arial" panose="020B0604020202020204" pitchFamily="34" charset="0"/>
                          <a:ea typeface="Arial" panose="020B0604020202020204" pitchFamily="34" charset="0"/>
                          <a:cs typeface="Arial" panose="020B0604020202020204" pitchFamily="34" charset="0"/>
                        </a:rPr>
                        <a:t>Taïwan</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903</a:t>
                      </a:r>
                    </a:p>
                  </a:txBody>
                  <a:tcPr marL="74143" marR="74143" marT="37051" marB="37051" anchor="ctr"/>
                </a:tc>
                <a:extLst>
                  <a:ext uri="{0D108BD9-81ED-4DB2-BD59-A6C34878D82A}">
                    <a16:rowId xmlns:a16="http://schemas.microsoft.com/office/drawing/2014/main" val="3366462544"/>
                  </a:ext>
                </a:extLst>
              </a:tr>
              <a:tr h="389086">
                <a:tc>
                  <a:txBody>
                    <a:bodyPr/>
                    <a:lstStyle/>
                    <a:p>
                      <a:pPr algn="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8.</a:t>
                      </a:r>
                    </a:p>
                  </a:txBody>
                  <a:tcPr marL="74143" marR="74143" marT="37051" marB="37051" anchor="ctr"/>
                </a:tc>
                <a:tc>
                  <a:txBody>
                    <a:bodyPr/>
                    <a:lstStyle/>
                    <a:p>
                      <a:pPr algn="l" rtl="0"/>
                      <a:r>
                        <a:rPr lang="fr-fr" sz="1800" b="0" i="0" u="none" baseline="0">
                          <a:solidFill>
                            <a:srgbClr val="0070C0"/>
                          </a:solidFill>
                          <a:latin typeface="Arial" panose="020B0604020202020204" pitchFamily="34" charset="0"/>
                          <a:ea typeface="Arial" panose="020B0604020202020204" pitchFamily="34" charset="0"/>
                          <a:cs typeface="Arial" panose="020B0604020202020204" pitchFamily="34" charset="0"/>
                        </a:rPr>
                        <a:t>Australie</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651</a:t>
                      </a:r>
                    </a:p>
                  </a:txBody>
                  <a:tcPr marL="74143" marR="74143" marT="37051" marB="37051" anchor="ctr"/>
                </a:tc>
                <a:extLst>
                  <a:ext uri="{0D108BD9-81ED-4DB2-BD59-A6C34878D82A}">
                    <a16:rowId xmlns:a16="http://schemas.microsoft.com/office/drawing/2014/main" val="2102548089"/>
                  </a:ext>
                </a:extLst>
              </a:tr>
              <a:tr h="389086">
                <a:tc>
                  <a:txBody>
                    <a:bodyPr/>
                    <a:lstStyle/>
                    <a:p>
                      <a:pPr algn="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9.</a:t>
                      </a:r>
                    </a:p>
                  </a:txBody>
                  <a:tcPr marL="74143" marR="74143" marT="37051" marB="37051" anchor="ctr"/>
                </a:tc>
                <a:tc>
                  <a:txBody>
                    <a:bodyPr/>
                    <a:lstStyle/>
                    <a:p>
                      <a:pPr algn="l" rtl="0"/>
                      <a:r>
                        <a:rPr lang="fr-fr" sz="1800" b="0" i="0" u="none" baseline="0">
                          <a:solidFill>
                            <a:srgbClr val="0070C0"/>
                          </a:solidFill>
                          <a:latin typeface="Arial" panose="020B0604020202020204" pitchFamily="34" charset="0"/>
                          <a:ea typeface="Arial" panose="020B0604020202020204" pitchFamily="34" charset="0"/>
                          <a:cs typeface="Arial" panose="020B0604020202020204" pitchFamily="34" charset="0"/>
                        </a:rPr>
                        <a:t>Brésil</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544</a:t>
                      </a:r>
                    </a:p>
                  </a:txBody>
                  <a:tcPr marL="74143" marR="74143" marT="37051" marB="37051" anchor="ctr"/>
                </a:tc>
                <a:extLst>
                  <a:ext uri="{0D108BD9-81ED-4DB2-BD59-A6C34878D82A}">
                    <a16:rowId xmlns:a16="http://schemas.microsoft.com/office/drawing/2014/main" val="11449131"/>
                  </a:ext>
                </a:extLst>
              </a:tr>
              <a:tr h="389086">
                <a:tc>
                  <a:txBody>
                    <a:bodyPr/>
                    <a:lstStyle/>
                    <a:p>
                      <a:pPr algn="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10.</a:t>
                      </a:r>
                    </a:p>
                  </a:txBody>
                  <a:tcPr marL="74143" marR="74143" marT="37051" marB="37051" anchor="ctr"/>
                </a:tc>
                <a:tc>
                  <a:txBody>
                    <a:bodyPr/>
                    <a:lstStyle/>
                    <a:p>
                      <a:pPr algn="l"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Mexique</a:t>
                      </a:r>
                    </a:p>
                  </a:txBody>
                  <a:tcPr marL="74143" marR="74143" marT="37051" marB="37051" anchor="ctr"/>
                </a:tc>
                <a:tc>
                  <a:txBody>
                    <a:bodyPr/>
                    <a:lstStyle/>
                    <a:p>
                      <a:pPr algn="ctr" rtl="0"/>
                      <a:r>
                        <a:rPr lang="fr-fr" sz="1800" b="0" i="0" u="none" baseline="0" dirty="0">
                          <a:solidFill>
                            <a:srgbClr val="0070C0"/>
                          </a:solidFill>
                          <a:latin typeface="Arial" panose="020B0604020202020204" pitchFamily="34" charset="0"/>
                          <a:ea typeface="Arial" panose="020B0604020202020204" pitchFamily="34" charset="0"/>
                          <a:cs typeface="Arial" panose="020B0604020202020204" pitchFamily="34" charset="0"/>
                        </a:rPr>
                        <a:t>336</a:t>
                      </a:r>
                    </a:p>
                  </a:txBody>
                  <a:tcPr marL="74143" marR="74143" marT="37051" marB="37051" anchor="ctr"/>
                </a:tc>
                <a:extLst>
                  <a:ext uri="{0D108BD9-81ED-4DB2-BD59-A6C34878D82A}">
                    <a16:rowId xmlns:a16="http://schemas.microsoft.com/office/drawing/2014/main" val="2845867182"/>
                  </a:ext>
                </a:extLst>
              </a:tr>
            </a:tbl>
          </a:graphicData>
        </a:graphic>
      </p:graphicFrame>
    </p:spTree>
    <p:extLst>
      <p:ext uri="{BB962C8B-B14F-4D97-AF65-F5344CB8AC3E}">
        <p14:creationId xmlns:p14="http://schemas.microsoft.com/office/powerpoint/2010/main" val="139276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0"/>
            <a:ext cx="10896600" cy="1366838"/>
          </a:xfrm>
          <a:prstGeom prst="rect">
            <a:avLst/>
          </a:prstGeom>
        </p:spPr>
        <p:txBody>
          <a:bodyPr vert="horz" wrap="square" lIns="0" tIns="12700" rIns="0" bIns="0" rtlCol="0">
            <a:spAutoFit/>
          </a:bodyPr>
          <a:lstStyle/>
          <a:p>
            <a:pPr marL="12700">
              <a:lnSpc>
                <a:spcPct val="100000"/>
              </a:lnSpc>
              <a:spcBef>
                <a:spcPts val="100"/>
              </a:spcBef>
            </a:pPr>
            <a:r>
              <a:rPr lang="fr-fr" sz="4000" b="1" dirty="0">
                <a:solidFill>
                  <a:schemeClr val="bg1"/>
                </a:solidFill>
                <a:cs typeface="Calibri" panose="020F0502020204030204" pitchFamily="34" charset="0"/>
              </a:rPr>
              <a:t>T</a:t>
            </a:r>
            <a:r>
              <a:rPr lang="fr-fr" b="1" dirty="0">
                <a:solidFill>
                  <a:schemeClr val="bg1"/>
                </a:solidFill>
                <a:cs typeface="Calibri" panose="020F0502020204030204" pitchFamily="34" charset="0"/>
              </a:rPr>
              <a:t>émoignage de Reconnaissance  </a:t>
            </a:r>
            <a:br>
              <a:rPr lang="fr-fr" b="1" dirty="0">
                <a:solidFill>
                  <a:schemeClr val="bg1"/>
                </a:solidFill>
                <a:cs typeface="Calibri" panose="020F0502020204030204" pitchFamily="34" charset="0"/>
              </a:rPr>
            </a:br>
            <a:r>
              <a:rPr lang="fr-fr" b="1" dirty="0">
                <a:solidFill>
                  <a:schemeClr val="bg1"/>
                </a:solidFill>
                <a:cs typeface="Calibri" panose="020F0502020204030204" pitchFamily="34" charset="0"/>
              </a:rPr>
              <a:t>du Cercle Paul Harris</a:t>
            </a:r>
            <a:endParaRPr sz="4400" dirty="0">
              <a:solidFill>
                <a:schemeClr val="bg1"/>
              </a:solidFill>
              <a:latin typeface="Arial"/>
              <a:cs typeface="Arial"/>
            </a:endParaRPr>
          </a:p>
        </p:txBody>
      </p:sp>
      <p:pic>
        <p:nvPicPr>
          <p:cNvPr id="6" name="Picture 12" descr="A picture containing text, screenshot, clock&#10;&#10;Description automatically generated">
            <a:extLst>
              <a:ext uri="{FF2B5EF4-FFF2-40B4-BE49-F238E27FC236}">
                <a16:creationId xmlns:a16="http://schemas.microsoft.com/office/drawing/2014/main" id="{25EC4BA7-1646-7340-B7FF-438EF48F7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16577"/>
            <a:ext cx="6756086" cy="4766861"/>
          </a:xfrm>
          <a:prstGeom prst="rect">
            <a:avLst/>
          </a:prstGeom>
          <a:ln>
            <a:solidFill>
              <a:schemeClr val="tx1"/>
            </a:solidFill>
          </a:ln>
        </p:spPr>
      </p:pic>
      <p:pic>
        <p:nvPicPr>
          <p:cNvPr id="7" name="Picture 1">
            <a:extLst>
              <a:ext uri="{FF2B5EF4-FFF2-40B4-BE49-F238E27FC236}">
                <a16:creationId xmlns:a16="http://schemas.microsoft.com/office/drawing/2014/main" id="{B0D9332B-E44B-A647-9D59-28202D971D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8086" y="1682563"/>
            <a:ext cx="1253173" cy="238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a:extLst>
              <a:ext uri="{FF2B5EF4-FFF2-40B4-BE49-F238E27FC236}">
                <a16:creationId xmlns:a16="http://schemas.microsoft.com/office/drawing/2014/main" id="{4223942A-4620-7E4C-ABC8-3D04B10F8281}"/>
              </a:ext>
            </a:extLst>
          </p:cNvPr>
          <p:cNvSpPr txBox="1">
            <a:spLocks noChangeArrowheads="1"/>
          </p:cNvSpPr>
          <p:nvPr/>
        </p:nvSpPr>
        <p:spPr bwMode="auto">
          <a:xfrm>
            <a:off x="8358375" y="4204912"/>
            <a:ext cx="346601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Affichez votre engagement à améliorer les conditions de vie dans le monde en portant votre insigne.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10" name="Picture 3" descr="A picture containing text, font, graphics, screenshot&#10;&#10;Description automatically generated">
            <a:extLst>
              <a:ext uri="{FF2B5EF4-FFF2-40B4-BE49-F238E27FC236}">
                <a16:creationId xmlns:a16="http://schemas.microsoft.com/office/drawing/2014/main" id="{F3399C56-93F3-7F44-BE73-D5A2F7413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086" y="6134582"/>
            <a:ext cx="2849985" cy="548856"/>
          </a:xfrm>
          <a:prstGeom prst="rect">
            <a:avLst/>
          </a:prstGeom>
        </p:spPr>
      </p:pic>
    </p:spTree>
    <p:extLst>
      <p:ext uri="{BB962C8B-B14F-4D97-AF65-F5344CB8AC3E}">
        <p14:creationId xmlns:p14="http://schemas.microsoft.com/office/powerpoint/2010/main" val="170084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1"/>
            <a:ext cx="12192000" cy="1140643"/>
          </a:xfrm>
          <a:prstGeom prst="rect">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83908" y="6613820"/>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A2D37E0D-5DE7-F5B6-A6CF-72560FF1FEB7}"/>
              </a:ext>
            </a:extLst>
          </p:cNvPr>
          <p:cNvSpPr txBox="1">
            <a:spLocks/>
          </p:cNvSpPr>
          <p:nvPr/>
        </p:nvSpPr>
        <p:spPr>
          <a:xfrm>
            <a:off x="379827" y="252658"/>
            <a:ext cx="11812173"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La </a:t>
            </a:r>
            <a:r>
              <a:rPr lang="en-US" dirty="0" err="1">
                <a:solidFill>
                  <a:srgbClr val="FFFFFF"/>
                </a:solidFill>
              </a:rPr>
              <a:t>Fondation</a:t>
            </a:r>
            <a:r>
              <a:rPr lang="en-US" dirty="0">
                <a:solidFill>
                  <a:srgbClr val="FFFFFF"/>
                </a:solidFill>
              </a:rPr>
              <a:t> Rotary</a:t>
            </a:r>
            <a:endParaRPr lang="en-US" dirty="0">
              <a:solidFill>
                <a:srgbClr val="FFC000"/>
              </a:solidFill>
            </a:endParaRPr>
          </a:p>
        </p:txBody>
      </p:sp>
      <p:sp>
        <p:nvSpPr>
          <p:cNvPr id="3" name="Rectangle 2">
            <a:extLst>
              <a:ext uri="{FF2B5EF4-FFF2-40B4-BE49-F238E27FC236}">
                <a16:creationId xmlns:a16="http://schemas.microsoft.com/office/drawing/2014/main" id="{D82F0E5B-E2CB-5FA9-59B9-3BB7DEF558CE}"/>
              </a:ext>
            </a:extLst>
          </p:cNvPr>
          <p:cNvSpPr>
            <a:spLocks noChangeArrowheads="1"/>
          </p:cNvSpPr>
          <p:nvPr/>
        </p:nvSpPr>
        <p:spPr bwMode="auto">
          <a:xfrm>
            <a:off x="2048386" y="1377836"/>
            <a:ext cx="7452784" cy="62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Aft>
                <a:spcPts val="1800"/>
              </a:spcAft>
            </a:pPr>
            <a:r>
              <a:rPr lang="en-US" altLang="en-US" sz="3467" b="1" dirty="0">
                <a:solidFill>
                  <a:srgbClr val="D91B5C"/>
                </a:solidFill>
                <a:ea typeface="ヒラギノ角ゴ Pro W3" charset="-128"/>
                <a:cs typeface="Arial" panose="020B0604020202020204" pitchFamily="34" charset="0"/>
              </a:rPr>
              <a:t>Fonds </a:t>
            </a:r>
            <a:r>
              <a:rPr lang="en-US" altLang="en-US" sz="3467" b="1" dirty="0" err="1">
                <a:solidFill>
                  <a:srgbClr val="D91B5C"/>
                </a:solidFill>
                <a:ea typeface="ヒラギノ角ゴ Pro W3" charset="-128"/>
                <a:cs typeface="Arial" panose="020B0604020202020204" pitchFamily="34" charset="0"/>
              </a:rPr>
              <a:t>annuel</a:t>
            </a:r>
            <a:endParaRPr lang="en-US" altLang="en-US" sz="3467" b="1" dirty="0">
              <a:solidFill>
                <a:srgbClr val="D91B5C"/>
              </a:solidFill>
              <a:ea typeface="ヒラギノ角ゴ Pro W3" charset="-128"/>
              <a:cs typeface="Arial" panose="020B0604020202020204" pitchFamily="34" charset="0"/>
            </a:endParaRPr>
          </a:p>
        </p:txBody>
      </p:sp>
      <p:sp>
        <p:nvSpPr>
          <p:cNvPr id="6" name="Rectangle 5">
            <a:extLst>
              <a:ext uri="{FF2B5EF4-FFF2-40B4-BE49-F238E27FC236}">
                <a16:creationId xmlns:a16="http://schemas.microsoft.com/office/drawing/2014/main" id="{17550951-2CA9-CC75-197C-541F4B4211D5}"/>
              </a:ext>
            </a:extLst>
          </p:cNvPr>
          <p:cNvSpPr>
            <a:spLocks noChangeArrowheads="1"/>
          </p:cNvSpPr>
          <p:nvPr/>
        </p:nvSpPr>
        <p:spPr bwMode="auto">
          <a:xfrm>
            <a:off x="-388955" y="2666965"/>
            <a:ext cx="453601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de-CH" altLang="en-US" sz="2667" b="1" dirty="0">
                <a:solidFill>
                  <a:srgbClr val="0070C0"/>
                </a:solidFill>
                <a:ea typeface="ヒラギノ角ゴ Pro W3" charset="-128"/>
                <a:cs typeface="Arial" panose="020B0604020202020204" pitchFamily="34" charset="0"/>
              </a:rPr>
              <a:t>Le </a:t>
            </a:r>
            <a:r>
              <a:rPr lang="de-CH" altLang="en-US" sz="2667" b="1" dirty="0" err="1">
                <a:solidFill>
                  <a:srgbClr val="0070C0"/>
                </a:solidFill>
                <a:ea typeface="ヒラギノ角ゴ Pro W3" charset="-128"/>
                <a:cs typeface="Arial" panose="020B0604020202020204" pitchFamily="34" charset="0"/>
              </a:rPr>
              <a:t>moteur</a:t>
            </a:r>
            <a:r>
              <a:rPr lang="de-CH" altLang="en-US" sz="2667" b="1" dirty="0">
                <a:solidFill>
                  <a:srgbClr val="0070C0"/>
                </a:solidFill>
                <a:ea typeface="ヒラギノ角ゴ Pro W3" charset="-128"/>
                <a:cs typeface="Arial" panose="020B0604020202020204" pitchFamily="34" charset="0"/>
              </a:rPr>
              <a:t> de la</a:t>
            </a:r>
            <a:endParaRPr lang="en-US" altLang="en-US" sz="2667" dirty="0">
              <a:solidFill>
                <a:srgbClr val="0070C0"/>
              </a:solidFill>
              <a:ea typeface="ヒラギノ角ゴ Pro W3" charset="-128"/>
              <a:cs typeface="Arial" panose="020B0604020202020204" pitchFamily="34" charset="0"/>
            </a:endParaRPr>
          </a:p>
        </p:txBody>
      </p:sp>
      <p:pic>
        <p:nvPicPr>
          <p:cNvPr id="7" name="Picture 6" descr="http://isrotaryforyou.com/wp-content/uploads/2014/03/New-TRF-Logo.jpg">
            <a:extLst>
              <a:ext uri="{FF2B5EF4-FFF2-40B4-BE49-F238E27FC236}">
                <a16:creationId xmlns:a16="http://schemas.microsoft.com/office/drawing/2014/main" id="{6F2BB636-A253-F9B9-1197-7EFF61D92F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661" y="3236348"/>
            <a:ext cx="3219451" cy="121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54AD343-BE56-69E7-853E-D62139E90785}"/>
              </a:ext>
            </a:extLst>
          </p:cNvPr>
          <p:cNvSpPr>
            <a:spLocks noChangeArrowheads="1"/>
          </p:cNvSpPr>
          <p:nvPr/>
        </p:nvSpPr>
        <p:spPr bwMode="auto">
          <a:xfrm>
            <a:off x="3888828" y="2404499"/>
            <a:ext cx="7205133"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1200"/>
              </a:spcAft>
              <a:buFont typeface="Wingdings" panose="05000000000000000000" pitchFamily="2" charset="2"/>
              <a:buChar char="Ø"/>
            </a:pPr>
            <a:r>
              <a:rPr lang="de-CH" altLang="en-US" b="1" dirty="0">
                <a:solidFill>
                  <a:srgbClr val="0070C0"/>
                </a:solidFill>
                <a:ea typeface="ヒラギノ角ゴ Pro W3" charset="-128"/>
                <a:cs typeface="Arial" panose="020B0604020202020204" pitchFamily="34" charset="0"/>
              </a:rPr>
              <a:t>EREY</a:t>
            </a:r>
            <a:r>
              <a:rPr lang="de-CH" altLang="en-US" dirty="0">
                <a:solidFill>
                  <a:srgbClr val="0070C0"/>
                </a:solidFill>
                <a:ea typeface="ヒラギノ角ゴ Pro W3" charset="-128"/>
                <a:cs typeface="Arial" panose="020B0604020202020204" pitchFamily="34" charset="0"/>
              </a:rPr>
              <a:t> – </a:t>
            </a:r>
            <a:r>
              <a:rPr lang="de-CH" altLang="en-US" dirty="0" err="1">
                <a:solidFill>
                  <a:srgbClr val="0070C0"/>
                </a:solidFill>
                <a:ea typeface="ヒラギノ角ゴ Pro W3" charset="-128"/>
                <a:cs typeface="Arial" panose="020B0604020202020204" pitchFamily="34" charset="0"/>
              </a:rPr>
              <a:t>Un</a:t>
            </a:r>
            <a:r>
              <a:rPr lang="de-CH" altLang="en-US" dirty="0">
                <a:solidFill>
                  <a:srgbClr val="0070C0"/>
                </a:solidFill>
                <a:ea typeface="ヒラギノ角ゴ Pro W3" charset="-128"/>
                <a:cs typeface="Arial" panose="020B0604020202020204" pitchFamily="34" charset="0"/>
              </a:rPr>
              <a:t> </a:t>
            </a:r>
            <a:r>
              <a:rPr lang="de-CH" altLang="en-US" dirty="0" err="1">
                <a:solidFill>
                  <a:srgbClr val="0070C0"/>
                </a:solidFill>
                <a:ea typeface="ヒラギノ角ゴ Pro W3" charset="-128"/>
                <a:cs typeface="Arial" panose="020B0604020202020204" pitchFamily="34" charset="0"/>
              </a:rPr>
              <a:t>don</a:t>
            </a:r>
            <a:r>
              <a:rPr lang="de-CH" altLang="en-US" dirty="0">
                <a:solidFill>
                  <a:srgbClr val="0070C0"/>
                </a:solidFill>
                <a:ea typeface="ヒラギノ角ゴ Pro W3" charset="-128"/>
                <a:cs typeface="Arial" panose="020B0604020202020204" pitchFamily="34" charset="0"/>
              </a:rPr>
              <a:t> </a:t>
            </a:r>
            <a:r>
              <a:rPr lang="de-CH" altLang="en-US" dirty="0" err="1">
                <a:solidFill>
                  <a:srgbClr val="0070C0"/>
                </a:solidFill>
                <a:ea typeface="ヒラギノ角ゴ Pro W3" charset="-128"/>
                <a:cs typeface="Arial" panose="020B0604020202020204" pitchFamily="34" charset="0"/>
              </a:rPr>
              <a:t>chaque</a:t>
            </a:r>
            <a:r>
              <a:rPr lang="de-CH" altLang="en-US" dirty="0">
                <a:solidFill>
                  <a:srgbClr val="0070C0"/>
                </a:solidFill>
                <a:ea typeface="ヒラギノ角ゴ Pro W3" charset="-128"/>
                <a:cs typeface="Arial" panose="020B0604020202020204" pitchFamily="34" charset="0"/>
              </a:rPr>
              <a:t> </a:t>
            </a:r>
            <a:r>
              <a:rPr lang="de-CH" altLang="en-US" dirty="0" err="1">
                <a:solidFill>
                  <a:srgbClr val="0070C0"/>
                </a:solidFill>
                <a:ea typeface="ヒラギノ角ゴ Pro W3" charset="-128"/>
                <a:cs typeface="Arial" panose="020B0604020202020204" pitchFamily="34" charset="0"/>
              </a:rPr>
              <a:t>année</a:t>
            </a:r>
            <a:endParaRPr lang="de-CH" altLang="en-US" dirty="0">
              <a:solidFill>
                <a:srgbClr val="0070C0"/>
              </a:solidFill>
              <a:ea typeface="ヒラギノ角ゴ Pro W3" charset="-128"/>
              <a:cs typeface="Arial" panose="020B0604020202020204" pitchFamily="34" charset="0"/>
            </a:endParaRPr>
          </a:p>
          <a:p>
            <a:pPr>
              <a:spcAft>
                <a:spcPts val="1200"/>
              </a:spcAft>
              <a:buFont typeface="Wingdings" panose="05000000000000000000" pitchFamily="2" charset="2"/>
              <a:buChar char="Ø"/>
            </a:pPr>
            <a:r>
              <a:rPr lang="fr-FR" altLang="en-US" dirty="0">
                <a:solidFill>
                  <a:srgbClr val="0070C0"/>
                </a:solidFill>
                <a:ea typeface="ヒラギノ角ゴ Pro W3" charset="-128"/>
                <a:cs typeface="Arial" panose="020B0604020202020204" pitchFamily="34" charset="0"/>
              </a:rPr>
              <a:t>Principe de </a:t>
            </a:r>
            <a:r>
              <a:rPr lang="fr-FR" altLang="en-US" b="1" dirty="0">
                <a:solidFill>
                  <a:srgbClr val="0070C0"/>
                </a:solidFill>
                <a:ea typeface="ヒラギノ角ゴ Pro W3" charset="-128"/>
                <a:cs typeface="Arial" panose="020B0604020202020204" pitchFamily="34" charset="0"/>
              </a:rPr>
              <a:t>solidarité</a:t>
            </a:r>
            <a:r>
              <a:rPr lang="fr-FR" altLang="en-US" dirty="0">
                <a:solidFill>
                  <a:srgbClr val="0070C0"/>
                </a:solidFill>
                <a:ea typeface="ヒラギノ角ゴ Pro W3" charset="-128"/>
                <a:cs typeface="Arial" panose="020B0604020202020204" pitchFamily="34" charset="0"/>
              </a:rPr>
              <a:t> entre les Rotary clubs dans un district et dans le monde entier (système </a:t>
            </a:r>
            <a:r>
              <a:rPr lang="fr-FR" altLang="en-US" b="1" dirty="0">
                <a:solidFill>
                  <a:srgbClr val="0070C0"/>
                </a:solidFill>
                <a:ea typeface="ヒラギノ角ゴ Pro W3" charset="-128"/>
                <a:cs typeface="Arial" panose="020B0604020202020204" pitchFamily="34" charset="0"/>
              </a:rPr>
              <a:t>SHARE</a:t>
            </a:r>
            <a:r>
              <a:rPr lang="fr-FR" altLang="en-US" dirty="0">
                <a:solidFill>
                  <a:srgbClr val="0070C0"/>
                </a:solidFill>
                <a:ea typeface="ヒラギノ角ゴ Pro W3" charset="-128"/>
                <a:cs typeface="Arial" panose="020B0604020202020204" pitchFamily="34" charset="0"/>
              </a:rPr>
              <a:t>)</a:t>
            </a:r>
            <a:endParaRPr lang="en-US" altLang="en-US" dirty="0">
              <a:solidFill>
                <a:srgbClr val="0070C0"/>
              </a:solidFill>
              <a:ea typeface="ヒラギノ角ゴ Pro W3" charset="-128"/>
              <a:cs typeface="Arial" panose="020B0604020202020204" pitchFamily="34" charset="0"/>
            </a:endParaRPr>
          </a:p>
          <a:p>
            <a:pPr>
              <a:spcAft>
                <a:spcPts val="400"/>
              </a:spcAft>
              <a:buFont typeface="Wingdings" panose="05000000000000000000" pitchFamily="2" charset="2"/>
              <a:buChar char="Ø"/>
            </a:pPr>
            <a:r>
              <a:rPr lang="en-US" altLang="en-US" dirty="0">
                <a:solidFill>
                  <a:srgbClr val="0070C0"/>
                </a:solidFill>
                <a:ea typeface="ヒラギノ角ゴ Pro W3" charset="-128"/>
                <a:cs typeface="Arial" panose="020B0604020202020204" pitchFamily="34" charset="0"/>
              </a:rPr>
              <a:t>Source </a:t>
            </a:r>
            <a:r>
              <a:rPr lang="en-US" altLang="en-US" dirty="0" err="1">
                <a:solidFill>
                  <a:srgbClr val="0070C0"/>
                </a:solidFill>
                <a:ea typeface="ヒラギノ角ゴ Pro W3" charset="-128"/>
                <a:cs typeface="Arial" panose="020B0604020202020204" pitchFamily="34" charset="0"/>
              </a:rPr>
              <a:t>principale</a:t>
            </a:r>
            <a:r>
              <a:rPr lang="en-US" altLang="en-US" dirty="0">
                <a:solidFill>
                  <a:srgbClr val="0070C0"/>
                </a:solidFill>
                <a:ea typeface="ヒラギノ角ゴ Pro W3" charset="-128"/>
                <a:cs typeface="Arial" panose="020B0604020202020204" pitchFamily="34" charset="0"/>
              </a:rPr>
              <a:t> des </a:t>
            </a:r>
            <a:br>
              <a:rPr lang="en-US" altLang="en-US" dirty="0">
                <a:solidFill>
                  <a:srgbClr val="0070C0"/>
                </a:solidFill>
                <a:ea typeface="ヒラギノ角ゴ Pro W3" charset="-128"/>
                <a:cs typeface="Arial" panose="020B0604020202020204" pitchFamily="34" charset="0"/>
              </a:rPr>
            </a:br>
            <a:r>
              <a:rPr lang="en-US" altLang="en-US" b="1" dirty="0">
                <a:solidFill>
                  <a:srgbClr val="0070C0"/>
                </a:solidFill>
                <a:ea typeface="ヒラギノ角ゴ Pro W3" charset="-128"/>
                <a:cs typeface="Arial" panose="020B0604020202020204" pitchFamily="34" charset="0"/>
              </a:rPr>
              <a:t>subventions</a:t>
            </a:r>
            <a:r>
              <a:rPr lang="en-US" altLang="en-US" dirty="0">
                <a:solidFill>
                  <a:srgbClr val="0070C0"/>
                </a:solidFill>
                <a:ea typeface="ヒラギノ角ゴ Pro W3" charset="-128"/>
                <a:cs typeface="Arial" panose="020B0604020202020204" pitchFamily="34" charset="0"/>
              </a:rPr>
              <a:t> pour les </a:t>
            </a:r>
            <a:br>
              <a:rPr lang="en-US" altLang="en-US" dirty="0">
                <a:solidFill>
                  <a:srgbClr val="0070C0"/>
                </a:solidFill>
                <a:ea typeface="ヒラギノ角ゴ Pro W3" charset="-128"/>
                <a:cs typeface="Arial" panose="020B0604020202020204" pitchFamily="34" charset="0"/>
              </a:rPr>
            </a:br>
            <a:r>
              <a:rPr lang="en-US" altLang="en-US" dirty="0">
                <a:solidFill>
                  <a:srgbClr val="0070C0"/>
                </a:solidFill>
                <a:ea typeface="ヒラギノ角ゴ Pro W3" charset="-128"/>
                <a:cs typeface="Arial" panose="020B0604020202020204" pitchFamily="34" charset="0"/>
              </a:rPr>
              <a:t>actions de club et les </a:t>
            </a:r>
            <a:br>
              <a:rPr lang="en-US" altLang="en-US" dirty="0">
                <a:solidFill>
                  <a:srgbClr val="0070C0"/>
                </a:solidFill>
                <a:ea typeface="ヒラギノ角ゴ Pro W3" charset="-128"/>
                <a:cs typeface="Arial" panose="020B0604020202020204" pitchFamily="34" charset="0"/>
              </a:rPr>
            </a:br>
            <a:r>
              <a:rPr lang="en-US" altLang="en-US" dirty="0" err="1">
                <a:solidFill>
                  <a:srgbClr val="0070C0"/>
                </a:solidFill>
                <a:ea typeface="ヒラギノ角ゴ Pro W3" charset="-128"/>
                <a:cs typeface="Arial" panose="020B0604020202020204" pitchFamily="34" charset="0"/>
              </a:rPr>
              <a:t>programmes</a:t>
            </a:r>
            <a:r>
              <a:rPr lang="en-US" altLang="en-US" dirty="0">
                <a:solidFill>
                  <a:srgbClr val="0070C0"/>
                </a:solidFill>
                <a:ea typeface="ヒラギノ角ゴ Pro W3" charset="-128"/>
                <a:cs typeface="Arial" panose="020B0604020202020204" pitchFamily="34" charset="0"/>
              </a:rPr>
              <a:t> de la </a:t>
            </a:r>
            <a:br>
              <a:rPr lang="en-US" altLang="en-US" dirty="0">
                <a:solidFill>
                  <a:srgbClr val="0070C0"/>
                </a:solidFill>
                <a:ea typeface="ヒラギノ角ゴ Pro W3" charset="-128"/>
                <a:cs typeface="Arial" panose="020B0604020202020204" pitchFamily="34" charset="0"/>
              </a:rPr>
            </a:br>
            <a:r>
              <a:rPr lang="en-US" altLang="en-US" dirty="0">
                <a:solidFill>
                  <a:srgbClr val="0070C0"/>
                </a:solidFill>
                <a:ea typeface="ヒラギノ角ゴ Pro W3" charset="-128"/>
                <a:cs typeface="Arial" panose="020B0604020202020204" pitchFamily="34" charset="0"/>
              </a:rPr>
              <a:t>Fondation</a:t>
            </a:r>
          </a:p>
        </p:txBody>
      </p:sp>
      <p:pic>
        <p:nvPicPr>
          <p:cNvPr id="9" name="Picture 4">
            <a:extLst>
              <a:ext uri="{FF2B5EF4-FFF2-40B4-BE49-F238E27FC236}">
                <a16:creationId xmlns:a16="http://schemas.microsoft.com/office/drawing/2014/main" id="{09CE7B7C-B945-04A8-D9EF-00E08D46FB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67229" y="4095715"/>
            <a:ext cx="3043767" cy="2588684"/>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438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250"/>
                                        <p:tgtEl>
                                          <p:spTgt spid="6"/>
                                        </p:tgtEl>
                                      </p:cBhvr>
                                    </p:animEffect>
                                  </p:childTnLst>
                                </p:cTn>
                              </p:par>
                            </p:childTnLst>
                          </p:cTn>
                        </p:par>
                        <p:par>
                          <p:cTn id="16" fill="hold">
                            <p:stCondLst>
                              <p:cond delay="125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75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25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863600" y="26035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La Fondation Rotary</a:t>
            </a:r>
          </a:p>
        </p:txBody>
      </p:sp>
      <p:sp>
        <p:nvSpPr>
          <p:cNvPr id="3" name="Espace réservé du contenu 2"/>
          <p:cNvSpPr>
            <a:spLocks noGrp="1"/>
          </p:cNvSpPr>
          <p:nvPr>
            <p:ph idx="4294967295"/>
          </p:nvPr>
        </p:nvSpPr>
        <p:spPr>
          <a:xfrm>
            <a:off x="152400" y="1295400"/>
            <a:ext cx="10972800" cy="4525963"/>
          </a:xfrm>
          <a:prstGeom prst="rect">
            <a:avLst/>
          </a:prstGeom>
        </p:spPr>
        <p:txBody>
          <a:bodyPr/>
          <a:lstStyle/>
          <a:p>
            <a:pPr marL="0" indent="0">
              <a:buNone/>
            </a:pPr>
            <a:r>
              <a:rPr lang="fr-BE" dirty="0">
                <a:solidFill>
                  <a:srgbClr val="FF0000"/>
                </a:solidFill>
                <a:latin typeface="Arial" panose="020B0604020202020204" pitchFamily="34" charset="0"/>
                <a:cs typeface="Arial" panose="020B0604020202020204" pitchFamily="34" charset="0"/>
              </a:rPr>
              <a:t>Pourquoi contribuer ?</a:t>
            </a:r>
          </a:p>
          <a:p>
            <a:pPr marL="457200" lvl="1" indent="0">
              <a:spcBef>
                <a:spcPts val="1600"/>
              </a:spcBef>
              <a:buNone/>
            </a:pPr>
            <a:r>
              <a:rPr lang="fr-BE" dirty="0">
                <a:solidFill>
                  <a:srgbClr val="0070C0"/>
                </a:solidFill>
                <a:latin typeface="Arial" panose="020B0604020202020204" pitchFamily="34" charset="0"/>
                <a:cs typeface="Arial" panose="020B0604020202020204" pitchFamily="34" charset="0"/>
              </a:rPr>
              <a:t>Le « chèque » du club à la Fondation</a:t>
            </a:r>
          </a:p>
          <a:p>
            <a:pPr lvl="2">
              <a:spcBef>
                <a:spcPts val="2200"/>
              </a:spcBef>
            </a:pPr>
            <a:r>
              <a:rPr lang="fr-BE" sz="2400" dirty="0">
                <a:solidFill>
                  <a:srgbClr val="0070C0"/>
                </a:solidFill>
                <a:latin typeface="Arial" panose="020B0604020202020204" pitchFamily="34" charset="0"/>
                <a:cs typeface="Arial" panose="020B0604020202020204" pitchFamily="34" charset="0"/>
              </a:rPr>
              <a:t>Il permet le financement des programmes humanitaires (subventions mondiales et subventions de district) et des bourses</a:t>
            </a:r>
          </a:p>
          <a:p>
            <a:pPr lvl="2">
              <a:spcBef>
                <a:spcPts val="2200"/>
              </a:spcBef>
            </a:pPr>
            <a:r>
              <a:rPr lang="fr-BE" sz="2400" dirty="0">
                <a:solidFill>
                  <a:srgbClr val="0070C0"/>
                </a:solidFill>
                <a:latin typeface="Arial" panose="020B0604020202020204" pitchFamily="34" charset="0"/>
                <a:cs typeface="Arial" panose="020B0604020202020204" pitchFamily="34" charset="0"/>
              </a:rPr>
              <a:t>Ce sont les contributions de vos clubs qui permettront, notamment, de financer, dans 3 ans, les subventions de notre district</a:t>
            </a:r>
          </a:p>
          <a:p>
            <a:pPr lvl="2">
              <a:spcBef>
                <a:spcPts val="2200"/>
              </a:spcBef>
            </a:pPr>
            <a:r>
              <a:rPr lang="fr-BE" sz="2400" dirty="0">
                <a:solidFill>
                  <a:srgbClr val="0070C0"/>
                </a:solidFill>
                <a:latin typeface="Arial" panose="020B0604020202020204" pitchFamily="34" charset="0"/>
                <a:cs typeface="Arial" panose="020B0604020202020204" pitchFamily="34" charset="0"/>
              </a:rPr>
              <a:t>Grâce à vos contributions, la Fondation fournit aux rotariens les moyens financiers de faire le bien dans le monde au travers des projets initiés dans leurs clubs</a:t>
            </a:r>
          </a:p>
          <a:p>
            <a:pPr lvl="2">
              <a:spcBef>
                <a:spcPts val="2200"/>
              </a:spcBef>
            </a:pPr>
            <a:endParaRPr lang="fr-BE" dirty="0"/>
          </a:p>
          <a:p>
            <a:pPr lvl="2">
              <a:spcBef>
                <a:spcPts val="2200"/>
              </a:spcBef>
            </a:pPr>
            <a:endParaRPr lang="fr-BE" dirty="0"/>
          </a:p>
          <a:p>
            <a:pPr lvl="2"/>
            <a:endParaRPr lang="fr-BE" dirty="0"/>
          </a:p>
        </p:txBody>
      </p:sp>
    </p:spTree>
    <p:extLst>
      <p:ext uri="{BB962C8B-B14F-4D97-AF65-F5344CB8AC3E}">
        <p14:creationId xmlns:p14="http://schemas.microsoft.com/office/powerpoint/2010/main" val="116137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0480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La Fondation Rotary</a:t>
            </a:r>
          </a:p>
        </p:txBody>
      </p:sp>
      <p:sp>
        <p:nvSpPr>
          <p:cNvPr id="3" name="Espace réservé du contenu 2"/>
          <p:cNvSpPr>
            <a:spLocks noGrp="1"/>
          </p:cNvSpPr>
          <p:nvPr>
            <p:ph idx="4294967295"/>
          </p:nvPr>
        </p:nvSpPr>
        <p:spPr>
          <a:xfrm>
            <a:off x="-152400" y="1375805"/>
            <a:ext cx="11887200" cy="4525963"/>
          </a:xfrm>
          <a:prstGeom prst="rect">
            <a:avLst/>
          </a:prstGeom>
        </p:spPr>
        <p:txBody>
          <a:bodyPr/>
          <a:lstStyle/>
          <a:p>
            <a:pPr marL="0" indent="0">
              <a:buNone/>
            </a:pPr>
            <a:r>
              <a:rPr lang="fr-BE" dirty="0">
                <a:solidFill>
                  <a:srgbClr val="FF0000"/>
                </a:solidFill>
                <a:latin typeface="Arial" panose="020B0604020202020204" pitchFamily="34" charset="0"/>
                <a:cs typeface="Arial" panose="020B0604020202020204" pitchFamily="34" charset="0"/>
              </a:rPr>
              <a:t>    Comment contribuer ?</a:t>
            </a:r>
          </a:p>
          <a:p>
            <a:endParaRPr lang="fr-BE" sz="1000" b="1" dirty="0">
              <a:latin typeface="Arial" panose="020B0604020202020204" pitchFamily="34" charset="0"/>
              <a:cs typeface="Arial" panose="020B0604020202020204" pitchFamily="34" charset="0"/>
            </a:endParaRPr>
          </a:p>
          <a:p>
            <a:pPr lvl="1"/>
            <a:r>
              <a:rPr lang="fr-BE" dirty="0">
                <a:solidFill>
                  <a:srgbClr val="0070C0"/>
                </a:solidFill>
                <a:latin typeface="Arial" panose="020B0604020202020204" pitchFamily="34" charset="0"/>
                <a:cs typeface="Arial" panose="020B0604020202020204" pitchFamily="34" charset="0"/>
              </a:rPr>
              <a:t>Contributions des clubs</a:t>
            </a:r>
          </a:p>
          <a:p>
            <a:pPr lvl="2"/>
            <a:r>
              <a:rPr lang="fr-BE" sz="2800" dirty="0">
                <a:solidFill>
                  <a:srgbClr val="0070C0"/>
                </a:solidFill>
                <a:latin typeface="Arial" panose="020B0604020202020204" pitchFamily="34" charset="0"/>
                <a:cs typeface="Arial" panose="020B0604020202020204" pitchFamily="34" charset="0"/>
              </a:rPr>
              <a:t>Chèque à la Fondation (</a:t>
            </a:r>
            <a:r>
              <a:rPr lang="fr-BE" sz="2800" b="1" dirty="0">
                <a:solidFill>
                  <a:srgbClr val="0070C0"/>
                </a:solidFill>
                <a:latin typeface="Arial" panose="020B0604020202020204" pitchFamily="34" charset="0"/>
                <a:cs typeface="Arial" panose="020B0604020202020204" pitchFamily="34" charset="0"/>
              </a:rPr>
              <a:t>100 $</a:t>
            </a:r>
            <a:r>
              <a:rPr lang="fr-BE" sz="2800" dirty="0">
                <a:solidFill>
                  <a:srgbClr val="0070C0"/>
                </a:solidFill>
                <a:latin typeface="Arial" panose="020B0604020202020204" pitchFamily="34" charset="0"/>
                <a:cs typeface="Arial" panose="020B0604020202020204" pitchFamily="34" charset="0"/>
              </a:rPr>
              <a:t>/membre)</a:t>
            </a:r>
          </a:p>
          <a:p>
            <a:pPr lvl="2"/>
            <a:r>
              <a:rPr lang="fr-BE" sz="2800" dirty="0">
                <a:solidFill>
                  <a:srgbClr val="0070C0"/>
                </a:solidFill>
                <a:latin typeface="Arial" panose="020B0604020202020204" pitchFamily="34" charset="0"/>
                <a:cs typeface="Arial" panose="020B0604020202020204" pitchFamily="34" charset="0"/>
              </a:rPr>
              <a:t>Chèque à Polio (</a:t>
            </a:r>
            <a:r>
              <a:rPr lang="fr-BE" sz="2800" b="1" dirty="0">
                <a:solidFill>
                  <a:srgbClr val="0070C0"/>
                </a:solidFill>
                <a:latin typeface="Arial" panose="020B0604020202020204" pitchFamily="34" charset="0"/>
                <a:cs typeface="Arial" panose="020B0604020202020204" pitchFamily="34" charset="0"/>
              </a:rPr>
              <a:t>25 $</a:t>
            </a:r>
            <a:r>
              <a:rPr lang="fr-BE" sz="2800" dirty="0">
                <a:solidFill>
                  <a:srgbClr val="0070C0"/>
                </a:solidFill>
                <a:latin typeface="Arial" panose="020B0604020202020204" pitchFamily="34" charset="0"/>
                <a:cs typeface="Arial" panose="020B0604020202020204" pitchFamily="34" charset="0"/>
              </a:rPr>
              <a:t>/membre)</a:t>
            </a:r>
          </a:p>
          <a:p>
            <a:pPr lvl="1"/>
            <a:r>
              <a:rPr lang="fr-BE" dirty="0">
                <a:solidFill>
                  <a:srgbClr val="0070C0"/>
                </a:solidFill>
                <a:latin typeface="Arial" panose="020B0604020202020204" pitchFamily="34" charset="0"/>
                <a:cs typeface="Arial" panose="020B0604020202020204" pitchFamily="34" charset="0"/>
              </a:rPr>
              <a:t> Contributions individuelles </a:t>
            </a:r>
          </a:p>
          <a:p>
            <a:pPr lvl="2"/>
            <a:r>
              <a:rPr lang="fr-BE" sz="2800" dirty="0" err="1">
                <a:solidFill>
                  <a:srgbClr val="0070C0"/>
                </a:solidFill>
                <a:latin typeface="Arial" panose="020B0604020202020204" pitchFamily="34" charset="0"/>
                <a:cs typeface="Arial" panose="020B0604020202020204" pitchFamily="34" charset="0"/>
              </a:rPr>
              <a:t>Every</a:t>
            </a:r>
            <a:r>
              <a:rPr lang="fr-BE" sz="2800" dirty="0">
                <a:solidFill>
                  <a:srgbClr val="0070C0"/>
                </a:solidFill>
                <a:latin typeface="Arial" panose="020B0604020202020204" pitchFamily="34" charset="0"/>
                <a:cs typeface="Arial" panose="020B0604020202020204" pitchFamily="34" charset="0"/>
              </a:rPr>
              <a:t> </a:t>
            </a:r>
            <a:r>
              <a:rPr lang="fr-BE" sz="2800" dirty="0" err="1">
                <a:solidFill>
                  <a:srgbClr val="0070C0"/>
                </a:solidFill>
                <a:latin typeface="Arial" panose="020B0604020202020204" pitchFamily="34" charset="0"/>
                <a:cs typeface="Arial" panose="020B0604020202020204" pitchFamily="34" charset="0"/>
              </a:rPr>
              <a:t>Rotarian</a:t>
            </a:r>
            <a:r>
              <a:rPr lang="fr-BE" sz="2800" dirty="0">
                <a:solidFill>
                  <a:srgbClr val="0070C0"/>
                </a:solidFill>
                <a:latin typeface="Arial" panose="020B0604020202020204" pitchFamily="34" charset="0"/>
                <a:cs typeface="Arial" panose="020B0604020202020204" pitchFamily="34" charset="0"/>
              </a:rPr>
              <a:t>, </a:t>
            </a:r>
            <a:r>
              <a:rPr lang="fr-BE" sz="2800" dirty="0" err="1">
                <a:solidFill>
                  <a:srgbClr val="0070C0"/>
                </a:solidFill>
                <a:latin typeface="Arial" panose="020B0604020202020204" pitchFamily="34" charset="0"/>
                <a:cs typeface="Arial" panose="020B0604020202020204" pitchFamily="34" charset="0"/>
              </a:rPr>
              <a:t>Every</a:t>
            </a:r>
            <a:r>
              <a:rPr lang="fr-BE" sz="2800" dirty="0">
                <a:solidFill>
                  <a:srgbClr val="0070C0"/>
                </a:solidFill>
                <a:latin typeface="Arial" panose="020B0604020202020204" pitchFamily="34" charset="0"/>
                <a:cs typeface="Arial" panose="020B0604020202020204" pitchFamily="34" charset="0"/>
              </a:rPr>
              <a:t> </a:t>
            </a:r>
            <a:r>
              <a:rPr lang="fr-BE" sz="2800" dirty="0" err="1">
                <a:solidFill>
                  <a:srgbClr val="0070C0"/>
                </a:solidFill>
                <a:latin typeface="Arial" panose="020B0604020202020204" pitchFamily="34" charset="0"/>
                <a:cs typeface="Arial" panose="020B0604020202020204" pitchFamily="34" charset="0"/>
              </a:rPr>
              <a:t>Year</a:t>
            </a:r>
            <a:r>
              <a:rPr lang="fr-BE" sz="2800" dirty="0">
                <a:solidFill>
                  <a:srgbClr val="0070C0"/>
                </a:solidFill>
                <a:latin typeface="Arial" panose="020B0604020202020204" pitchFamily="34" charset="0"/>
                <a:cs typeface="Arial" panose="020B0604020202020204" pitchFamily="34" charset="0"/>
              </a:rPr>
              <a:t>.</a:t>
            </a:r>
          </a:p>
          <a:p>
            <a:pPr lvl="2"/>
            <a:r>
              <a:rPr lang="fr-BE" sz="2800" dirty="0">
                <a:solidFill>
                  <a:srgbClr val="0070C0"/>
                </a:solidFill>
                <a:latin typeface="Arial" panose="020B0604020202020204" pitchFamily="34" charset="0"/>
                <a:cs typeface="Arial" panose="020B0604020202020204" pitchFamily="34" charset="0"/>
              </a:rPr>
              <a:t>Paul Harris </a:t>
            </a:r>
            <a:r>
              <a:rPr lang="fr-BE" sz="2800" dirty="0" err="1">
                <a:solidFill>
                  <a:srgbClr val="0070C0"/>
                </a:solidFill>
                <a:latin typeface="Arial" panose="020B0604020202020204" pitchFamily="34" charset="0"/>
                <a:cs typeface="Arial" panose="020B0604020202020204" pitchFamily="34" charset="0"/>
              </a:rPr>
              <a:t>Fellows</a:t>
            </a:r>
            <a:r>
              <a:rPr lang="fr-BE" sz="2800" dirty="0">
                <a:solidFill>
                  <a:srgbClr val="0070C0"/>
                </a:solidFill>
                <a:latin typeface="Arial" panose="020B0604020202020204" pitchFamily="34" charset="0"/>
                <a:cs typeface="Arial" panose="020B0604020202020204" pitchFamily="34" charset="0"/>
              </a:rPr>
              <a:t> &amp; Society</a:t>
            </a:r>
          </a:p>
          <a:p>
            <a:pPr lvl="1"/>
            <a:r>
              <a:rPr lang="fr-BE" dirty="0">
                <a:solidFill>
                  <a:srgbClr val="0070C0"/>
                </a:solidFill>
                <a:latin typeface="Arial" panose="020B0604020202020204" pitchFamily="34" charset="0"/>
                <a:cs typeface="Arial" panose="020B0604020202020204" pitchFamily="34" charset="0"/>
              </a:rPr>
              <a:t> Dons et legs au Fonds Permanent</a:t>
            </a:r>
          </a:p>
          <a:p>
            <a:pPr lvl="3"/>
            <a:endParaRPr lang="fr-BE" dirty="0"/>
          </a:p>
        </p:txBody>
      </p:sp>
      <p:sp>
        <p:nvSpPr>
          <p:cNvPr id="4" name="ZoneTexte 3"/>
          <p:cNvSpPr txBox="1"/>
          <p:nvPr/>
        </p:nvSpPr>
        <p:spPr>
          <a:xfrm>
            <a:off x="7848600" y="1752600"/>
            <a:ext cx="2837855" cy="830997"/>
          </a:xfrm>
          <a:prstGeom prst="rect">
            <a:avLst/>
          </a:prstGeom>
          <a:noFill/>
          <a:ln w="38100">
            <a:solidFill>
              <a:srgbClr val="D91B5C"/>
            </a:solidFill>
          </a:ln>
        </p:spPr>
        <p:txBody>
          <a:bodyPr wrap="square" rtlCol="0">
            <a:spAutoFit/>
          </a:bodyPr>
          <a:lstStyle/>
          <a:p>
            <a:pPr algn="ctr"/>
            <a:r>
              <a:rPr lang="nl-BE" dirty="0" err="1">
                <a:solidFill>
                  <a:srgbClr val="91359C"/>
                </a:solidFill>
              </a:rPr>
              <a:t>Indispensable</a:t>
            </a:r>
            <a:r>
              <a:rPr lang="nl-BE" dirty="0">
                <a:solidFill>
                  <a:srgbClr val="91359C"/>
                </a:solidFill>
              </a:rPr>
              <a:t> </a:t>
            </a:r>
          </a:p>
          <a:p>
            <a:pPr algn="ctr"/>
            <a:r>
              <a:rPr lang="nl-BE" dirty="0">
                <a:solidFill>
                  <a:srgbClr val="91359C"/>
                </a:solidFill>
              </a:rPr>
              <a:t>pour la </a:t>
            </a:r>
            <a:r>
              <a:rPr lang="nl-BE" dirty="0" err="1">
                <a:solidFill>
                  <a:srgbClr val="91359C"/>
                </a:solidFill>
              </a:rPr>
              <a:t>pérennité</a:t>
            </a:r>
            <a:endParaRPr lang="fr-FR" dirty="0">
              <a:solidFill>
                <a:srgbClr val="91359C"/>
              </a:solidFill>
            </a:endParaRPr>
          </a:p>
        </p:txBody>
      </p:sp>
      <p:pic>
        <p:nvPicPr>
          <p:cNvPr id="5" name="Image 4">
            <a:extLst>
              <a:ext uri="{FF2B5EF4-FFF2-40B4-BE49-F238E27FC236}">
                <a16:creationId xmlns:a16="http://schemas.microsoft.com/office/drawing/2014/main" id="{29FE777E-A314-0D48-3264-8AF2C83F30B8}"/>
              </a:ext>
            </a:extLst>
          </p:cNvPr>
          <p:cNvPicPr>
            <a:picLocks noChangeAspect="1"/>
          </p:cNvPicPr>
          <p:nvPr/>
        </p:nvPicPr>
        <p:blipFill>
          <a:blip r:embed="rId2"/>
          <a:stretch>
            <a:fillRect/>
          </a:stretch>
        </p:blipFill>
        <p:spPr>
          <a:xfrm>
            <a:off x="457200" y="5938838"/>
            <a:ext cx="2094453" cy="841362"/>
          </a:xfrm>
          <a:prstGeom prst="rect">
            <a:avLst/>
          </a:prstGeom>
        </p:spPr>
      </p:pic>
      <p:graphicFrame>
        <p:nvGraphicFramePr>
          <p:cNvPr id="6" name="Objet 5">
            <a:extLst>
              <a:ext uri="{FF2B5EF4-FFF2-40B4-BE49-F238E27FC236}">
                <a16:creationId xmlns:a16="http://schemas.microsoft.com/office/drawing/2014/main" id="{E5381CE1-9745-5AED-0699-3C35AD914E44}"/>
              </a:ext>
            </a:extLst>
          </p:cNvPr>
          <p:cNvGraphicFramePr>
            <a:graphicFrameLocks noChangeAspect="1"/>
          </p:cNvGraphicFramePr>
          <p:nvPr>
            <p:extLst>
              <p:ext uri="{D42A27DB-BD31-4B8C-83A1-F6EECF244321}">
                <p14:modId xmlns:p14="http://schemas.microsoft.com/office/powerpoint/2010/main" val="565161528"/>
              </p:ext>
            </p:extLst>
          </p:nvPr>
        </p:nvGraphicFramePr>
        <p:xfrm>
          <a:off x="6629400" y="3398108"/>
          <a:ext cx="5562600" cy="2973911"/>
        </p:xfrm>
        <a:graphic>
          <a:graphicData uri="http://schemas.openxmlformats.org/presentationml/2006/ole">
            <mc:AlternateContent xmlns:mc="http://schemas.openxmlformats.org/markup-compatibility/2006">
              <mc:Choice xmlns:v="urn:schemas-microsoft-com:vml" Requires="v">
                <p:oleObj name="Worksheet" r:id="rId3" imgW="2292412" imgH="1225719" progId="Excel.Sheet.12">
                  <p:embed/>
                </p:oleObj>
              </mc:Choice>
              <mc:Fallback>
                <p:oleObj name="Worksheet" r:id="rId3" imgW="2292412" imgH="1225719" progId="Excel.Sheet.12">
                  <p:embed/>
                  <p:pic>
                    <p:nvPicPr>
                      <p:cNvPr id="0" name=""/>
                      <p:cNvPicPr/>
                      <p:nvPr/>
                    </p:nvPicPr>
                    <p:blipFill>
                      <a:blip r:embed="rId4"/>
                      <a:stretch>
                        <a:fillRect/>
                      </a:stretch>
                    </p:blipFill>
                    <p:spPr>
                      <a:xfrm>
                        <a:off x="6629400" y="3398108"/>
                        <a:ext cx="5562600" cy="2973911"/>
                      </a:xfrm>
                      <a:prstGeom prst="rect">
                        <a:avLst/>
                      </a:prstGeom>
                    </p:spPr>
                  </p:pic>
                </p:oleObj>
              </mc:Fallback>
            </mc:AlternateContent>
          </a:graphicData>
        </a:graphic>
      </p:graphicFrame>
    </p:spTree>
    <p:extLst>
      <p:ext uri="{BB962C8B-B14F-4D97-AF65-F5344CB8AC3E}">
        <p14:creationId xmlns:p14="http://schemas.microsoft.com/office/powerpoint/2010/main" val="283295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idx="4294967295"/>
          </p:nvPr>
        </p:nvSpPr>
        <p:spPr>
          <a:xfrm>
            <a:off x="0" y="31750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La Fondation Rotary</a:t>
            </a:r>
            <a:endParaRPr lang="en-US" altLang="en-US" b="1" dirty="0">
              <a:solidFill>
                <a:schemeClr val="bg1"/>
              </a:solidFill>
              <a:latin typeface="Arial" panose="020B0604020202020204" pitchFamily="34" charset="0"/>
              <a:cs typeface="Arial" panose="020B0604020202020204" pitchFamily="34" charset="0"/>
            </a:endParaRPr>
          </a:p>
        </p:txBody>
      </p:sp>
      <p:sp>
        <p:nvSpPr>
          <p:cNvPr id="14" name="Espace réservé du contenu 13"/>
          <p:cNvSpPr>
            <a:spLocks noGrp="1"/>
          </p:cNvSpPr>
          <p:nvPr>
            <p:ph idx="4294967295"/>
          </p:nvPr>
        </p:nvSpPr>
        <p:spPr>
          <a:xfrm>
            <a:off x="0" y="1219200"/>
            <a:ext cx="10972800" cy="4525963"/>
          </a:xfrm>
          <a:prstGeom prst="rect">
            <a:avLst/>
          </a:prstGeom>
        </p:spPr>
        <p:txBody>
          <a:bodyPr/>
          <a:lstStyle/>
          <a:p>
            <a:pPr marL="0" indent="0">
              <a:buNone/>
            </a:pPr>
            <a:r>
              <a:rPr lang="fr-BE" dirty="0">
                <a:solidFill>
                  <a:srgbClr val="FF0000"/>
                </a:solidFill>
              </a:rPr>
              <a:t>Comment contribuer ?</a:t>
            </a:r>
          </a:p>
          <a:p>
            <a:pPr marL="457200" lvl="1" indent="0" algn="ctr">
              <a:buNone/>
            </a:pPr>
            <a:r>
              <a:rPr lang="fr-BE" b="1" dirty="0">
                <a:solidFill>
                  <a:srgbClr val="0070C0"/>
                </a:solidFill>
                <a:latin typeface="Arial" panose="020B0604020202020204" pitchFamily="34" charset="0"/>
                <a:cs typeface="Arial" panose="020B0604020202020204" pitchFamily="34" charset="0"/>
              </a:rPr>
              <a:t>Les dons individuels</a:t>
            </a:r>
          </a:p>
        </p:txBody>
      </p:sp>
      <p:pic>
        <p:nvPicPr>
          <p:cNvPr id="6" name="Picture 2" descr="C:\Users\groblee\Downloads\20110222_HT_118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7836"/>
          <a:stretch/>
        </p:blipFill>
        <p:spPr bwMode="auto">
          <a:xfrm>
            <a:off x="1410426" y="2645734"/>
            <a:ext cx="2776793" cy="280539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495800" y="2388266"/>
            <a:ext cx="5867400" cy="109391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17458F"/>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17458F"/>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17458F"/>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None/>
              <a:defRPr/>
            </a:pPr>
            <a:endParaRPr lang="en-US" sz="2000" dirty="0">
              <a:solidFill>
                <a:srgbClr val="00246C"/>
              </a:solidFill>
            </a:endParaRPr>
          </a:p>
          <a:p>
            <a:pPr marL="0" indent="0" algn="ctr" fontAlgn="auto">
              <a:spcAft>
                <a:spcPts val="0"/>
              </a:spcAft>
              <a:buNone/>
              <a:defRPr/>
            </a:pPr>
            <a:r>
              <a:rPr lang="fr-FR" sz="2800" b="1" dirty="0">
                <a:solidFill>
                  <a:srgbClr val="0070C0"/>
                </a:solidFill>
                <a:latin typeface="Arial" panose="020B0604020202020204" pitchFamily="34" charset="0"/>
                <a:cs typeface="Arial" panose="020B0604020202020204" pitchFamily="34" charset="0"/>
              </a:rPr>
              <a:t>7 % </a:t>
            </a:r>
            <a:r>
              <a:rPr lang="fr-FR" sz="2800" dirty="0">
                <a:solidFill>
                  <a:srgbClr val="0070C0"/>
                </a:solidFill>
                <a:latin typeface="Arial" panose="020B0604020202020204" pitchFamily="34" charset="0"/>
                <a:cs typeface="Arial" panose="020B0604020202020204" pitchFamily="34" charset="0"/>
              </a:rPr>
              <a:t>des rotariens donnent </a:t>
            </a:r>
          </a:p>
          <a:p>
            <a:pPr marL="0" indent="0" algn="ctr" fontAlgn="auto">
              <a:spcAft>
                <a:spcPts val="0"/>
              </a:spcAft>
              <a:buNone/>
              <a:defRPr/>
            </a:pPr>
            <a:r>
              <a:rPr lang="fr-FR" sz="2800" dirty="0">
                <a:solidFill>
                  <a:srgbClr val="0070C0"/>
                </a:solidFill>
                <a:latin typeface="Arial" panose="020B0604020202020204" pitchFamily="34" charset="0"/>
                <a:cs typeface="Arial" panose="020B0604020202020204" pitchFamily="34" charset="0"/>
              </a:rPr>
              <a:t>au moins </a:t>
            </a:r>
          </a:p>
          <a:p>
            <a:pPr marL="0" indent="0" algn="ctr" fontAlgn="auto">
              <a:spcAft>
                <a:spcPts val="0"/>
              </a:spcAft>
              <a:buNone/>
              <a:defRPr/>
            </a:pPr>
            <a:r>
              <a:rPr lang="fr-FR" sz="2800" dirty="0">
                <a:solidFill>
                  <a:srgbClr val="0070C0"/>
                </a:solidFill>
                <a:latin typeface="Arial" panose="020B0604020202020204" pitchFamily="34" charset="0"/>
                <a:cs typeface="Arial" panose="020B0604020202020204" pitchFamily="34" charset="0"/>
              </a:rPr>
              <a:t>1 000 dollars au Fonds annuel</a:t>
            </a:r>
          </a:p>
          <a:p>
            <a:pPr marL="0" indent="0" algn="ctr" fontAlgn="auto">
              <a:spcAft>
                <a:spcPts val="0"/>
              </a:spcAft>
              <a:buNone/>
              <a:defRPr/>
            </a:pPr>
            <a:endParaRPr lang="en-US" sz="2000" dirty="0">
              <a:solidFill>
                <a:srgbClr val="00246C"/>
              </a:solidFill>
            </a:endParaRPr>
          </a:p>
        </p:txBody>
      </p:sp>
      <p:sp>
        <p:nvSpPr>
          <p:cNvPr id="7" name="Content Placeholder 2"/>
          <p:cNvSpPr txBox="1">
            <a:spLocks/>
          </p:cNvSpPr>
          <p:nvPr/>
        </p:nvSpPr>
        <p:spPr>
          <a:xfrm>
            <a:off x="4495800" y="4383470"/>
            <a:ext cx="5867400" cy="168106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rgbClr val="17458F"/>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17458F"/>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17458F"/>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None/>
              <a:defRPr/>
            </a:pPr>
            <a:endParaRPr lang="en-US" sz="2000" dirty="0">
              <a:solidFill>
                <a:srgbClr val="00246C"/>
              </a:solidFill>
              <a:latin typeface="Arial" panose="020B0604020202020204" pitchFamily="34" charset="0"/>
              <a:cs typeface="Arial" panose="020B0604020202020204" pitchFamily="34" charset="0"/>
            </a:endParaRPr>
          </a:p>
          <a:p>
            <a:pPr marL="0" indent="0" algn="ctr" fontAlgn="auto">
              <a:spcAft>
                <a:spcPts val="0"/>
              </a:spcAft>
              <a:buNone/>
              <a:defRPr/>
            </a:pPr>
            <a:r>
              <a:rPr lang="fr-FR" sz="2800" dirty="0">
                <a:solidFill>
                  <a:srgbClr val="0070C0"/>
                </a:solidFill>
                <a:latin typeface="Arial" panose="020B0604020202020204" pitchFamily="34" charset="0"/>
                <a:cs typeface="Arial" panose="020B0604020202020204" pitchFamily="34" charset="0"/>
              </a:rPr>
              <a:t>Les dons de ces donateurs représentent environ </a:t>
            </a:r>
            <a:r>
              <a:rPr lang="fr-FR" sz="2800" b="1" dirty="0">
                <a:solidFill>
                  <a:srgbClr val="0070C0"/>
                </a:solidFill>
                <a:latin typeface="Arial" panose="020B0604020202020204" pitchFamily="34" charset="0"/>
                <a:cs typeface="Arial" panose="020B0604020202020204" pitchFamily="34" charset="0"/>
              </a:rPr>
              <a:t>45 % </a:t>
            </a:r>
            <a:r>
              <a:rPr lang="fr-FR" sz="2800" dirty="0">
                <a:solidFill>
                  <a:srgbClr val="0070C0"/>
                </a:solidFill>
                <a:latin typeface="Arial" panose="020B0604020202020204" pitchFamily="34" charset="0"/>
                <a:cs typeface="Arial" panose="020B0604020202020204" pitchFamily="34" charset="0"/>
              </a:rPr>
              <a:t>des dons au Fonds annuel</a:t>
            </a:r>
          </a:p>
        </p:txBody>
      </p:sp>
      <p:pic>
        <p:nvPicPr>
          <p:cNvPr id="9" name="Image 8" descr="Une image contenant assiette, bleu, table, blanc&#10;&#10;Description générée automatiquement">
            <a:extLst>
              <a:ext uri="{FF2B5EF4-FFF2-40B4-BE49-F238E27FC236}">
                <a16:creationId xmlns:a16="http://schemas.microsoft.com/office/drawing/2014/main" id="{4DB2B566-5402-497D-BCC1-50443BAF6648}"/>
              </a:ext>
            </a:extLst>
          </p:cNvPr>
          <p:cNvPicPr>
            <a:picLocks noChangeAspect="1"/>
          </p:cNvPicPr>
          <p:nvPr/>
        </p:nvPicPr>
        <p:blipFill>
          <a:blip r:embed="rId4"/>
          <a:stretch>
            <a:fillRect/>
          </a:stretch>
        </p:blipFill>
        <p:spPr>
          <a:xfrm>
            <a:off x="10796726" y="2388266"/>
            <a:ext cx="846723" cy="867375"/>
          </a:xfrm>
          <a:prstGeom prst="rect">
            <a:avLst/>
          </a:prstGeom>
        </p:spPr>
      </p:pic>
      <p:pic>
        <p:nvPicPr>
          <p:cNvPr id="10" name="Picture 2" descr="http://upload.wikimedia.org/wikipedia/commons/7/73/PaulHarrisFellowPinAndSocietyHanger.jpg">
            <a:extLst>
              <a:ext uri="{FF2B5EF4-FFF2-40B4-BE49-F238E27FC236}">
                <a16:creationId xmlns:a16="http://schemas.microsoft.com/office/drawing/2014/main" id="{2691782C-C93C-4EF0-9FD3-0B8EC1A7BDC3}"/>
              </a:ext>
            </a:extLst>
          </p:cNvPr>
          <p:cNvPicPr>
            <a:picLocks noChangeAspect="1" noChangeArrowheads="1"/>
          </p:cNvPicPr>
          <p:nvPr/>
        </p:nvPicPr>
        <p:blipFill>
          <a:blip r:embed="rId5"/>
          <a:srcRect l="23531" t="11765" r="23529" b="13725"/>
          <a:stretch>
            <a:fillRect/>
          </a:stretch>
        </p:blipFill>
        <p:spPr bwMode="auto">
          <a:xfrm>
            <a:off x="10877187" y="3510627"/>
            <a:ext cx="685800" cy="1447800"/>
          </a:xfrm>
          <a:prstGeom prst="rect">
            <a:avLst/>
          </a:prstGeom>
          <a:noFill/>
          <a:ln w="9525">
            <a:noFill/>
            <a:miter lim="800000"/>
            <a:headEnd/>
            <a:tailEnd/>
          </a:ln>
        </p:spPr>
      </p:pic>
    </p:spTree>
    <p:extLst>
      <p:ext uri="{BB962C8B-B14F-4D97-AF65-F5344CB8AC3E}">
        <p14:creationId xmlns:p14="http://schemas.microsoft.com/office/powerpoint/2010/main" val="29184750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09800" y="1722060"/>
            <a:ext cx="8147538" cy="4191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
        <p:nvSpPr>
          <p:cNvPr id="2" name="Titre 1">
            <a:extLst>
              <a:ext uri="{FF2B5EF4-FFF2-40B4-BE49-F238E27FC236}">
                <a16:creationId xmlns:a16="http://schemas.microsoft.com/office/drawing/2014/main" id="{2C26ED85-8070-4DA3-8D00-60EFC9C10F3C}"/>
              </a:ext>
            </a:extLst>
          </p:cNvPr>
          <p:cNvSpPr>
            <a:spLocks noGrp="1"/>
          </p:cNvSpPr>
          <p:nvPr>
            <p:ph type="title" idx="4294967295"/>
          </p:nvPr>
        </p:nvSpPr>
        <p:spPr>
          <a:xfrm>
            <a:off x="0" y="196850"/>
            <a:ext cx="11328400" cy="533400"/>
          </a:xfrm>
          <a:prstGeom prst="rect">
            <a:avLst/>
          </a:prstGeom>
        </p:spPr>
        <p:txBody>
          <a:bodyPr/>
          <a:lstStyle/>
          <a:p>
            <a:pPr algn="l"/>
            <a:r>
              <a:rPr lang="fr-BE" b="1" dirty="0">
                <a:solidFill>
                  <a:schemeClr val="bg1"/>
                </a:solidFill>
                <a:latin typeface="Arial" panose="020B0604020202020204" pitchFamily="34" charset="0"/>
                <a:cs typeface="Arial" panose="020B0604020202020204" pitchFamily="34" charset="0"/>
              </a:rPr>
              <a:t>La Fondation Rotary</a:t>
            </a:r>
          </a:p>
        </p:txBody>
      </p:sp>
      <p:sp>
        <p:nvSpPr>
          <p:cNvPr id="15" name="Espace réservé du contenu 14"/>
          <p:cNvSpPr>
            <a:spLocks noGrp="1"/>
          </p:cNvSpPr>
          <p:nvPr>
            <p:ph idx="4294967295"/>
          </p:nvPr>
        </p:nvSpPr>
        <p:spPr>
          <a:xfrm>
            <a:off x="0" y="1219200"/>
            <a:ext cx="11633200" cy="4525963"/>
          </a:xfrm>
          <a:prstGeom prst="rect">
            <a:avLst/>
          </a:prstGeom>
        </p:spPr>
        <p:txBody>
          <a:bodyPr/>
          <a:lstStyle/>
          <a:p>
            <a:r>
              <a:rPr lang="fr-BE" dirty="0">
                <a:solidFill>
                  <a:srgbClr val="0070C0"/>
                </a:solidFill>
              </a:rPr>
              <a:t>Comment contribuer ?</a:t>
            </a:r>
          </a:p>
          <a:p>
            <a:pPr lvl="1" algn="ctr"/>
            <a:r>
              <a:rPr lang="fr-BE" dirty="0">
                <a:solidFill>
                  <a:srgbClr val="0070C0"/>
                </a:solidFill>
              </a:rPr>
              <a:t>Au travers de la </a:t>
            </a:r>
            <a:r>
              <a:rPr lang="fr-BE" b="1" dirty="0">
                <a:solidFill>
                  <a:srgbClr val="0070C0"/>
                </a:solidFill>
              </a:rPr>
              <a:t>Fondation Roi Baudouin </a:t>
            </a:r>
            <a:r>
              <a:rPr lang="fr-BE" dirty="0">
                <a:solidFill>
                  <a:srgbClr val="0070C0"/>
                </a:solidFill>
              </a:rPr>
              <a:t>(B) ou l’</a:t>
            </a:r>
            <a:r>
              <a:rPr lang="fr-BE" b="1" dirty="0">
                <a:solidFill>
                  <a:srgbClr val="0070C0"/>
                </a:solidFill>
              </a:rPr>
              <a:t>ALOR*</a:t>
            </a:r>
            <a:r>
              <a:rPr lang="fr-BE" dirty="0">
                <a:solidFill>
                  <a:srgbClr val="0070C0"/>
                </a:solidFill>
              </a:rPr>
              <a:t> (</a:t>
            </a:r>
            <a:r>
              <a:rPr lang="fr-BE" dirty="0" err="1">
                <a:solidFill>
                  <a:srgbClr val="0070C0"/>
                </a:solidFill>
              </a:rPr>
              <a:t>GdL</a:t>
            </a:r>
            <a:r>
              <a:rPr lang="fr-BE" dirty="0">
                <a:solidFill>
                  <a:srgbClr val="0070C0"/>
                </a:solidFill>
              </a:rPr>
              <a:t>)</a:t>
            </a:r>
          </a:p>
        </p:txBody>
      </p:sp>
      <p:pic>
        <p:nvPicPr>
          <p:cNvPr id="11" name="Image 10"/>
          <p:cNvPicPr>
            <a:picLocks noChangeAspect="1"/>
          </p:cNvPicPr>
          <p:nvPr/>
        </p:nvPicPr>
        <p:blipFill>
          <a:blip r:embed="rId2"/>
          <a:stretch>
            <a:fillRect/>
          </a:stretch>
        </p:blipFill>
        <p:spPr>
          <a:xfrm>
            <a:off x="685800" y="2258874"/>
            <a:ext cx="4419600" cy="1273037"/>
          </a:xfrm>
          <a:prstGeom prst="rect">
            <a:avLst/>
          </a:prstGeom>
        </p:spPr>
      </p:pic>
      <p:sp>
        <p:nvSpPr>
          <p:cNvPr id="14" name="ZoneTexte 13"/>
          <p:cNvSpPr txBox="1"/>
          <p:nvPr/>
        </p:nvSpPr>
        <p:spPr>
          <a:xfrm>
            <a:off x="3048000" y="3393946"/>
            <a:ext cx="7924800" cy="1938992"/>
          </a:xfrm>
          <a:prstGeom prst="rect">
            <a:avLst/>
          </a:prstGeom>
          <a:noFill/>
        </p:spPr>
        <p:txBody>
          <a:bodyPr wrap="square" rtlCol="0">
            <a:spAutoFit/>
          </a:bodyPr>
          <a:lstStyle/>
          <a:p>
            <a:r>
              <a:rPr lang="fr-BE" dirty="0">
                <a:solidFill>
                  <a:srgbClr val="0070C0"/>
                </a:solidFill>
              </a:rPr>
              <a:t>Les dons d’au moins 40 euros faits à la Fondation Roi Baudouin donnent lieu à une réduction d’impôt de 45% du montant effectivement versé, qui est repris sur l’attestation.</a:t>
            </a:r>
            <a:br>
              <a:rPr lang="fr-BE" dirty="0">
                <a:solidFill>
                  <a:srgbClr val="0070C0"/>
                </a:solidFill>
              </a:rPr>
            </a:br>
            <a:endParaRPr lang="fr-BE" dirty="0">
              <a:solidFill>
                <a:srgbClr val="0070C0"/>
              </a:solidFill>
            </a:endParaRPr>
          </a:p>
        </p:txBody>
      </p:sp>
      <p:sp>
        <p:nvSpPr>
          <p:cNvPr id="3" name="ZoneTexte 2">
            <a:extLst>
              <a:ext uri="{FF2B5EF4-FFF2-40B4-BE49-F238E27FC236}">
                <a16:creationId xmlns:a16="http://schemas.microsoft.com/office/drawing/2014/main" id="{25827D03-4D5D-C328-EA3F-8E1E8CE8F281}"/>
              </a:ext>
            </a:extLst>
          </p:cNvPr>
          <p:cNvSpPr txBox="1"/>
          <p:nvPr/>
        </p:nvSpPr>
        <p:spPr>
          <a:xfrm>
            <a:off x="880790" y="4998114"/>
            <a:ext cx="9511419" cy="830997"/>
          </a:xfrm>
          <a:prstGeom prst="rect">
            <a:avLst/>
          </a:prstGeom>
          <a:noFill/>
        </p:spPr>
        <p:txBody>
          <a:bodyPr wrap="square" rtlCol="0">
            <a:spAutoFit/>
          </a:bodyPr>
          <a:lstStyle/>
          <a:p>
            <a:r>
              <a:rPr lang="fr-FR" b="1" dirty="0">
                <a:solidFill>
                  <a:srgbClr val="0070C0"/>
                </a:solidFill>
              </a:rPr>
              <a:t>* (</a:t>
            </a:r>
            <a:r>
              <a:rPr lang="fr-FR" b="1" dirty="0" err="1">
                <a:solidFill>
                  <a:srgbClr val="0070C0"/>
                </a:solidFill>
              </a:rPr>
              <a:t>GdL</a:t>
            </a:r>
            <a:r>
              <a:rPr lang="fr-FR" b="1" dirty="0">
                <a:solidFill>
                  <a:srgbClr val="0070C0"/>
                </a:solidFill>
              </a:rPr>
              <a:t>) </a:t>
            </a:r>
            <a:r>
              <a:rPr lang="fr-FR" dirty="0">
                <a:solidFill>
                  <a:srgbClr val="0070C0"/>
                </a:solidFill>
              </a:rPr>
              <a:t>Pour être déductible fiscalement en tant que dépenses spéciales, le total annuel des dons doit être de </a:t>
            </a:r>
            <a:r>
              <a:rPr lang="fr-FR" b="1" dirty="0">
                <a:solidFill>
                  <a:srgbClr val="0070C0"/>
                </a:solidFill>
              </a:rPr>
              <a:t>minimum 120 euros.</a:t>
            </a:r>
            <a:endParaRPr lang="fr-BE" dirty="0">
              <a:solidFill>
                <a:srgbClr val="0070C0"/>
              </a:solidFill>
            </a:endParaRPr>
          </a:p>
        </p:txBody>
      </p:sp>
    </p:spTree>
    <p:extLst>
      <p:ext uri="{BB962C8B-B14F-4D97-AF65-F5344CB8AC3E}">
        <p14:creationId xmlns:p14="http://schemas.microsoft.com/office/powerpoint/2010/main" val="563030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Lst>
          </a:blip>
          <a:stretch>
            <a:fillRect/>
          </a:stretch>
        </p:blipFill>
        <p:spPr>
          <a:xfrm>
            <a:off x="-529" y="-297"/>
            <a:ext cx="12193057" cy="6858594"/>
          </a:xfrm>
          <a:prstGeom prst="rect">
            <a:avLst/>
          </a:prstGeom>
        </p:spPr>
      </p:pic>
      <p:sp>
        <p:nvSpPr>
          <p:cNvPr id="2" name="Rectangle 1"/>
          <p:cNvSpPr/>
          <p:nvPr/>
        </p:nvSpPr>
        <p:spPr>
          <a:xfrm>
            <a:off x="0" y="5054115"/>
            <a:ext cx="12192000" cy="1803886"/>
          </a:xfrm>
          <a:prstGeom prst="rect">
            <a:avLst/>
          </a:prstGeom>
          <a:solidFill>
            <a:srgbClr val="28659C">
              <a:alpha val="7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2A6BA6"/>
              </a:solidFill>
            </a:endParaRPr>
          </a:p>
        </p:txBody>
      </p:sp>
      <p:pic>
        <p:nvPicPr>
          <p:cNvPr id="4" name="Picture 3">
            <a:extLst>
              <a:ext uri="{FF2B5EF4-FFF2-40B4-BE49-F238E27FC236}">
                <a16:creationId xmlns:a16="http://schemas.microsoft.com/office/drawing/2014/main" id="{86D23D99-DAA3-8544-A466-2B13D50A85F0}"/>
              </a:ext>
            </a:extLst>
          </p:cNvPr>
          <p:cNvPicPr>
            <a:picLocks noChangeAspect="1"/>
          </p:cNvPicPr>
          <p:nvPr/>
        </p:nvPicPr>
        <p:blipFill>
          <a:blip r:embed="rId5">
            <a:alphaModFix/>
          </a:blip>
          <a:stretch>
            <a:fillRect/>
          </a:stretch>
        </p:blipFill>
        <p:spPr>
          <a:xfrm>
            <a:off x="864027" y="497680"/>
            <a:ext cx="2454908" cy="2464650"/>
          </a:xfrm>
          <a:prstGeom prst="rect">
            <a:avLst/>
          </a:prstGeom>
          <a:effectLst>
            <a:outerShdw blurRad="342900" dist="50800" dir="5400000" algn="ctr" rotWithShape="0">
              <a:srgbClr val="000000">
                <a:alpha val="46000"/>
              </a:srgbClr>
            </a:outerShdw>
          </a:effectLst>
        </p:spPr>
      </p:pic>
      <p:sp>
        <p:nvSpPr>
          <p:cNvPr id="5" name="Title 1"/>
          <p:cNvSpPr txBox="1">
            <a:spLocks/>
          </p:cNvSpPr>
          <p:nvPr/>
        </p:nvSpPr>
        <p:spPr>
          <a:xfrm>
            <a:off x="432065" y="5120104"/>
            <a:ext cx="9867495" cy="16799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000" spc="600" dirty="0">
                <a:solidFill>
                  <a:srgbClr val="FFC000"/>
                </a:solidFill>
                <a:latin typeface="Arial" panose="020B0604020202020204" pitchFamily="34" charset="0"/>
                <a:ea typeface="Arial" charset="0"/>
                <a:cs typeface="Arial" panose="020B0604020202020204" pitchFamily="34" charset="0"/>
              </a:rPr>
              <a:t>La </a:t>
            </a:r>
            <a:r>
              <a:rPr lang="en-US" sz="5000" spc="600" dirty="0" err="1">
                <a:solidFill>
                  <a:srgbClr val="FFC000"/>
                </a:solidFill>
                <a:latin typeface="Arial" panose="020B0604020202020204" pitchFamily="34" charset="0"/>
                <a:ea typeface="Arial" charset="0"/>
                <a:cs typeface="Arial" panose="020B0604020202020204" pitchFamily="34" charset="0"/>
              </a:rPr>
              <a:t>Fondation</a:t>
            </a:r>
            <a:r>
              <a:rPr lang="en-US" sz="5000" spc="600" dirty="0">
                <a:solidFill>
                  <a:srgbClr val="FFC000"/>
                </a:solidFill>
                <a:latin typeface="Arial" panose="020B0604020202020204" pitchFamily="34" charset="0"/>
                <a:ea typeface="Arial" charset="0"/>
                <a:cs typeface="Arial" panose="020B0604020202020204" pitchFamily="34" charset="0"/>
              </a:rPr>
              <a:t> Rotary</a:t>
            </a:r>
            <a:br>
              <a:rPr lang="en-US" sz="5000" spc="600" dirty="0">
                <a:solidFill>
                  <a:srgbClr val="FFC000"/>
                </a:solidFill>
                <a:latin typeface="Arial" panose="020B0604020202020204" pitchFamily="34" charset="0"/>
                <a:ea typeface="Arial" charset="0"/>
                <a:cs typeface="Arial" panose="020B0604020202020204" pitchFamily="34" charset="0"/>
              </a:rPr>
            </a:br>
            <a:r>
              <a:rPr lang="en-US" sz="5000" spc="600" dirty="0">
                <a:solidFill>
                  <a:schemeClr val="bg1"/>
                </a:solidFill>
                <a:latin typeface="Arial" panose="020B0604020202020204" pitchFamily="34" charset="0"/>
                <a:ea typeface="Arial" charset="0"/>
                <a:cs typeface="Arial" panose="020B0604020202020204" pitchFamily="34" charset="0"/>
              </a:rPr>
              <a:t>Une introduction</a:t>
            </a:r>
          </a:p>
        </p:txBody>
      </p:sp>
    </p:spTree>
    <p:extLst>
      <p:ext uri="{BB962C8B-B14F-4D97-AF65-F5344CB8AC3E}">
        <p14:creationId xmlns:p14="http://schemas.microsoft.com/office/powerpoint/2010/main" val="1865768442"/>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1"/>
            <a:ext cx="12192000" cy="1140643"/>
          </a:xfrm>
          <a:prstGeom prst="rect">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83908" y="6613820"/>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A2D37E0D-5DE7-F5B6-A6CF-72560FF1FEB7}"/>
              </a:ext>
            </a:extLst>
          </p:cNvPr>
          <p:cNvSpPr txBox="1">
            <a:spLocks/>
          </p:cNvSpPr>
          <p:nvPr/>
        </p:nvSpPr>
        <p:spPr>
          <a:xfrm>
            <a:off x="379827" y="252658"/>
            <a:ext cx="11812173"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La </a:t>
            </a:r>
            <a:r>
              <a:rPr lang="en-US" dirty="0" err="1">
                <a:solidFill>
                  <a:srgbClr val="FFFFFF"/>
                </a:solidFill>
              </a:rPr>
              <a:t>Fondation</a:t>
            </a:r>
            <a:r>
              <a:rPr lang="en-US" dirty="0">
                <a:solidFill>
                  <a:srgbClr val="FFFFFF"/>
                </a:solidFill>
              </a:rPr>
              <a:t> Rotary</a:t>
            </a:r>
            <a:endParaRPr lang="en-US" dirty="0">
              <a:solidFill>
                <a:srgbClr val="FFC000"/>
              </a:solidFill>
            </a:endParaRPr>
          </a:p>
        </p:txBody>
      </p:sp>
      <p:sp>
        <p:nvSpPr>
          <p:cNvPr id="3" name="Rectangle 2">
            <a:extLst>
              <a:ext uri="{FF2B5EF4-FFF2-40B4-BE49-F238E27FC236}">
                <a16:creationId xmlns:a16="http://schemas.microsoft.com/office/drawing/2014/main" id="{D15E5DC1-9770-0121-F8D7-46EDDA06071D}"/>
              </a:ext>
            </a:extLst>
          </p:cNvPr>
          <p:cNvSpPr>
            <a:spLocks noChangeArrowheads="1"/>
          </p:cNvSpPr>
          <p:nvPr/>
        </p:nvSpPr>
        <p:spPr bwMode="auto">
          <a:xfrm>
            <a:off x="2235200" y="1401234"/>
            <a:ext cx="7452784" cy="62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Aft>
                <a:spcPts val="1800"/>
              </a:spcAft>
            </a:pPr>
            <a:r>
              <a:rPr lang="de-CH" altLang="en-US" sz="3467" b="1">
                <a:solidFill>
                  <a:srgbClr val="D91B5C"/>
                </a:solidFill>
                <a:latin typeface="Georgia" panose="02040502050405020303" pitchFamily="18" charset="0"/>
                <a:ea typeface="ヒラギノ角ゴ Pro W3" charset="-128"/>
              </a:rPr>
              <a:t>Fonds PolioPlus</a:t>
            </a:r>
            <a:endParaRPr lang="en-US" altLang="en-US" sz="3467" b="1">
              <a:solidFill>
                <a:srgbClr val="D91B5C"/>
              </a:solidFill>
              <a:latin typeface="Georgia" panose="02040502050405020303" pitchFamily="18" charset="0"/>
              <a:ea typeface="ヒラギノ角ゴ Pro W3" charset="-128"/>
            </a:endParaRPr>
          </a:p>
        </p:txBody>
      </p:sp>
      <p:sp>
        <p:nvSpPr>
          <p:cNvPr id="6" name="Rectangle 5">
            <a:extLst>
              <a:ext uri="{FF2B5EF4-FFF2-40B4-BE49-F238E27FC236}">
                <a16:creationId xmlns:a16="http://schemas.microsoft.com/office/drawing/2014/main" id="{1074EE89-A3AD-0456-CDF0-656E61645D8D}"/>
              </a:ext>
            </a:extLst>
          </p:cNvPr>
          <p:cNvSpPr>
            <a:spLocks noChangeArrowheads="1"/>
          </p:cNvSpPr>
          <p:nvPr/>
        </p:nvSpPr>
        <p:spPr bwMode="auto">
          <a:xfrm>
            <a:off x="1219200" y="2712038"/>
            <a:ext cx="551815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de-CH" altLang="en-US" sz="2667" b="1" dirty="0">
                <a:solidFill>
                  <a:srgbClr val="0070C0"/>
                </a:solidFill>
                <a:ea typeface="ヒラギノ角ゴ Pro W3" charset="-128"/>
                <a:cs typeface="Arial" panose="020B0604020202020204" pitchFamily="34" charset="0"/>
              </a:rPr>
              <a:t>Action </a:t>
            </a:r>
            <a:r>
              <a:rPr lang="de-CH" altLang="en-US" sz="2667" b="1" dirty="0" err="1">
                <a:solidFill>
                  <a:srgbClr val="0070C0"/>
                </a:solidFill>
                <a:ea typeface="ヒラギノ角ゴ Pro W3" charset="-128"/>
                <a:cs typeface="Arial" panose="020B0604020202020204" pitchFamily="34" charset="0"/>
              </a:rPr>
              <a:t>principale</a:t>
            </a:r>
            <a:r>
              <a:rPr lang="de-CH" altLang="en-US" sz="2667" b="1" dirty="0">
                <a:solidFill>
                  <a:srgbClr val="0070C0"/>
                </a:solidFill>
                <a:ea typeface="ヒラギノ角ゴ Pro W3" charset="-128"/>
                <a:cs typeface="Arial" panose="020B0604020202020204" pitchFamily="34" charset="0"/>
              </a:rPr>
              <a:t> de la </a:t>
            </a:r>
            <a:endParaRPr lang="en-US" altLang="en-US" sz="2667" dirty="0">
              <a:solidFill>
                <a:srgbClr val="0070C0"/>
              </a:solidFill>
              <a:ea typeface="ヒラギノ角ゴ Pro W3" charset="-128"/>
              <a:cs typeface="Arial" panose="020B0604020202020204" pitchFamily="34" charset="0"/>
            </a:endParaRPr>
          </a:p>
        </p:txBody>
      </p:sp>
      <p:pic>
        <p:nvPicPr>
          <p:cNvPr id="7" name="Picture 6" descr="http://isrotaryforyou.com/wp-content/uploads/2014/03/New-TRF-Logo.jpg">
            <a:extLst>
              <a:ext uri="{FF2B5EF4-FFF2-40B4-BE49-F238E27FC236}">
                <a16:creationId xmlns:a16="http://schemas.microsoft.com/office/drawing/2014/main" id="{2B4D4DB1-066C-EDE3-685F-433604B3F0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49484" y="2438400"/>
            <a:ext cx="2976748" cy="112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5DB8650-822C-0DA1-FEE1-692477CD32AC}"/>
              </a:ext>
            </a:extLst>
          </p:cNvPr>
          <p:cNvSpPr>
            <a:spLocks noChangeArrowheads="1"/>
          </p:cNvSpPr>
          <p:nvPr/>
        </p:nvSpPr>
        <p:spPr bwMode="auto">
          <a:xfrm>
            <a:off x="1727201" y="4032251"/>
            <a:ext cx="7641167"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9725" indent="-339725">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1200"/>
              </a:spcAft>
              <a:buFont typeface="Wingdings" panose="05000000000000000000" pitchFamily="2" charset="2"/>
              <a:buChar char="Ø"/>
            </a:pPr>
            <a:r>
              <a:rPr lang="de-CH" altLang="en-US" sz="3200" dirty="0" err="1">
                <a:solidFill>
                  <a:srgbClr val="0070C0"/>
                </a:solidFill>
                <a:ea typeface="ヒラギノ角ゴ Pro W3" charset="-128"/>
                <a:cs typeface="Arial" panose="020B0604020202020204" pitchFamily="34" charset="0"/>
              </a:rPr>
              <a:t>Eradication</a:t>
            </a:r>
            <a:r>
              <a:rPr lang="de-CH" altLang="en-US" sz="3200" dirty="0">
                <a:solidFill>
                  <a:srgbClr val="0070C0"/>
                </a:solidFill>
                <a:ea typeface="ヒラギノ角ゴ Pro W3" charset="-128"/>
                <a:cs typeface="Arial" panose="020B0604020202020204" pitchFamily="34" charset="0"/>
              </a:rPr>
              <a:t> de la Polio</a:t>
            </a:r>
          </a:p>
          <a:p>
            <a:pPr>
              <a:spcAft>
                <a:spcPts val="1200"/>
              </a:spcAft>
              <a:buFont typeface="Wingdings" panose="05000000000000000000" pitchFamily="2" charset="2"/>
              <a:buChar char="Ø"/>
            </a:pPr>
            <a:r>
              <a:rPr lang="fr-FR" altLang="en-US" sz="3200" dirty="0">
                <a:solidFill>
                  <a:srgbClr val="0070C0"/>
                </a:solidFill>
                <a:ea typeface="ヒラギノ角ゴ Pro W3" charset="-128"/>
                <a:cs typeface="Arial" panose="020B0604020202020204" pitchFamily="34" charset="0"/>
              </a:rPr>
              <a:t>Contrepartie de 2 pour 1 de la </a:t>
            </a:r>
            <a:br>
              <a:rPr lang="fr-FR" altLang="en-US" sz="3200" dirty="0">
                <a:solidFill>
                  <a:srgbClr val="0070C0"/>
                </a:solidFill>
                <a:ea typeface="ヒラギノ角ゴ Pro W3" charset="-128"/>
                <a:cs typeface="Arial" panose="020B0604020202020204" pitchFamily="34" charset="0"/>
              </a:rPr>
            </a:br>
            <a:r>
              <a:rPr lang="fr-FR" altLang="en-US" sz="3200" dirty="0">
                <a:solidFill>
                  <a:srgbClr val="0070C0"/>
                </a:solidFill>
                <a:ea typeface="ヒラギノ角ゴ Pro W3" charset="-128"/>
                <a:cs typeface="Arial" panose="020B0604020202020204" pitchFamily="34" charset="0"/>
              </a:rPr>
              <a:t>Fondation Bill &amp; Melinda Gates</a:t>
            </a:r>
            <a:endParaRPr lang="en-US" altLang="en-US" sz="3200" dirty="0">
              <a:solidFill>
                <a:srgbClr val="0070C0"/>
              </a:solidFill>
              <a:ea typeface="ヒラギノ角ゴ Pro W3" charset="-128"/>
              <a:cs typeface="Arial" panose="020B0604020202020204" pitchFamily="34" charset="0"/>
            </a:endParaRPr>
          </a:p>
        </p:txBody>
      </p:sp>
      <p:pic>
        <p:nvPicPr>
          <p:cNvPr id="9" name="Picture 8">
            <a:extLst>
              <a:ext uri="{FF2B5EF4-FFF2-40B4-BE49-F238E27FC236}">
                <a16:creationId xmlns:a16="http://schemas.microsoft.com/office/drawing/2014/main" id="{6FFFBA1F-1EB3-3CFE-156D-EC062FF8FF0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34401" y="4112685"/>
            <a:ext cx="3393017" cy="2465916"/>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09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500"/>
                                        <p:tgtEl>
                                          <p:spTgt spid="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Visage humain, habits, jeune enfant&#10;&#10;Description générée automatiquement">
            <a:extLst>
              <a:ext uri="{FF2B5EF4-FFF2-40B4-BE49-F238E27FC236}">
                <a16:creationId xmlns:a16="http://schemas.microsoft.com/office/drawing/2014/main" id="{1D50D272-C7DA-5D11-ED8E-0ADD8670524F}"/>
              </a:ext>
            </a:extLst>
          </p:cNvPr>
          <p:cNvPicPr>
            <a:picLocks noChangeAspect="1"/>
          </p:cNvPicPr>
          <p:nvPr/>
        </p:nvPicPr>
        <p:blipFill>
          <a:blip r:embed="rId3"/>
          <a:stretch>
            <a:fillRect/>
          </a:stretch>
        </p:blipFill>
        <p:spPr>
          <a:xfrm>
            <a:off x="304800" y="1235805"/>
            <a:ext cx="10641647" cy="5844384"/>
          </a:xfrm>
          <a:prstGeom prst="rect">
            <a:avLst/>
          </a:prstGeom>
        </p:spPr>
      </p:pic>
      <p:sp>
        <p:nvSpPr>
          <p:cNvPr id="3074" name="Rectangle 5"/>
          <p:cNvSpPr>
            <a:spLocks noChangeArrowheads="1"/>
          </p:cNvSpPr>
          <p:nvPr/>
        </p:nvSpPr>
        <p:spPr bwMode="auto">
          <a:xfrm>
            <a:off x="4007768" y="911440"/>
            <a:ext cx="4543596"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algn="just" eaLnBrk="1" fontAlgn="base" hangingPunct="1">
              <a:spcBef>
                <a:spcPct val="0"/>
              </a:spcBef>
              <a:spcAft>
                <a:spcPct val="0"/>
              </a:spcAft>
            </a:pPr>
            <a:endParaRPr lang="de-CH" altLang="en-US" sz="2400" dirty="0">
              <a:solidFill>
                <a:prstClr val="black"/>
              </a:solidFill>
            </a:endParaRPr>
          </a:p>
        </p:txBody>
      </p:sp>
      <p:sp>
        <p:nvSpPr>
          <p:cNvPr id="3075" name="Rectangle 6"/>
          <p:cNvSpPr>
            <a:spLocks noChangeArrowheads="1"/>
          </p:cNvSpPr>
          <p:nvPr/>
        </p:nvSpPr>
        <p:spPr bwMode="auto">
          <a:xfrm>
            <a:off x="630710" y="971550"/>
            <a:ext cx="10930579"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44000" rIns="14400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110000"/>
              </a:lnSpc>
              <a:spcBef>
                <a:spcPct val="0"/>
              </a:spcBef>
              <a:spcAft>
                <a:spcPct val="0"/>
              </a:spcAft>
            </a:pPr>
            <a:r>
              <a:rPr lang="de-CH" altLang="en-US" sz="4400" b="1" dirty="0" err="1">
                <a:solidFill>
                  <a:srgbClr val="F49B03"/>
                </a:solidFill>
              </a:rPr>
              <a:t>Tenons</a:t>
            </a:r>
            <a:r>
              <a:rPr lang="de-CH" altLang="en-US" sz="4400" b="1" dirty="0">
                <a:solidFill>
                  <a:srgbClr val="F49B03"/>
                </a:solidFill>
              </a:rPr>
              <a:t> </a:t>
            </a:r>
            <a:r>
              <a:rPr lang="de-CH" altLang="en-US" sz="4400" b="1" dirty="0" err="1">
                <a:solidFill>
                  <a:srgbClr val="F49B03"/>
                </a:solidFill>
              </a:rPr>
              <a:t>notre</a:t>
            </a:r>
            <a:r>
              <a:rPr lang="de-CH" altLang="en-US" sz="4400" b="1" dirty="0">
                <a:solidFill>
                  <a:srgbClr val="F49B03"/>
                </a:solidFill>
              </a:rPr>
              <a:t> </a:t>
            </a:r>
            <a:r>
              <a:rPr lang="de-CH" altLang="en-US" sz="4400" b="1" dirty="0" err="1">
                <a:solidFill>
                  <a:srgbClr val="F49B03"/>
                </a:solidFill>
              </a:rPr>
              <a:t>promesse</a:t>
            </a:r>
            <a:r>
              <a:rPr lang="de-CH" altLang="en-US" sz="4400" b="1" dirty="0">
                <a:solidFill>
                  <a:srgbClr val="F49B03"/>
                </a:solidFill>
              </a:rPr>
              <a:t> </a:t>
            </a:r>
            <a:r>
              <a:rPr lang="de-CH" altLang="en-US" sz="4400" b="1" dirty="0">
                <a:solidFill>
                  <a:srgbClr val="F49B03"/>
                </a:solidFill>
                <a:latin typeface="Calibri"/>
              </a:rPr>
              <a:t>!</a:t>
            </a: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79646"/>
              </a:solidFill>
              <a:latin typeface="Calibri"/>
            </a:endParaRPr>
          </a:p>
          <a:p>
            <a:pPr algn="ctr" eaLnBrk="1" fontAlgn="base" hangingPunct="1">
              <a:lnSpc>
                <a:spcPct val="110000"/>
              </a:lnSpc>
              <a:spcBef>
                <a:spcPct val="0"/>
              </a:spcBef>
              <a:spcAft>
                <a:spcPct val="0"/>
              </a:spcAft>
            </a:pPr>
            <a:endParaRPr lang="de-CH" altLang="en-US" sz="3200" b="1" dirty="0">
              <a:solidFill>
                <a:srgbClr val="F49B03"/>
              </a:solidFill>
              <a:latin typeface="Calibri"/>
            </a:endParaRPr>
          </a:p>
          <a:p>
            <a:pPr algn="ctr" eaLnBrk="1" fontAlgn="base" hangingPunct="1">
              <a:lnSpc>
                <a:spcPct val="110000"/>
              </a:lnSpc>
              <a:spcBef>
                <a:spcPct val="0"/>
              </a:spcBef>
              <a:spcAft>
                <a:spcPct val="0"/>
              </a:spcAft>
            </a:pPr>
            <a:endParaRPr lang="de-CH" altLang="en-US" sz="3200" b="1" dirty="0">
              <a:solidFill>
                <a:srgbClr val="F49B03"/>
              </a:solidFill>
              <a:latin typeface="Calibri"/>
            </a:endParaRPr>
          </a:p>
          <a:p>
            <a:pPr algn="ctr" eaLnBrk="1" fontAlgn="base" hangingPunct="1">
              <a:lnSpc>
                <a:spcPct val="110000"/>
              </a:lnSpc>
              <a:spcBef>
                <a:spcPct val="0"/>
              </a:spcBef>
              <a:spcAft>
                <a:spcPct val="0"/>
              </a:spcAft>
            </a:pPr>
            <a:r>
              <a:rPr lang="de-CH" altLang="en-US" sz="3200" b="1" dirty="0">
                <a:solidFill>
                  <a:srgbClr val="F49B03"/>
                </a:solidFill>
                <a:latin typeface="Calibri"/>
              </a:rPr>
              <a:t>					www.polioeradication.org</a:t>
            </a:r>
            <a:r>
              <a:rPr lang="de-CH" altLang="en-US" sz="3200" b="1" dirty="0">
                <a:solidFill>
                  <a:srgbClr val="F79646"/>
                </a:solidFill>
                <a:latin typeface="Calibri"/>
              </a:rPr>
              <a:t> </a:t>
            </a:r>
          </a:p>
          <a:p>
            <a:pPr algn="ctr" eaLnBrk="1" fontAlgn="base" hangingPunct="1">
              <a:lnSpc>
                <a:spcPct val="110000"/>
              </a:lnSpc>
              <a:spcBef>
                <a:spcPct val="0"/>
              </a:spcBef>
              <a:spcAft>
                <a:spcPct val="0"/>
              </a:spcAft>
            </a:pPr>
            <a:endParaRPr lang="de-CH" altLang="en-US" sz="3200" b="1" dirty="0">
              <a:solidFill>
                <a:srgbClr val="000066"/>
              </a:solidFill>
            </a:endParaRPr>
          </a:p>
          <a:p>
            <a:pPr algn="ctr" eaLnBrk="1" fontAlgn="base" hangingPunct="1">
              <a:lnSpc>
                <a:spcPct val="110000"/>
              </a:lnSpc>
              <a:spcBef>
                <a:spcPct val="0"/>
              </a:spcBef>
              <a:spcAft>
                <a:spcPct val="0"/>
              </a:spcAft>
            </a:pPr>
            <a:br>
              <a:rPr lang="de-CH" altLang="en-US" sz="2400" dirty="0">
                <a:solidFill>
                  <a:srgbClr val="000066"/>
                </a:solidFill>
              </a:rPr>
            </a:br>
            <a:br>
              <a:rPr lang="de-CH" altLang="en-US" sz="3600" b="1" dirty="0">
                <a:solidFill>
                  <a:srgbClr val="000066"/>
                </a:solidFill>
              </a:rPr>
            </a:br>
            <a:endParaRPr lang="de-CH" altLang="en-US" sz="2800" b="1" dirty="0">
              <a:solidFill>
                <a:srgbClr val="000066"/>
              </a:solidFill>
            </a:endParaRPr>
          </a:p>
        </p:txBody>
      </p:sp>
      <p:pic>
        <p:nvPicPr>
          <p:cNvPr id="6" name="Image 5">
            <a:extLst>
              <a:ext uri="{FF2B5EF4-FFF2-40B4-BE49-F238E27FC236}">
                <a16:creationId xmlns:a16="http://schemas.microsoft.com/office/drawing/2014/main" id="{175BE793-B550-BA9C-ABFD-0C59FFD55D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1000" y="5512504"/>
            <a:ext cx="913062" cy="1160020"/>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F2C7EF8D-75E1-1BD8-4C9C-EFBCE0774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5270" y="0"/>
            <a:ext cx="2114376" cy="971550"/>
          </a:xfrm>
          <a:prstGeom prst="rect">
            <a:avLst/>
          </a:prstGeom>
        </p:spPr>
      </p:pic>
    </p:spTree>
    <p:extLst>
      <p:ext uri="{BB962C8B-B14F-4D97-AF65-F5344CB8AC3E}">
        <p14:creationId xmlns:p14="http://schemas.microsoft.com/office/powerpoint/2010/main" val="214163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1"/>
            <a:ext cx="12192000" cy="1140643"/>
          </a:xfrm>
          <a:prstGeom prst="rect">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379827" y="252658"/>
            <a:ext cx="11812173"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La </a:t>
            </a:r>
            <a:r>
              <a:rPr lang="en-US" dirty="0" err="1">
                <a:solidFill>
                  <a:srgbClr val="FFFFFF"/>
                </a:solidFill>
              </a:rPr>
              <a:t>Fondation</a:t>
            </a:r>
            <a:r>
              <a:rPr lang="en-US" dirty="0">
                <a:solidFill>
                  <a:srgbClr val="FFFFFF"/>
                </a:solidFill>
              </a:rPr>
              <a:t> Rotary – </a:t>
            </a:r>
            <a:r>
              <a:rPr lang="en-US" dirty="0">
                <a:solidFill>
                  <a:srgbClr val="FFC000"/>
                </a:solidFill>
              </a:rPr>
              <a:t>Mission</a:t>
            </a:r>
          </a:p>
        </p:txBody>
      </p:sp>
      <p:sp>
        <p:nvSpPr>
          <p:cNvPr id="5" name="Rectangle 4"/>
          <p:cNvSpPr/>
          <p:nvPr/>
        </p:nvSpPr>
        <p:spPr>
          <a:xfrm>
            <a:off x="9083908" y="6613820"/>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739317-D193-4491-A231-3884CA5BEC9F}"/>
              </a:ext>
            </a:extLst>
          </p:cNvPr>
          <p:cNvPicPr>
            <a:picLocks noChangeAspect="1"/>
          </p:cNvPicPr>
          <p:nvPr/>
        </p:nvPicPr>
        <p:blipFill rotWithShape="1">
          <a:blip r:embed="rId3"/>
          <a:srcRect l="563" t="605" b="10890"/>
          <a:stretch/>
        </p:blipFill>
        <p:spPr>
          <a:xfrm>
            <a:off x="488500" y="2178625"/>
            <a:ext cx="2573511" cy="3793645"/>
          </a:xfrm>
          <a:prstGeom prst="rect">
            <a:avLst/>
          </a:prstGeom>
          <a:ln w="22225">
            <a:solidFill>
              <a:srgbClr val="6699FF"/>
            </a:solidFill>
          </a:ln>
        </p:spPr>
      </p:pic>
      <p:sp>
        <p:nvSpPr>
          <p:cNvPr id="10" name="TextBox 9">
            <a:extLst>
              <a:ext uri="{FF2B5EF4-FFF2-40B4-BE49-F238E27FC236}">
                <a16:creationId xmlns:a16="http://schemas.microsoft.com/office/drawing/2014/main" id="{EDDCB177-284B-47E6-9754-E8F867A213B8}"/>
              </a:ext>
            </a:extLst>
          </p:cNvPr>
          <p:cNvSpPr txBox="1"/>
          <p:nvPr/>
        </p:nvSpPr>
        <p:spPr>
          <a:xfrm>
            <a:off x="3218501" y="1381037"/>
            <a:ext cx="8477250" cy="4031873"/>
          </a:xfrm>
          <a:prstGeom prst="rect">
            <a:avLst/>
          </a:prstGeom>
          <a:noFill/>
        </p:spPr>
        <p:txBody>
          <a:bodyPr wrap="square">
            <a:spAutoFit/>
          </a:bodyPr>
          <a:lstStyle/>
          <a:p>
            <a:pPr marL="265113" indent="-265113">
              <a:spcBef>
                <a:spcPts val="600"/>
              </a:spcBef>
              <a:spcAft>
                <a:spcPts val="1800"/>
              </a:spcAft>
              <a:buFont typeface="Arial" panose="020B0604020202020204" pitchFamily="34" charset="0"/>
              <a:buChar char="•"/>
              <a:defRPr/>
            </a:pPr>
            <a:r>
              <a:rPr lang="fr-FR" sz="2400" b="1" dirty="0">
                <a:solidFill>
                  <a:srgbClr val="0070C0"/>
                </a:solidFill>
              </a:rPr>
              <a:t>La Fondation Rotary aide les membres du Rotary à faire progresser l'entente mondiale, la bonne volonté et la paix en œuvrant dans les domaines de la santé, de l'éducation, de la protection de l'environnement et de la lutte contre la pauvreté. </a:t>
            </a:r>
          </a:p>
          <a:p>
            <a:pPr marL="566738" indent="-342900">
              <a:spcBef>
                <a:spcPts val="600"/>
              </a:spcBef>
              <a:spcAft>
                <a:spcPts val="1800"/>
              </a:spcAft>
              <a:buFont typeface="Wingdings" panose="05000000000000000000" pitchFamily="2" charset="2"/>
              <a:buChar char="Ø"/>
              <a:defRPr/>
            </a:pPr>
            <a:r>
              <a:rPr lang="fr-FR" sz="2400" b="1" dirty="0">
                <a:solidFill>
                  <a:srgbClr val="0070C0"/>
                </a:solidFill>
              </a:rPr>
              <a:t>Pour soutenir cette mission, la Fondation dispose de plusieurs programmes de subventions, dont les subventions de district et les subventions mondiales.</a:t>
            </a:r>
          </a:p>
          <a:p>
            <a:pPr marL="566738" indent="-342900">
              <a:spcBef>
                <a:spcPts val="600"/>
              </a:spcBef>
              <a:spcAft>
                <a:spcPts val="1800"/>
              </a:spcAft>
              <a:buFont typeface="Wingdings" panose="05000000000000000000" pitchFamily="2" charset="2"/>
              <a:buChar char="Ø"/>
              <a:defRPr/>
            </a:pPr>
            <a:r>
              <a:rPr lang="fr-FR" sz="2400" b="1" dirty="0">
                <a:solidFill>
                  <a:srgbClr val="0070C0"/>
                </a:solidFill>
              </a:rPr>
              <a:t>Ces programmes ne sont possibles que grâce à la générosité de centaines de milliers de donateurs du monde entier.</a:t>
            </a:r>
            <a:endParaRPr lang="de-DE" sz="2400" b="1" dirty="0">
              <a:solidFill>
                <a:srgbClr val="0070C0"/>
              </a:solidFill>
            </a:endParaRPr>
          </a:p>
        </p:txBody>
      </p:sp>
    </p:spTree>
    <p:extLst>
      <p:ext uri="{BB962C8B-B14F-4D97-AF65-F5344CB8AC3E}">
        <p14:creationId xmlns:p14="http://schemas.microsoft.com/office/powerpoint/2010/main" val="389382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1"/>
            <a:ext cx="12192000" cy="1140643"/>
          </a:xfrm>
          <a:prstGeom prst="rect">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83908" y="6613820"/>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EED02C-0603-4AD1-ABB0-C2BAF567AB93}"/>
              </a:ext>
            </a:extLst>
          </p:cNvPr>
          <p:cNvSpPr txBox="1"/>
          <p:nvPr/>
        </p:nvSpPr>
        <p:spPr>
          <a:xfrm>
            <a:off x="3868135" y="5029200"/>
            <a:ext cx="7729869" cy="1200329"/>
          </a:xfrm>
          <a:prstGeom prst="rect">
            <a:avLst/>
          </a:prstGeom>
          <a:noFill/>
        </p:spPr>
        <p:txBody>
          <a:bodyPr wrap="square">
            <a:spAutoFit/>
          </a:bodyPr>
          <a:lstStyle>
            <a:defPPr>
              <a:defRPr lang="en-US"/>
            </a:defPPr>
            <a:lvl1pPr marL="342900" indent="-342900">
              <a:spcBef>
                <a:spcPts val="600"/>
              </a:spcBef>
              <a:spcAft>
                <a:spcPts val="1800"/>
              </a:spcAft>
              <a:buFont typeface="Wingdings" panose="05000000000000000000" pitchFamily="2" charset="2"/>
              <a:buChar char="Ø"/>
              <a:defRPr sz="2400" b="1">
                <a:solidFill>
                  <a:srgbClr val="0070C0"/>
                </a:solidFill>
              </a:defRPr>
            </a:lvl1pPr>
          </a:lstStyle>
          <a:p>
            <a:r>
              <a:rPr lang="fr-FR" dirty="0"/>
              <a:t>La Fondation Rotary est l’œuvre de bienfaisance du Rotary International. Sans les dons de ses membres, ces programmes de subventions ne seraient pas possibles.</a:t>
            </a:r>
            <a:endParaRPr lang="en-US" dirty="0"/>
          </a:p>
        </p:txBody>
      </p:sp>
      <p:sp>
        <p:nvSpPr>
          <p:cNvPr id="4" name="Text Placeholder 10">
            <a:extLst>
              <a:ext uri="{FF2B5EF4-FFF2-40B4-BE49-F238E27FC236}">
                <a16:creationId xmlns:a16="http://schemas.microsoft.com/office/drawing/2014/main" id="{A2D37E0D-5DE7-F5B6-A6CF-72560FF1FEB7}"/>
              </a:ext>
            </a:extLst>
          </p:cNvPr>
          <p:cNvSpPr txBox="1">
            <a:spLocks/>
          </p:cNvSpPr>
          <p:nvPr/>
        </p:nvSpPr>
        <p:spPr>
          <a:xfrm>
            <a:off x="379827" y="252658"/>
            <a:ext cx="11812173"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La </a:t>
            </a:r>
            <a:r>
              <a:rPr lang="en-US" dirty="0" err="1">
                <a:solidFill>
                  <a:srgbClr val="FFFFFF"/>
                </a:solidFill>
              </a:rPr>
              <a:t>Fondation</a:t>
            </a:r>
            <a:r>
              <a:rPr lang="en-US" dirty="0">
                <a:solidFill>
                  <a:srgbClr val="FFFFFF"/>
                </a:solidFill>
              </a:rPr>
              <a:t> Rotary</a:t>
            </a:r>
            <a:endParaRPr lang="en-US" dirty="0">
              <a:solidFill>
                <a:srgbClr val="FFC000"/>
              </a:solidFill>
            </a:endParaRPr>
          </a:p>
        </p:txBody>
      </p:sp>
      <p:sp>
        <p:nvSpPr>
          <p:cNvPr id="6" name="TextBox 5">
            <a:extLst>
              <a:ext uri="{FF2B5EF4-FFF2-40B4-BE49-F238E27FC236}">
                <a16:creationId xmlns:a16="http://schemas.microsoft.com/office/drawing/2014/main" id="{7D89CF13-5DCB-69AA-C9EA-6C34BA28449D}"/>
              </a:ext>
            </a:extLst>
          </p:cNvPr>
          <p:cNvSpPr txBox="1"/>
          <p:nvPr/>
        </p:nvSpPr>
        <p:spPr>
          <a:xfrm>
            <a:off x="3868134" y="1455512"/>
            <a:ext cx="7415126" cy="1200329"/>
          </a:xfrm>
          <a:prstGeom prst="rect">
            <a:avLst/>
          </a:prstGeom>
          <a:noFill/>
        </p:spPr>
        <p:txBody>
          <a:bodyPr wrap="square">
            <a:spAutoFit/>
          </a:bodyPr>
          <a:lstStyle/>
          <a:p>
            <a:pPr marL="342900" indent="-342900">
              <a:spcBef>
                <a:spcPts val="600"/>
              </a:spcBef>
              <a:spcAft>
                <a:spcPts val="1800"/>
              </a:spcAft>
              <a:buFont typeface="Wingdings" panose="05000000000000000000" pitchFamily="2" charset="2"/>
              <a:buChar char="Ø"/>
              <a:defRPr/>
            </a:pPr>
            <a:r>
              <a:rPr lang="fr-FR" sz="2400" b="1" dirty="0">
                <a:solidFill>
                  <a:srgbClr val="0070C0"/>
                </a:solidFill>
              </a:rPr>
              <a:t>Le soutien de la Fondation Rotary va principalement aux actions et activités dans lesquelles les Rotary clubs et leurs membres sont activement impliqués.</a:t>
            </a:r>
            <a:endParaRPr lang="nl-NL" sz="2400" b="1" dirty="0">
              <a:solidFill>
                <a:srgbClr val="0070C0"/>
              </a:solidFill>
            </a:endParaRPr>
          </a:p>
        </p:txBody>
      </p:sp>
      <p:sp>
        <p:nvSpPr>
          <p:cNvPr id="8" name="TextBox 7">
            <a:extLst>
              <a:ext uri="{FF2B5EF4-FFF2-40B4-BE49-F238E27FC236}">
                <a16:creationId xmlns:a16="http://schemas.microsoft.com/office/drawing/2014/main" id="{A778B3F7-1BEE-CDA0-3408-4BBE0406A26B}"/>
              </a:ext>
            </a:extLst>
          </p:cNvPr>
          <p:cNvSpPr txBox="1"/>
          <p:nvPr/>
        </p:nvSpPr>
        <p:spPr>
          <a:xfrm>
            <a:off x="3868134" y="3211260"/>
            <a:ext cx="7729870" cy="1569660"/>
          </a:xfrm>
          <a:prstGeom prst="rect">
            <a:avLst/>
          </a:prstGeom>
          <a:noFill/>
        </p:spPr>
        <p:txBody>
          <a:bodyPr wrap="square">
            <a:spAutoFit/>
          </a:bodyPr>
          <a:lstStyle>
            <a:defPPr>
              <a:defRPr lang="en-US"/>
            </a:defPPr>
            <a:lvl1pPr marL="342900" indent="-342900">
              <a:spcBef>
                <a:spcPts val="600"/>
              </a:spcBef>
              <a:spcAft>
                <a:spcPts val="1800"/>
              </a:spcAft>
              <a:buFont typeface="Wingdings" panose="05000000000000000000" pitchFamily="2" charset="2"/>
              <a:buChar char="Ø"/>
              <a:defRPr sz="2400" b="1">
                <a:solidFill>
                  <a:srgbClr val="0070C0"/>
                </a:solidFill>
              </a:defRPr>
            </a:lvl1pPr>
          </a:lstStyle>
          <a:p>
            <a:r>
              <a:rPr lang="fr-FR" dirty="0"/>
              <a:t>Le soutien de la Fondation à ces projets et activités prend la forme de subventions, que les clubs peuvent demander et pour lesquelles certains critères doivent être remplis.</a:t>
            </a:r>
            <a:endParaRPr lang="nl-NL" dirty="0"/>
          </a:p>
        </p:txBody>
      </p:sp>
      <p:pic>
        <p:nvPicPr>
          <p:cNvPr id="10" name="Picture 9">
            <a:extLst>
              <a:ext uri="{FF2B5EF4-FFF2-40B4-BE49-F238E27FC236}">
                <a16:creationId xmlns:a16="http://schemas.microsoft.com/office/drawing/2014/main" id="{DA64F3D6-C35B-F28A-3690-457F4F07114E}"/>
              </a:ext>
            </a:extLst>
          </p:cNvPr>
          <p:cNvPicPr>
            <a:picLocks noChangeAspect="1"/>
          </p:cNvPicPr>
          <p:nvPr/>
        </p:nvPicPr>
        <p:blipFill rotWithShape="1">
          <a:blip r:embed="rId3"/>
          <a:srcRect l="563" t="605" b="10890"/>
          <a:stretch/>
        </p:blipFill>
        <p:spPr>
          <a:xfrm>
            <a:off x="488500" y="2178625"/>
            <a:ext cx="2573511" cy="3793645"/>
          </a:xfrm>
          <a:prstGeom prst="rect">
            <a:avLst/>
          </a:prstGeom>
          <a:ln w="22225">
            <a:solidFill>
              <a:srgbClr val="6699FF"/>
            </a:solidFill>
          </a:ln>
        </p:spPr>
      </p:pic>
    </p:spTree>
    <p:extLst>
      <p:ext uri="{BB962C8B-B14F-4D97-AF65-F5344CB8AC3E}">
        <p14:creationId xmlns:p14="http://schemas.microsoft.com/office/powerpoint/2010/main" val="334188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1"/>
            <a:ext cx="12192000" cy="1140643"/>
          </a:xfrm>
          <a:prstGeom prst="rect">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83908" y="6613820"/>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EED02C-0603-4AD1-ABB0-C2BAF567AB93}"/>
              </a:ext>
            </a:extLst>
          </p:cNvPr>
          <p:cNvSpPr txBox="1"/>
          <p:nvPr/>
        </p:nvSpPr>
        <p:spPr>
          <a:xfrm>
            <a:off x="3710764" y="4991777"/>
            <a:ext cx="7844840" cy="1200329"/>
          </a:xfrm>
          <a:prstGeom prst="rect">
            <a:avLst/>
          </a:prstGeom>
          <a:noFill/>
        </p:spPr>
        <p:txBody>
          <a:bodyPr wrap="square">
            <a:spAutoFit/>
          </a:bodyPr>
          <a:lstStyle>
            <a:defPPr>
              <a:defRPr lang="en-US"/>
            </a:defPPr>
            <a:lvl1pPr marL="342900" indent="-342900">
              <a:spcBef>
                <a:spcPts val="600"/>
              </a:spcBef>
              <a:spcAft>
                <a:spcPts val="1800"/>
              </a:spcAft>
              <a:buFont typeface="Wingdings" panose="05000000000000000000" pitchFamily="2" charset="2"/>
              <a:buChar char="Ø"/>
              <a:defRPr sz="2400" b="1">
                <a:solidFill>
                  <a:srgbClr val="0070C0"/>
                </a:solidFill>
              </a:defRPr>
            </a:lvl1pPr>
          </a:lstStyle>
          <a:p>
            <a:r>
              <a:rPr lang="fr-FR" dirty="0"/>
              <a:t>La Fondation Rotary est l’œuvre de bienfaisance du Rotary International. Sans les dons de ses membres, ces programmes de subventions ne seraient pas possibles.</a:t>
            </a:r>
            <a:endParaRPr lang="en-US" dirty="0"/>
          </a:p>
        </p:txBody>
      </p:sp>
      <p:sp>
        <p:nvSpPr>
          <p:cNvPr id="4" name="Text Placeholder 10">
            <a:extLst>
              <a:ext uri="{FF2B5EF4-FFF2-40B4-BE49-F238E27FC236}">
                <a16:creationId xmlns:a16="http://schemas.microsoft.com/office/drawing/2014/main" id="{A2D37E0D-5DE7-F5B6-A6CF-72560FF1FEB7}"/>
              </a:ext>
            </a:extLst>
          </p:cNvPr>
          <p:cNvSpPr txBox="1">
            <a:spLocks/>
          </p:cNvSpPr>
          <p:nvPr/>
        </p:nvSpPr>
        <p:spPr>
          <a:xfrm>
            <a:off x="379827" y="252658"/>
            <a:ext cx="11812173"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La </a:t>
            </a:r>
            <a:r>
              <a:rPr lang="en-US" dirty="0" err="1">
                <a:solidFill>
                  <a:srgbClr val="FFFFFF"/>
                </a:solidFill>
              </a:rPr>
              <a:t>Fondation</a:t>
            </a:r>
            <a:r>
              <a:rPr lang="en-US" dirty="0">
                <a:solidFill>
                  <a:srgbClr val="FFFFFF"/>
                </a:solidFill>
              </a:rPr>
              <a:t> Rotary</a:t>
            </a:r>
            <a:endParaRPr lang="en-US" dirty="0">
              <a:solidFill>
                <a:srgbClr val="FFC000"/>
              </a:solidFill>
            </a:endParaRPr>
          </a:p>
        </p:txBody>
      </p:sp>
      <p:sp>
        <p:nvSpPr>
          <p:cNvPr id="6" name="TextBox 5">
            <a:extLst>
              <a:ext uri="{FF2B5EF4-FFF2-40B4-BE49-F238E27FC236}">
                <a16:creationId xmlns:a16="http://schemas.microsoft.com/office/drawing/2014/main" id="{7D89CF13-5DCB-69AA-C9EA-6C34BA28449D}"/>
              </a:ext>
            </a:extLst>
          </p:cNvPr>
          <p:cNvSpPr txBox="1"/>
          <p:nvPr/>
        </p:nvSpPr>
        <p:spPr>
          <a:xfrm>
            <a:off x="3710764" y="2005609"/>
            <a:ext cx="7415126" cy="1200329"/>
          </a:xfrm>
          <a:prstGeom prst="rect">
            <a:avLst/>
          </a:prstGeom>
          <a:noFill/>
        </p:spPr>
        <p:txBody>
          <a:bodyPr wrap="square">
            <a:spAutoFit/>
          </a:bodyPr>
          <a:lstStyle/>
          <a:p>
            <a:pPr marL="342900" indent="-342900">
              <a:spcBef>
                <a:spcPts val="600"/>
              </a:spcBef>
              <a:spcAft>
                <a:spcPts val="1800"/>
              </a:spcAft>
              <a:buFont typeface="Wingdings" panose="05000000000000000000" pitchFamily="2" charset="2"/>
              <a:buChar char="Ø"/>
              <a:defRPr/>
            </a:pPr>
            <a:r>
              <a:rPr lang="fr-FR" sz="2400" b="1" dirty="0">
                <a:solidFill>
                  <a:srgbClr val="0070C0"/>
                </a:solidFill>
              </a:rPr>
              <a:t>Le soutien de la Fondation Rotary va principalement aux actions et activités dans lesquelles les Rotary clubs et leurs membres sont activement impliqués.</a:t>
            </a:r>
            <a:endParaRPr lang="nl-NL" sz="2400" b="1" dirty="0">
              <a:solidFill>
                <a:srgbClr val="0070C0"/>
              </a:solidFill>
            </a:endParaRPr>
          </a:p>
        </p:txBody>
      </p:sp>
      <p:pic>
        <p:nvPicPr>
          <p:cNvPr id="10" name="Picture 9">
            <a:extLst>
              <a:ext uri="{FF2B5EF4-FFF2-40B4-BE49-F238E27FC236}">
                <a16:creationId xmlns:a16="http://schemas.microsoft.com/office/drawing/2014/main" id="{DA64F3D6-C35B-F28A-3690-457F4F07114E}"/>
              </a:ext>
            </a:extLst>
          </p:cNvPr>
          <p:cNvPicPr>
            <a:picLocks noChangeAspect="1"/>
          </p:cNvPicPr>
          <p:nvPr/>
        </p:nvPicPr>
        <p:blipFill rotWithShape="1">
          <a:blip r:embed="rId3"/>
          <a:srcRect l="563" t="605" b="10890"/>
          <a:stretch/>
        </p:blipFill>
        <p:spPr>
          <a:xfrm>
            <a:off x="533400" y="1771523"/>
            <a:ext cx="2573511" cy="3793645"/>
          </a:xfrm>
          <a:prstGeom prst="rect">
            <a:avLst/>
          </a:prstGeom>
          <a:ln w="22225">
            <a:solidFill>
              <a:srgbClr val="6699FF"/>
            </a:solidFill>
          </a:ln>
        </p:spPr>
      </p:pic>
      <p:sp>
        <p:nvSpPr>
          <p:cNvPr id="3" name="Rectangle 3">
            <a:extLst>
              <a:ext uri="{FF2B5EF4-FFF2-40B4-BE49-F238E27FC236}">
                <a16:creationId xmlns:a16="http://schemas.microsoft.com/office/drawing/2014/main" id="{69F99B52-6CBE-3FAC-A622-B8F9EFB502FA}"/>
              </a:ext>
            </a:extLst>
          </p:cNvPr>
          <p:cNvSpPr txBox="1">
            <a:spLocks noChangeArrowheads="1"/>
          </p:cNvSpPr>
          <p:nvPr/>
        </p:nvSpPr>
        <p:spPr bwMode="auto">
          <a:xfrm>
            <a:off x="3628105" y="3704199"/>
            <a:ext cx="5024284"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1714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42950" lvl="1" indent="-571500">
              <a:spcBef>
                <a:spcPts val="2667"/>
              </a:spcBef>
              <a:buClr>
                <a:srgbClr val="58585A"/>
              </a:buClr>
              <a:buSzPct val="120000"/>
              <a:buFont typeface="Wingdings" panose="05000000000000000000" pitchFamily="2" charset="2"/>
              <a:buChar char="Ø"/>
              <a:defRPr/>
            </a:pPr>
            <a:r>
              <a:rPr lang="en-US" altLang="en-US" sz="3733" b="1" dirty="0" err="1">
                <a:solidFill>
                  <a:srgbClr val="FF0000"/>
                </a:solidFill>
                <a:cs typeface="Arial" panose="020B0604020202020204" pitchFamily="34" charset="0"/>
              </a:rPr>
              <a:t>Où</a:t>
            </a:r>
            <a:r>
              <a:rPr lang="en-US" altLang="en-US" sz="3733" b="1" dirty="0">
                <a:solidFill>
                  <a:srgbClr val="FF0000"/>
                </a:solidFill>
                <a:cs typeface="Arial" panose="020B0604020202020204" pitchFamily="34" charset="0"/>
              </a:rPr>
              <a:t> </a:t>
            </a:r>
            <a:r>
              <a:rPr lang="en-US" altLang="en-US" sz="3733" b="1" dirty="0" err="1">
                <a:solidFill>
                  <a:srgbClr val="FF0000"/>
                </a:solidFill>
                <a:cs typeface="Arial" panose="020B0604020202020204" pitchFamily="34" charset="0"/>
              </a:rPr>
              <a:t>va</a:t>
            </a:r>
            <a:r>
              <a:rPr lang="en-US" altLang="en-US" sz="3733" b="1" dirty="0">
                <a:solidFill>
                  <a:srgbClr val="FF0000"/>
                </a:solidFill>
                <a:cs typeface="Arial" panose="020B0604020202020204" pitchFamily="34" charset="0"/>
              </a:rPr>
              <a:t> </a:t>
            </a:r>
            <a:r>
              <a:rPr lang="en-US" altLang="en-US" sz="3733" b="1" dirty="0" err="1">
                <a:solidFill>
                  <a:srgbClr val="FF0000"/>
                </a:solidFill>
                <a:cs typeface="Arial" panose="020B0604020202020204" pitchFamily="34" charset="0"/>
              </a:rPr>
              <a:t>l'argent</a:t>
            </a:r>
            <a:r>
              <a:rPr lang="en-US" altLang="en-US" sz="3733" b="1" dirty="0">
                <a:solidFill>
                  <a:srgbClr val="FF0000"/>
                </a:solidFill>
                <a:cs typeface="Arial" panose="020B0604020202020204" pitchFamily="34" charset="0"/>
              </a:rPr>
              <a:t> ?</a:t>
            </a:r>
          </a:p>
        </p:txBody>
      </p:sp>
      <p:pic>
        <p:nvPicPr>
          <p:cNvPr id="7" name="Image 6">
            <a:extLst>
              <a:ext uri="{FF2B5EF4-FFF2-40B4-BE49-F238E27FC236}">
                <a16:creationId xmlns:a16="http://schemas.microsoft.com/office/drawing/2014/main" id="{4DFDB09B-64B7-345A-D504-DFC78FC9AEEF}"/>
              </a:ext>
            </a:extLst>
          </p:cNvPr>
          <p:cNvPicPr>
            <a:picLocks noChangeAspect="1"/>
          </p:cNvPicPr>
          <p:nvPr/>
        </p:nvPicPr>
        <p:blipFill>
          <a:blip r:embed="rId4"/>
          <a:stretch>
            <a:fillRect/>
          </a:stretch>
        </p:blipFill>
        <p:spPr>
          <a:xfrm>
            <a:off x="762000" y="6009614"/>
            <a:ext cx="1426588" cy="573074"/>
          </a:xfrm>
          <a:prstGeom prst="rect">
            <a:avLst/>
          </a:prstGeom>
        </p:spPr>
      </p:pic>
    </p:spTree>
    <p:extLst>
      <p:ext uri="{BB962C8B-B14F-4D97-AF65-F5344CB8AC3E}">
        <p14:creationId xmlns:p14="http://schemas.microsoft.com/office/powerpoint/2010/main" val="98285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1"/>
            <a:ext cx="12192000" cy="1140643"/>
          </a:xfrm>
          <a:prstGeom prst="rect">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83908" y="6613820"/>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A2D37E0D-5DE7-F5B6-A6CF-72560FF1FEB7}"/>
              </a:ext>
            </a:extLst>
          </p:cNvPr>
          <p:cNvSpPr txBox="1">
            <a:spLocks/>
          </p:cNvSpPr>
          <p:nvPr/>
        </p:nvSpPr>
        <p:spPr>
          <a:xfrm>
            <a:off x="379827" y="252658"/>
            <a:ext cx="11812173"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La </a:t>
            </a:r>
            <a:r>
              <a:rPr lang="en-US" dirty="0" err="1">
                <a:solidFill>
                  <a:srgbClr val="FFFFFF"/>
                </a:solidFill>
              </a:rPr>
              <a:t>Fondation</a:t>
            </a:r>
            <a:r>
              <a:rPr lang="en-US" dirty="0">
                <a:solidFill>
                  <a:srgbClr val="FFFFFF"/>
                </a:solidFill>
              </a:rPr>
              <a:t> Rotary</a:t>
            </a:r>
            <a:endParaRPr lang="en-US" dirty="0">
              <a:solidFill>
                <a:srgbClr val="FFC000"/>
              </a:solidFill>
            </a:endParaRPr>
          </a:p>
        </p:txBody>
      </p:sp>
      <p:sp>
        <p:nvSpPr>
          <p:cNvPr id="6" name="Rectangle 3">
            <a:extLst>
              <a:ext uri="{FF2B5EF4-FFF2-40B4-BE49-F238E27FC236}">
                <a16:creationId xmlns:a16="http://schemas.microsoft.com/office/drawing/2014/main" id="{C2EE5C01-D0DD-136B-2DDC-808EBF481696}"/>
              </a:ext>
            </a:extLst>
          </p:cNvPr>
          <p:cNvSpPr txBox="1">
            <a:spLocks noChangeArrowheads="1"/>
          </p:cNvSpPr>
          <p:nvPr/>
        </p:nvSpPr>
        <p:spPr bwMode="auto">
          <a:xfrm>
            <a:off x="228600" y="2183131"/>
            <a:ext cx="6477000" cy="373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85800" indent="-514350">
              <a:defRPr sz="2400">
                <a:solidFill>
                  <a:schemeClr val="tx1"/>
                </a:solidFill>
                <a:latin typeface="Arial" panose="020B0604020202020204" pitchFamily="34" charset="0"/>
                <a:ea typeface="MS PGothic" panose="020B0600070205080204" pitchFamily="34" charset="-128"/>
              </a:defRPr>
            </a:lvl2pPr>
            <a:lvl3pPr marL="1025525" indent="-3429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8650" lvl="1" indent="-457200">
              <a:spcAft>
                <a:spcPts val="1800"/>
              </a:spcAft>
              <a:buClr>
                <a:srgbClr val="0070C0"/>
              </a:buClr>
              <a:buSzPct val="120000"/>
              <a:buFont typeface="Wingdings" pitchFamily="2" charset="2"/>
              <a:buChar char="Ø"/>
            </a:pPr>
            <a:r>
              <a:rPr lang="en-US" altLang="en-US" sz="2800" b="1" dirty="0">
                <a:solidFill>
                  <a:srgbClr val="0070C0"/>
                </a:solidFill>
                <a:cs typeface="Arial" panose="020B0604020202020204" pitchFamily="34" charset="0"/>
              </a:rPr>
              <a:t>Subventions de district</a:t>
            </a:r>
          </a:p>
          <a:p>
            <a:pPr marL="171450" lvl="1" indent="0">
              <a:spcAft>
                <a:spcPts val="1800"/>
              </a:spcAft>
              <a:buClr>
                <a:srgbClr val="58585A"/>
              </a:buClr>
              <a:buSzPct val="120000"/>
            </a:pPr>
            <a:r>
              <a:rPr lang="fr-FR" dirty="0">
                <a:solidFill>
                  <a:srgbClr val="0070C0"/>
                </a:solidFill>
                <a:cs typeface="Arial" panose="020B0604020202020204" pitchFamily="34" charset="0"/>
              </a:rPr>
              <a:t>financent des actions à petite échelle et à court terme qui répondent à des besoins locaux.</a:t>
            </a:r>
            <a:endParaRPr lang="en-US" altLang="en-US" b="1" dirty="0">
              <a:solidFill>
                <a:srgbClr val="0070C0"/>
              </a:solidFill>
              <a:cs typeface="Arial" panose="020B0604020202020204" pitchFamily="34" charset="0"/>
            </a:endParaRPr>
          </a:p>
          <a:p>
            <a:pPr lvl="1">
              <a:spcAft>
                <a:spcPts val="800"/>
              </a:spcAft>
              <a:buClr>
                <a:srgbClr val="0070C0"/>
              </a:buClr>
              <a:buSzPct val="120000"/>
              <a:buFont typeface="Wingdings" panose="05000000000000000000" pitchFamily="2" charset="2"/>
              <a:buChar char="Ø"/>
            </a:pPr>
            <a:r>
              <a:rPr lang="en-US" altLang="en-US" sz="2800" b="1" dirty="0">
                <a:solidFill>
                  <a:srgbClr val="0070C0"/>
                </a:solidFill>
                <a:cs typeface="Arial" panose="020B0604020202020204" pitchFamily="34" charset="0"/>
              </a:rPr>
              <a:t>Subventions </a:t>
            </a:r>
            <a:r>
              <a:rPr lang="en-US" altLang="en-US" sz="2800" b="1" dirty="0" err="1">
                <a:solidFill>
                  <a:srgbClr val="0070C0"/>
                </a:solidFill>
                <a:cs typeface="Arial" panose="020B0604020202020204" pitchFamily="34" charset="0"/>
              </a:rPr>
              <a:t>mondiales</a:t>
            </a:r>
            <a:endParaRPr lang="en-US" altLang="en-US" sz="2800" b="1" dirty="0">
              <a:solidFill>
                <a:srgbClr val="0070C0"/>
              </a:solidFill>
              <a:cs typeface="Arial" panose="020B0604020202020204" pitchFamily="34" charset="0"/>
            </a:endParaRPr>
          </a:p>
          <a:p>
            <a:pPr marL="171450" lvl="1" indent="0">
              <a:spcAft>
                <a:spcPts val="800"/>
              </a:spcAft>
              <a:buClr>
                <a:srgbClr val="58585A"/>
              </a:buClr>
              <a:buSzPct val="120000"/>
            </a:pPr>
            <a:r>
              <a:rPr lang="fr-FR" dirty="0">
                <a:solidFill>
                  <a:srgbClr val="0070C0"/>
                </a:solidFill>
                <a:cs typeface="Arial" panose="020B0604020202020204" pitchFamily="34" charset="0"/>
              </a:rPr>
              <a:t>financent des actions internationales pérennes aux résultats mesurables et des bourses.</a:t>
            </a:r>
            <a:endParaRPr lang="en-US" altLang="en-US" b="1" dirty="0">
              <a:solidFill>
                <a:srgbClr val="0070C0"/>
              </a:solidFill>
              <a:cs typeface="Arial" panose="020B0604020202020204" pitchFamily="34" charset="0"/>
            </a:endParaRPr>
          </a:p>
        </p:txBody>
      </p:sp>
      <p:pic>
        <p:nvPicPr>
          <p:cNvPr id="16" name="Picture 15" descr="A picture containing text, circle, font, logo&#10;&#10;Description automatically generated">
            <a:extLst>
              <a:ext uri="{FF2B5EF4-FFF2-40B4-BE49-F238E27FC236}">
                <a16:creationId xmlns:a16="http://schemas.microsoft.com/office/drawing/2014/main" id="{9744C340-B385-3427-6477-FC56FFB588FF}"/>
              </a:ext>
            </a:extLst>
          </p:cNvPr>
          <p:cNvPicPr>
            <a:picLocks noChangeAspect="1"/>
          </p:cNvPicPr>
          <p:nvPr/>
        </p:nvPicPr>
        <p:blipFill>
          <a:blip r:embed="rId3"/>
          <a:stretch>
            <a:fillRect/>
          </a:stretch>
        </p:blipFill>
        <p:spPr>
          <a:xfrm>
            <a:off x="5943600" y="2322209"/>
            <a:ext cx="5867400" cy="4133160"/>
          </a:xfrm>
          <a:prstGeom prst="rect">
            <a:avLst/>
          </a:prstGeom>
        </p:spPr>
      </p:pic>
      <p:sp>
        <p:nvSpPr>
          <p:cNvPr id="7" name="Rectangle 3">
            <a:extLst>
              <a:ext uri="{FF2B5EF4-FFF2-40B4-BE49-F238E27FC236}">
                <a16:creationId xmlns:a16="http://schemas.microsoft.com/office/drawing/2014/main" id="{506B5BA2-BE87-A4C1-81E7-2345E7B66474}"/>
              </a:ext>
            </a:extLst>
          </p:cNvPr>
          <p:cNvSpPr txBox="1">
            <a:spLocks noChangeArrowheads="1"/>
          </p:cNvSpPr>
          <p:nvPr/>
        </p:nvSpPr>
        <p:spPr bwMode="auto">
          <a:xfrm>
            <a:off x="1991248" y="1242805"/>
            <a:ext cx="820950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1714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a:spcBef>
                <a:spcPts val="2667"/>
              </a:spcBef>
              <a:buClr>
                <a:srgbClr val="58585A"/>
              </a:buClr>
              <a:buSzPct val="120000"/>
              <a:defRPr/>
            </a:pPr>
            <a:r>
              <a:rPr lang="en-US" altLang="en-US" sz="3733" b="1" dirty="0" err="1">
                <a:solidFill>
                  <a:srgbClr val="ED2B7A"/>
                </a:solidFill>
                <a:cs typeface="Arial" panose="020B0604020202020204" pitchFamily="34" charset="0"/>
              </a:rPr>
              <a:t>Programmes</a:t>
            </a:r>
            <a:r>
              <a:rPr lang="en-US" altLang="en-US" sz="3733" b="1" dirty="0">
                <a:solidFill>
                  <a:srgbClr val="ED2B7A"/>
                </a:solidFill>
                <a:cs typeface="Arial" panose="020B0604020202020204" pitchFamily="34" charset="0"/>
              </a:rPr>
              <a:t> de subventions</a:t>
            </a:r>
          </a:p>
        </p:txBody>
      </p:sp>
      <p:pic>
        <p:nvPicPr>
          <p:cNvPr id="3" name="Image 2">
            <a:extLst>
              <a:ext uri="{FF2B5EF4-FFF2-40B4-BE49-F238E27FC236}">
                <a16:creationId xmlns:a16="http://schemas.microsoft.com/office/drawing/2014/main" id="{FDE42489-BF15-1DB0-5970-90888A10E621}"/>
              </a:ext>
            </a:extLst>
          </p:cNvPr>
          <p:cNvPicPr>
            <a:picLocks noChangeAspect="1"/>
          </p:cNvPicPr>
          <p:nvPr/>
        </p:nvPicPr>
        <p:blipFill>
          <a:blip r:embed="rId4"/>
          <a:stretch>
            <a:fillRect/>
          </a:stretch>
        </p:blipFill>
        <p:spPr>
          <a:xfrm>
            <a:off x="572898" y="6112754"/>
            <a:ext cx="1426588" cy="573074"/>
          </a:xfrm>
          <a:prstGeom prst="rect">
            <a:avLst/>
          </a:prstGeom>
        </p:spPr>
      </p:pic>
    </p:spTree>
    <p:extLst>
      <p:ext uri="{BB962C8B-B14F-4D97-AF65-F5344CB8AC3E}">
        <p14:creationId xmlns:p14="http://schemas.microsoft.com/office/powerpoint/2010/main" val="77275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75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75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750"/>
                                        <p:tgtEl>
                                          <p:spTgt spid="6">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750"/>
                                        <p:tgtEl>
                                          <p:spTgt spid="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1"/>
            <a:ext cx="12192000" cy="1140643"/>
          </a:xfrm>
          <a:prstGeom prst="rect">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83908" y="6613820"/>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A2D37E0D-5DE7-F5B6-A6CF-72560FF1FEB7}"/>
              </a:ext>
            </a:extLst>
          </p:cNvPr>
          <p:cNvSpPr txBox="1">
            <a:spLocks/>
          </p:cNvSpPr>
          <p:nvPr/>
        </p:nvSpPr>
        <p:spPr>
          <a:xfrm>
            <a:off x="379827" y="252658"/>
            <a:ext cx="11812173"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La </a:t>
            </a:r>
            <a:r>
              <a:rPr lang="en-US" dirty="0" err="1">
                <a:solidFill>
                  <a:srgbClr val="FFFFFF"/>
                </a:solidFill>
              </a:rPr>
              <a:t>Fondation</a:t>
            </a:r>
            <a:r>
              <a:rPr lang="en-US" dirty="0">
                <a:solidFill>
                  <a:srgbClr val="FFFFFF"/>
                </a:solidFill>
              </a:rPr>
              <a:t> Rotary</a:t>
            </a:r>
            <a:endParaRPr lang="en-US" dirty="0">
              <a:solidFill>
                <a:srgbClr val="FFC000"/>
              </a:solidFill>
            </a:endParaRPr>
          </a:p>
        </p:txBody>
      </p:sp>
      <p:sp>
        <p:nvSpPr>
          <p:cNvPr id="6" name="Rectangle 3">
            <a:extLst>
              <a:ext uri="{FF2B5EF4-FFF2-40B4-BE49-F238E27FC236}">
                <a16:creationId xmlns:a16="http://schemas.microsoft.com/office/drawing/2014/main" id="{C2EE5C01-D0DD-136B-2DDC-808EBF481696}"/>
              </a:ext>
            </a:extLst>
          </p:cNvPr>
          <p:cNvSpPr txBox="1">
            <a:spLocks noChangeArrowheads="1"/>
          </p:cNvSpPr>
          <p:nvPr/>
        </p:nvSpPr>
        <p:spPr bwMode="auto">
          <a:xfrm>
            <a:off x="762000" y="2172522"/>
            <a:ext cx="10059356" cy="55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85800" indent="-514350">
              <a:defRPr sz="2400">
                <a:solidFill>
                  <a:schemeClr val="tx1"/>
                </a:solidFill>
                <a:latin typeface="Arial" panose="020B0604020202020204" pitchFamily="34" charset="0"/>
                <a:ea typeface="MS PGothic" panose="020B0600070205080204" pitchFamily="34" charset="-128"/>
              </a:defRPr>
            </a:lvl2pPr>
            <a:lvl3pPr marL="1025525" indent="-3429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8650" lvl="1" indent="-457200">
              <a:spcBef>
                <a:spcPts val="600"/>
              </a:spcBef>
              <a:spcAft>
                <a:spcPts val="800"/>
              </a:spcAft>
              <a:buClr>
                <a:srgbClr val="005DAA"/>
              </a:buClr>
              <a:buSzPct val="120000"/>
              <a:buFont typeface="Wingdings" pitchFamily="2" charset="2"/>
              <a:buChar char="Ø"/>
            </a:pPr>
            <a:r>
              <a:rPr lang="en-US" sz="3200" b="1" dirty="0">
                <a:solidFill>
                  <a:srgbClr val="0070C0"/>
                </a:solidFill>
                <a:cs typeface="Arial" panose="020B0604020202020204" pitchFamily="34" charset="0"/>
              </a:rPr>
              <a:t>Subventions Secours </a:t>
            </a:r>
            <a:r>
              <a:rPr lang="en-US" sz="3200" b="1" dirty="0" err="1">
                <a:solidFill>
                  <a:srgbClr val="0070C0"/>
                </a:solidFill>
                <a:cs typeface="Arial" panose="020B0604020202020204" pitchFamily="34" charset="0"/>
              </a:rPr>
              <a:t>en</a:t>
            </a:r>
            <a:r>
              <a:rPr lang="en-US" sz="3200" b="1" dirty="0">
                <a:solidFill>
                  <a:srgbClr val="0070C0"/>
                </a:solidFill>
                <a:cs typeface="Arial" panose="020B0604020202020204" pitchFamily="34" charset="0"/>
              </a:rPr>
              <a:t> </a:t>
            </a:r>
            <a:r>
              <a:rPr lang="en-US" sz="3200" b="1" dirty="0" err="1">
                <a:solidFill>
                  <a:srgbClr val="0070C0"/>
                </a:solidFill>
                <a:cs typeface="Arial" panose="020B0604020202020204" pitchFamily="34" charset="0"/>
              </a:rPr>
              <a:t>cas</a:t>
            </a:r>
            <a:r>
              <a:rPr lang="en-US" sz="3200" b="1" dirty="0">
                <a:solidFill>
                  <a:srgbClr val="0070C0"/>
                </a:solidFill>
                <a:cs typeface="Arial" panose="020B0604020202020204" pitchFamily="34" charset="0"/>
              </a:rPr>
              <a:t> de catastrophe</a:t>
            </a:r>
          </a:p>
          <a:p>
            <a:pPr marL="171450" lvl="1" indent="0">
              <a:spcBef>
                <a:spcPts val="600"/>
              </a:spcBef>
              <a:spcAft>
                <a:spcPts val="800"/>
              </a:spcAft>
              <a:buClr>
                <a:srgbClr val="58585A"/>
              </a:buClr>
              <a:buSzPct val="120000"/>
            </a:pPr>
            <a:r>
              <a:rPr lang="fr-FR" dirty="0">
                <a:solidFill>
                  <a:srgbClr val="0070C0"/>
                </a:solidFill>
                <a:cs typeface="Arial" panose="020B0604020202020204" pitchFamily="34" charset="0"/>
              </a:rPr>
              <a:t>aident des collectivités frappées par une catastrophe.</a:t>
            </a:r>
          </a:p>
          <a:p>
            <a:pPr marL="171450" lvl="1" indent="0">
              <a:spcBef>
                <a:spcPts val="600"/>
              </a:spcBef>
              <a:spcAft>
                <a:spcPts val="800"/>
              </a:spcAft>
              <a:buClr>
                <a:srgbClr val="58585A"/>
              </a:buClr>
              <a:buSzPct val="120000"/>
            </a:pPr>
            <a:endParaRPr lang="fr-FR" dirty="0">
              <a:solidFill>
                <a:srgbClr val="0070C0"/>
              </a:solidFill>
              <a:cs typeface="Arial" panose="020B0604020202020204" pitchFamily="34" charset="0"/>
            </a:endParaRPr>
          </a:p>
          <a:p>
            <a:pPr marL="628650" lvl="1" indent="-457200">
              <a:spcBef>
                <a:spcPts val="600"/>
              </a:spcBef>
              <a:spcAft>
                <a:spcPts val="800"/>
              </a:spcAft>
              <a:buClr>
                <a:srgbClr val="005DAA"/>
              </a:buClr>
              <a:buSzPct val="120000"/>
              <a:buFont typeface="Wingdings" panose="05000000000000000000" pitchFamily="2" charset="2"/>
              <a:buChar char="Ø"/>
            </a:pPr>
            <a:r>
              <a:rPr lang="en-US" altLang="en-US" sz="3200" b="1" dirty="0">
                <a:solidFill>
                  <a:srgbClr val="0070C0"/>
                </a:solidFill>
                <a:ea typeface="ＭＳ Ｐゴシック" pitchFamily="34" charset="-128"/>
                <a:cs typeface="Arial" panose="020B0604020202020204" pitchFamily="34" charset="0"/>
              </a:rPr>
              <a:t>Subventions pour les  </a:t>
            </a:r>
            <a:r>
              <a:rPr lang="en-US" altLang="en-US" sz="3200" b="1" dirty="0" err="1">
                <a:solidFill>
                  <a:srgbClr val="0070C0"/>
                </a:solidFill>
                <a:ea typeface="ＭＳ Ｐゴシック" pitchFamily="34" charset="-128"/>
                <a:cs typeface="Arial" panose="020B0604020202020204" pitchFamily="34" charset="0"/>
              </a:rPr>
              <a:t>Centres</a:t>
            </a:r>
            <a:r>
              <a:rPr lang="en-US" altLang="en-US" sz="3200" b="1" dirty="0">
                <a:solidFill>
                  <a:srgbClr val="0070C0"/>
                </a:solidFill>
                <a:ea typeface="ＭＳ Ｐゴシック" pitchFamily="34" charset="-128"/>
                <a:cs typeface="Arial" panose="020B0604020202020204" pitchFamily="34" charset="0"/>
              </a:rPr>
              <a:t> du Rotary pour la </a:t>
            </a:r>
            <a:r>
              <a:rPr lang="en-US" altLang="en-US" sz="3200" b="1" dirty="0" err="1">
                <a:solidFill>
                  <a:srgbClr val="0070C0"/>
                </a:solidFill>
                <a:ea typeface="ＭＳ Ｐゴシック" pitchFamily="34" charset="-128"/>
                <a:cs typeface="Arial" panose="020B0604020202020204" pitchFamily="34" charset="0"/>
              </a:rPr>
              <a:t>Paix</a:t>
            </a:r>
            <a:r>
              <a:rPr lang="en-US" altLang="en-US" sz="3200" b="1" dirty="0">
                <a:solidFill>
                  <a:srgbClr val="0070C0"/>
                </a:solidFill>
                <a:ea typeface="ＭＳ Ｐゴシック" pitchFamily="34" charset="-128"/>
                <a:cs typeface="Arial" panose="020B0604020202020204" pitchFamily="34" charset="0"/>
              </a:rPr>
              <a:t> (Bourses </a:t>
            </a:r>
            <a:r>
              <a:rPr lang="en-US" altLang="en-US" sz="3200" b="1" dirty="0" err="1">
                <a:solidFill>
                  <a:srgbClr val="0070C0"/>
                </a:solidFill>
                <a:ea typeface="ＭＳ Ｐゴシック" pitchFamily="34" charset="-128"/>
                <a:cs typeface="Arial" panose="020B0604020202020204" pitchFamily="34" charset="0"/>
              </a:rPr>
              <a:t>d’études</a:t>
            </a:r>
            <a:r>
              <a:rPr lang="en-US" altLang="en-US" sz="3200" b="1" dirty="0">
                <a:solidFill>
                  <a:srgbClr val="0070C0"/>
                </a:solidFill>
                <a:ea typeface="ＭＳ Ｐゴシック" pitchFamily="34" charset="-128"/>
                <a:cs typeface="Arial" panose="020B0604020202020204" pitchFamily="34" charset="0"/>
              </a:rPr>
              <a:t>)</a:t>
            </a:r>
          </a:p>
          <a:p>
            <a:pPr marL="171450" lvl="1" indent="0">
              <a:spcBef>
                <a:spcPts val="600"/>
              </a:spcBef>
              <a:spcAft>
                <a:spcPts val="800"/>
              </a:spcAft>
              <a:buClr>
                <a:srgbClr val="58585A"/>
              </a:buClr>
              <a:buSzPct val="120000"/>
            </a:pPr>
            <a:r>
              <a:rPr lang="fr-FR" dirty="0">
                <a:solidFill>
                  <a:srgbClr val="0070C0"/>
                </a:solidFill>
                <a:cs typeface="Arial" panose="020B0604020202020204" pitchFamily="34" charset="0"/>
              </a:rPr>
              <a:t>Les bourses de la paix du Rotary sont destinées à des décideurs ayant une expérience professionnelle dans le domaine de la paix ou du développement</a:t>
            </a:r>
            <a:r>
              <a:rPr lang="fr-FR" sz="3200" dirty="0">
                <a:solidFill>
                  <a:srgbClr val="0070C0"/>
                </a:solidFill>
                <a:cs typeface="Arial" panose="020B0604020202020204" pitchFamily="34" charset="0"/>
              </a:rPr>
              <a:t>.</a:t>
            </a:r>
            <a:endParaRPr lang="en-US" altLang="en-US" sz="3200" b="1" dirty="0">
              <a:solidFill>
                <a:srgbClr val="0070C0"/>
              </a:solidFill>
              <a:ea typeface="ＭＳ Ｐゴシック" pitchFamily="34" charset="-128"/>
              <a:cs typeface="Arial" panose="020B0604020202020204" pitchFamily="34" charset="0"/>
            </a:endParaRPr>
          </a:p>
          <a:p>
            <a:pPr marL="628650" lvl="1" indent="-457200">
              <a:spcBef>
                <a:spcPts val="600"/>
              </a:spcBef>
              <a:spcAft>
                <a:spcPts val="800"/>
              </a:spcAft>
              <a:buClr>
                <a:srgbClr val="58585A"/>
              </a:buClr>
              <a:buSzPct val="120000"/>
              <a:buFont typeface="Wingdings" panose="05000000000000000000" pitchFamily="2" charset="2"/>
              <a:buChar char="Ø"/>
            </a:pPr>
            <a:endParaRPr lang="en-US" sz="3200" b="1" dirty="0">
              <a:solidFill>
                <a:srgbClr val="675D58"/>
              </a:solidFill>
              <a:latin typeface="Georgia" panose="02040502050405020303" pitchFamily="18" charset="0"/>
            </a:endParaRPr>
          </a:p>
          <a:p>
            <a:pPr lvl="1">
              <a:spcAft>
                <a:spcPts val="800"/>
              </a:spcAft>
              <a:buClr>
                <a:srgbClr val="58585A"/>
              </a:buClr>
              <a:buSzPct val="120000"/>
              <a:buFont typeface="Wingdings" panose="05000000000000000000" pitchFamily="2" charset="2"/>
              <a:buChar char="Ø"/>
            </a:pPr>
            <a:endParaRPr lang="en-US" altLang="en-US" sz="3200" b="1" dirty="0">
              <a:solidFill>
                <a:srgbClr val="675D58"/>
              </a:solidFill>
              <a:latin typeface="Georgia" panose="02040502050405020303" pitchFamily="18" charset="0"/>
            </a:endParaRPr>
          </a:p>
        </p:txBody>
      </p:sp>
      <p:sp>
        <p:nvSpPr>
          <p:cNvPr id="9" name="Rectangle 3">
            <a:extLst>
              <a:ext uri="{FF2B5EF4-FFF2-40B4-BE49-F238E27FC236}">
                <a16:creationId xmlns:a16="http://schemas.microsoft.com/office/drawing/2014/main" id="{89430A61-8892-E0A6-4ECD-A355BBEAF13B}"/>
              </a:ext>
            </a:extLst>
          </p:cNvPr>
          <p:cNvSpPr txBox="1">
            <a:spLocks noChangeArrowheads="1"/>
          </p:cNvSpPr>
          <p:nvPr/>
        </p:nvSpPr>
        <p:spPr bwMode="auto">
          <a:xfrm>
            <a:off x="2181161" y="1240723"/>
            <a:ext cx="820950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1714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a:spcBef>
                <a:spcPts val="2667"/>
              </a:spcBef>
              <a:buClr>
                <a:srgbClr val="58585A"/>
              </a:buClr>
              <a:buSzPct val="120000"/>
              <a:defRPr/>
            </a:pPr>
            <a:r>
              <a:rPr lang="en-US" altLang="en-US" sz="3733" b="1" dirty="0" err="1">
                <a:solidFill>
                  <a:srgbClr val="ED2B7A"/>
                </a:solidFill>
                <a:cs typeface="Arial" panose="020B0604020202020204" pitchFamily="34" charset="0"/>
              </a:rPr>
              <a:t>Programmes</a:t>
            </a:r>
            <a:r>
              <a:rPr lang="en-US" altLang="en-US" sz="3733" b="1" dirty="0">
                <a:solidFill>
                  <a:srgbClr val="ED2B7A"/>
                </a:solidFill>
                <a:cs typeface="Arial" panose="020B0604020202020204" pitchFamily="34" charset="0"/>
              </a:rPr>
              <a:t> de subventions</a:t>
            </a:r>
          </a:p>
        </p:txBody>
      </p:sp>
      <p:pic>
        <p:nvPicPr>
          <p:cNvPr id="3" name="Picture 8">
            <a:extLst>
              <a:ext uri="{FF2B5EF4-FFF2-40B4-BE49-F238E27FC236}">
                <a16:creationId xmlns:a16="http://schemas.microsoft.com/office/drawing/2014/main" id="{B3251ED5-6542-4144-6531-70C2EA80F222}"/>
              </a:ext>
            </a:extLst>
          </p:cNvPr>
          <p:cNvPicPr>
            <a:picLocks noChangeAspect="1"/>
          </p:cNvPicPr>
          <p:nvPr/>
        </p:nvPicPr>
        <p:blipFill>
          <a:blip r:embed="rId3" cstate="print">
            <a:extLst>
              <a:ext uri="{28A0092B-C50C-407E-A947-70E740481C1C}">
                <a14:useLocalDpi xmlns:a14="http://schemas.microsoft.com/office/drawing/2010/main"/>
              </a:ext>
            </a:extLst>
          </a:blip>
          <a:srcRect l="70493"/>
          <a:stretch>
            <a:fillRect/>
          </a:stretch>
        </p:blipFill>
        <p:spPr bwMode="auto">
          <a:xfrm>
            <a:off x="10390664" y="4191000"/>
            <a:ext cx="1572615" cy="12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656E8471-909F-F4CF-C089-EE30D2201B40}"/>
              </a:ext>
            </a:extLst>
          </p:cNvPr>
          <p:cNvPicPr>
            <a:picLocks noChangeAspect="1"/>
          </p:cNvPicPr>
          <p:nvPr/>
        </p:nvPicPr>
        <p:blipFill>
          <a:blip r:embed="rId4"/>
          <a:stretch>
            <a:fillRect/>
          </a:stretch>
        </p:blipFill>
        <p:spPr>
          <a:xfrm>
            <a:off x="10390664" y="6040746"/>
            <a:ext cx="1426588" cy="573074"/>
          </a:xfrm>
          <a:prstGeom prst="rect">
            <a:avLst/>
          </a:prstGeom>
        </p:spPr>
      </p:pic>
    </p:spTree>
    <p:extLst>
      <p:ext uri="{BB962C8B-B14F-4D97-AF65-F5344CB8AC3E}">
        <p14:creationId xmlns:p14="http://schemas.microsoft.com/office/powerpoint/2010/main" val="42291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1"/>
            <a:ext cx="12192000" cy="1140643"/>
          </a:xfrm>
          <a:prstGeom prst="rect">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9083908" y="6613820"/>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10">
            <a:extLst>
              <a:ext uri="{FF2B5EF4-FFF2-40B4-BE49-F238E27FC236}">
                <a16:creationId xmlns:a16="http://schemas.microsoft.com/office/drawing/2014/main" id="{A2D37E0D-5DE7-F5B6-A6CF-72560FF1FEB7}"/>
              </a:ext>
            </a:extLst>
          </p:cNvPr>
          <p:cNvSpPr txBox="1">
            <a:spLocks/>
          </p:cNvSpPr>
          <p:nvPr/>
        </p:nvSpPr>
        <p:spPr>
          <a:xfrm>
            <a:off x="379827" y="252658"/>
            <a:ext cx="11812173"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 </a:t>
            </a:r>
            <a:r>
              <a:rPr kumimoji="0" lang="en-US" sz="4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Fondation</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Rotary</a:t>
            </a:r>
            <a:endPar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F6D29BA1-16C2-8E7F-BB3B-8B7378BD8DF8}"/>
              </a:ext>
            </a:extLst>
          </p:cNvPr>
          <p:cNvSpPr txBox="1">
            <a:spLocks noChangeArrowheads="1"/>
          </p:cNvSpPr>
          <p:nvPr/>
        </p:nvSpPr>
        <p:spPr bwMode="auto">
          <a:xfrm>
            <a:off x="1991248" y="1106819"/>
            <a:ext cx="820950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1714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71450" marR="0" lvl="1" indent="0" algn="l" defTabSz="914400" rtl="0" eaLnBrk="0" fontAlgn="base" latinLnBrk="0" hangingPunct="0">
              <a:lnSpc>
                <a:spcPct val="100000"/>
              </a:lnSpc>
              <a:spcBef>
                <a:spcPts val="2667"/>
              </a:spcBef>
              <a:spcAft>
                <a:spcPct val="0"/>
              </a:spcAft>
              <a:buClr>
                <a:srgbClr val="58585A"/>
              </a:buClr>
              <a:buSzPct val="120000"/>
              <a:buFontTx/>
              <a:buNone/>
              <a:tabLst/>
              <a:defRPr/>
            </a:pPr>
            <a:r>
              <a:rPr kumimoji="0" lang="en-US" altLang="en-US" sz="3733" b="1" i="0" u="none" strike="noStrike" kern="1200" cap="none" spc="0" normalizeH="0" baseline="0" noProof="0" dirty="0" err="1">
                <a:ln>
                  <a:noFill/>
                </a:ln>
                <a:solidFill>
                  <a:srgbClr val="ED2B7A"/>
                </a:solidFill>
                <a:effectLst/>
                <a:uLnTx/>
                <a:uFillTx/>
                <a:latin typeface="Georgia" pitchFamily="18" charset="0"/>
                <a:ea typeface="MS PGothic" pitchFamily="34" charset="-128"/>
                <a:cs typeface="+mn-cs"/>
              </a:rPr>
              <a:t>Programmes</a:t>
            </a:r>
            <a:r>
              <a:rPr kumimoji="0" lang="en-US" altLang="en-US" sz="3733" b="1" i="0" u="none" strike="noStrike" kern="1200" cap="none" spc="0" normalizeH="0" baseline="0" noProof="0" dirty="0">
                <a:ln>
                  <a:noFill/>
                </a:ln>
                <a:solidFill>
                  <a:srgbClr val="ED2B7A"/>
                </a:solidFill>
                <a:effectLst/>
                <a:uLnTx/>
                <a:uFillTx/>
                <a:latin typeface="Georgia" pitchFamily="18" charset="0"/>
                <a:ea typeface="MS PGothic" pitchFamily="34" charset="-128"/>
                <a:cs typeface="+mn-cs"/>
              </a:rPr>
              <a:t> de subventions</a:t>
            </a:r>
          </a:p>
        </p:txBody>
      </p:sp>
      <p:grpSp>
        <p:nvGrpSpPr>
          <p:cNvPr id="12" name="Group 11">
            <a:extLst>
              <a:ext uri="{FF2B5EF4-FFF2-40B4-BE49-F238E27FC236}">
                <a16:creationId xmlns:a16="http://schemas.microsoft.com/office/drawing/2014/main" id="{18FCDCAB-123C-8D50-C3E0-824A6BCBF281}"/>
              </a:ext>
            </a:extLst>
          </p:cNvPr>
          <p:cNvGrpSpPr/>
          <p:nvPr/>
        </p:nvGrpSpPr>
        <p:grpSpPr>
          <a:xfrm>
            <a:off x="801630" y="1895616"/>
            <a:ext cx="10968565" cy="4930580"/>
            <a:chOff x="785623" y="3080833"/>
            <a:chExt cx="10826565" cy="3950997"/>
          </a:xfrm>
        </p:grpSpPr>
        <p:sp>
          <p:nvSpPr>
            <p:cNvPr id="6" name="Rectangle 3">
              <a:extLst>
                <a:ext uri="{FF2B5EF4-FFF2-40B4-BE49-F238E27FC236}">
                  <a16:creationId xmlns:a16="http://schemas.microsoft.com/office/drawing/2014/main" id="{C2EE5C01-D0DD-136B-2DDC-808EBF481696}"/>
                </a:ext>
              </a:extLst>
            </p:cNvPr>
            <p:cNvSpPr txBox="1">
              <a:spLocks noChangeArrowheads="1"/>
            </p:cNvSpPr>
            <p:nvPr/>
          </p:nvSpPr>
          <p:spPr bwMode="auto">
            <a:xfrm>
              <a:off x="785623" y="3080833"/>
              <a:ext cx="8836277" cy="395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85800" indent="-514350">
                <a:defRPr sz="2400">
                  <a:solidFill>
                    <a:schemeClr val="tx1"/>
                  </a:solidFill>
                  <a:latin typeface="Arial" panose="020B0604020202020204" pitchFamily="34" charset="0"/>
                  <a:ea typeface="MS PGothic" panose="020B0600070205080204" pitchFamily="34" charset="-128"/>
                </a:defRPr>
              </a:lvl2pPr>
              <a:lvl3pPr marL="1025525" indent="-3429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85800" marR="0" lvl="1" indent="-514350" algn="l" defTabSz="914400" rtl="0" eaLnBrk="1" fontAlgn="base" latinLnBrk="0" hangingPunct="1">
                <a:lnSpc>
                  <a:spcPct val="90000"/>
                </a:lnSpc>
                <a:spcBef>
                  <a:spcPts val="900"/>
                </a:spcBef>
                <a:spcAft>
                  <a:spcPts val="1800"/>
                </a:spcAft>
                <a:buClr>
                  <a:srgbClr val="58585A"/>
                </a:buClr>
                <a:buSzPct val="120000"/>
                <a:buFont typeface="Wingdings" panose="05000000000000000000" pitchFamily="2" charset="2"/>
                <a:buChar char="Ø"/>
                <a:tabLst/>
                <a:defRPr/>
              </a:pPr>
              <a:r>
                <a:rPr kumimoji="0" lang="en-US" sz="2800" b="1" i="0" u="none" strike="noStrike" kern="1200" cap="none" spc="0" normalizeH="0" baseline="0" noProof="0" dirty="0" err="1">
                  <a:ln>
                    <a:noFill/>
                  </a:ln>
                  <a:solidFill>
                    <a:srgbClr val="675D58"/>
                  </a:solidFill>
                  <a:effectLst/>
                  <a:uLnTx/>
                  <a:uFillTx/>
                  <a:latin typeface="Georgia" panose="02040502050405020303" pitchFamily="18" charset="0"/>
                  <a:ea typeface="MS PGothic" panose="020B0600070205080204" pitchFamily="34" charset="-128"/>
                  <a:cs typeface="+mn-cs"/>
                </a:rPr>
                <a:t>Programmes</a:t>
              </a:r>
              <a:r>
                <a:rPr kumimoji="0" lang="en-US" sz="2800" b="1" i="0" u="none" strike="noStrike" kern="1200" cap="none" spc="0" normalizeH="0" baseline="0" noProof="0" dirty="0">
                  <a:ln>
                    <a:noFill/>
                  </a:ln>
                  <a:solidFill>
                    <a:srgbClr val="675D58"/>
                  </a:solidFill>
                  <a:effectLst/>
                  <a:uLnTx/>
                  <a:uFillTx/>
                  <a:latin typeface="Georgia" panose="02040502050405020303" pitchFamily="18" charset="0"/>
                  <a:ea typeface="MS PGothic" panose="020B0600070205080204" pitchFamily="34" charset="-128"/>
                  <a:cs typeface="+mn-cs"/>
                </a:rPr>
                <a:t> </a:t>
              </a:r>
              <a:r>
                <a:rPr kumimoji="0" lang="en-US" sz="2800" b="1" i="0" u="none" strike="noStrike" kern="1200" cap="none" spc="0" normalizeH="0" baseline="0" noProof="0" dirty="0" err="1">
                  <a:ln>
                    <a:noFill/>
                  </a:ln>
                  <a:solidFill>
                    <a:srgbClr val="675D58"/>
                  </a:solidFill>
                  <a:effectLst/>
                  <a:uLnTx/>
                  <a:uFillTx/>
                  <a:latin typeface="Georgia" panose="02040502050405020303" pitchFamily="18" charset="0"/>
                  <a:ea typeface="MS PGothic" panose="020B0600070205080204" pitchFamily="34" charset="-128"/>
                  <a:cs typeface="+mn-cs"/>
                </a:rPr>
                <a:t>d'économie</a:t>
              </a:r>
              <a:r>
                <a:rPr kumimoji="0" lang="en-US" sz="2800" b="1" i="0" u="none" strike="noStrike" kern="1200" cap="none" spc="0" normalizeH="0" baseline="0" noProof="0" dirty="0">
                  <a:ln>
                    <a:noFill/>
                  </a:ln>
                  <a:solidFill>
                    <a:srgbClr val="675D58"/>
                  </a:solidFill>
                  <a:effectLst/>
                  <a:uLnTx/>
                  <a:uFillTx/>
                  <a:latin typeface="Georgia" panose="02040502050405020303" pitchFamily="18" charset="0"/>
                  <a:ea typeface="MS PGothic" panose="020B0600070205080204" pitchFamily="34" charset="-128"/>
                  <a:cs typeface="+mn-cs"/>
                </a:rPr>
                <a:t> </a:t>
              </a:r>
              <a:r>
                <a:rPr kumimoji="0" lang="en-US" sz="2800" b="1" i="0" u="none" strike="noStrike" kern="1200" cap="none" spc="0" normalizeH="0" baseline="0" noProof="0" dirty="0" err="1">
                  <a:ln>
                    <a:noFill/>
                  </a:ln>
                  <a:solidFill>
                    <a:srgbClr val="675D58"/>
                  </a:solidFill>
                  <a:effectLst/>
                  <a:uLnTx/>
                  <a:uFillTx/>
                  <a:latin typeface="Georgia" panose="02040502050405020303" pitchFamily="18" charset="0"/>
                  <a:ea typeface="MS PGothic" panose="020B0600070205080204" pitchFamily="34" charset="-128"/>
                  <a:cs typeface="+mn-cs"/>
                </a:rPr>
                <a:t>d’échelle</a:t>
              </a:r>
              <a:endParaRPr kumimoji="0" lang="en-US" sz="2800" b="1" i="0" u="none" strike="noStrike" kern="1200" cap="none" spc="0" normalizeH="0" baseline="0" noProof="0" dirty="0">
                <a:ln>
                  <a:noFill/>
                </a:ln>
                <a:solidFill>
                  <a:srgbClr val="675D58"/>
                </a:solidFill>
                <a:effectLst/>
                <a:uLnTx/>
                <a:uFillTx/>
                <a:latin typeface="Georgia" panose="02040502050405020303" pitchFamily="18" charset="0"/>
                <a:ea typeface="MS PGothic" panose="020B0600070205080204" pitchFamily="34" charset="-128"/>
                <a:cs typeface="+mn-cs"/>
              </a:endParaRPr>
            </a:p>
            <a:p>
              <a:pPr marL="171450" marR="0" lvl="1" indent="0" algn="l" defTabSz="914400" rtl="0" eaLnBrk="1" fontAlgn="base" latinLnBrk="0" hangingPunct="1">
                <a:lnSpc>
                  <a:spcPct val="90000"/>
                </a:lnSpc>
                <a:spcBef>
                  <a:spcPts val="900"/>
                </a:spcBef>
                <a:spcAft>
                  <a:spcPts val="1800"/>
                </a:spcAft>
                <a:buClr>
                  <a:srgbClr val="58585A"/>
                </a:buClr>
                <a:buSzPct val="120000"/>
                <a:buFontTx/>
                <a:buNone/>
                <a:tabLst/>
                <a:defRPr/>
              </a:pPr>
              <a:r>
                <a:rPr kumimoji="0" lang="fr-FR" sz="2400" b="0" i="0" u="none" strike="noStrike" kern="1200" cap="none" spc="0" normalizeH="0" baseline="0" noProof="0" dirty="0">
                  <a:ln>
                    <a:noFill/>
                  </a:ln>
                  <a:solidFill>
                    <a:srgbClr val="E6E5D8">
                      <a:lumMod val="10000"/>
                    </a:srgbClr>
                  </a:solidFill>
                  <a:effectLst/>
                  <a:uLnTx/>
                  <a:uFillTx/>
                  <a:latin typeface="Arial" panose="020B0604020202020204" pitchFamily="34" charset="0"/>
                  <a:ea typeface="MS PGothic" panose="020B0600070205080204" pitchFamily="34" charset="-128"/>
                  <a:cs typeface="+mn-cs"/>
                </a:rPr>
                <a:t>Le </a:t>
              </a:r>
              <a:r>
                <a:rPr kumimoji="0" lang="fr-FR" sz="2400" b="0" i="0" u="none" strike="noStrike" kern="1200" cap="none" spc="0" normalizeH="0" baseline="0" noProof="0" dirty="0">
                  <a:ln>
                    <a:noFill/>
                  </a:ln>
                  <a:solidFill>
                    <a:srgbClr val="E6E5D8">
                      <a:lumMod val="10000"/>
                    </a:srgbClr>
                  </a:solidFill>
                  <a:effectLst/>
                  <a:uLnTx/>
                  <a:uFillTx/>
                  <a:latin typeface="Arial" panose="020B0604020202020204" pitchFamily="34" charset="0"/>
                  <a:ea typeface="MS PGothic" panose="020B0600070205080204" pitchFamily="34" charset="-128"/>
                  <a:cs typeface="+mn-cs"/>
                  <a:hlinkClick r:id="rId3">
                    <a:extLst>
                      <a:ext uri="{A12FA001-AC4F-418D-AE19-62706E023703}">
                        <ahyp:hlinkClr xmlns:ahyp="http://schemas.microsoft.com/office/drawing/2018/hyperlinkcolor" val="tx"/>
                      </a:ext>
                    </a:extLst>
                  </a:hlinkClick>
                </a:rPr>
                <a:t>programme d'économie d'échelle</a:t>
              </a:r>
              <a:r>
                <a:rPr kumimoji="0" lang="fr-FR" sz="2400" b="0" i="0" u="none" strike="noStrike" kern="1200" cap="none" spc="0" normalizeH="0" baseline="0" noProof="0" dirty="0">
                  <a:ln>
                    <a:noFill/>
                  </a:ln>
                  <a:solidFill>
                    <a:srgbClr val="E6E5D8">
                      <a:lumMod val="10000"/>
                    </a:srgbClr>
                  </a:solidFill>
                  <a:effectLst/>
                  <a:uLnTx/>
                  <a:uFillTx/>
                  <a:latin typeface="Arial" panose="020B0604020202020204" pitchFamily="34" charset="0"/>
                  <a:ea typeface="MS PGothic" panose="020B0600070205080204" pitchFamily="34" charset="-128"/>
                  <a:cs typeface="+mn-cs"/>
                </a:rPr>
                <a:t> soutient un programme par an, de long terme (3 à 5 ans) et à fort impact, qui est piloté par des membres du Rotary et a déjà démontré son succès sur une plus petite échelle. Il est doté de 2 millions $.</a:t>
              </a:r>
            </a:p>
            <a:p>
              <a:pPr marL="0" marR="0" lvl="1" indent="0" algn="l" defTabSz="914400" rtl="0" eaLnBrk="1" fontAlgn="base" latinLnBrk="0" hangingPunct="1">
                <a:lnSpc>
                  <a:spcPct val="90000"/>
                </a:lnSpc>
                <a:spcBef>
                  <a:spcPts val="900"/>
                </a:spcBef>
                <a:spcAft>
                  <a:spcPts val="1800"/>
                </a:spcAft>
                <a:buClr>
                  <a:srgbClr val="58585A"/>
                </a:buClr>
                <a:buSzPct val="120000"/>
                <a:buFontTx/>
                <a:buNone/>
                <a:tabLst/>
                <a:defRPr/>
              </a:pPr>
              <a:r>
                <a:rPr kumimoji="0" lang="fr-FR" sz="2400" b="0" i="0" u="none" strike="noStrike" kern="1200" cap="none" spc="0" normalizeH="0" baseline="0" noProof="0" dirty="0">
                  <a:ln>
                    <a:noFill/>
                  </a:ln>
                  <a:solidFill>
                    <a:srgbClr val="958D85"/>
                  </a:solidFill>
                  <a:effectLst/>
                  <a:uLnTx/>
                  <a:uFillTx/>
                  <a:latin typeface="Arial" panose="020B0604020202020204" pitchFamily="34" charset="0"/>
                  <a:ea typeface="MS PGothic" panose="020B0600070205080204" pitchFamily="34" charset="-128"/>
                  <a:cs typeface="+mn-cs"/>
                  <a:hlinkClick r:id="rId4"/>
                </a:rPr>
                <a:t>Partenaires pour une Zambie sans paludisme</a:t>
              </a:r>
              <a:r>
                <a:rPr kumimoji="0" lang="fr-FR" sz="2400" b="0" i="0" u="none" strike="noStrike" kern="1200" cap="none" spc="0" normalizeH="0" baseline="0" noProof="0" dirty="0">
                  <a:ln>
                    <a:noFill/>
                  </a:ln>
                  <a:solidFill>
                    <a:srgbClr val="958D85"/>
                  </a:solidFill>
                  <a:effectLst/>
                  <a:uLnTx/>
                  <a:uFillTx/>
                  <a:latin typeface="Arial" panose="020B0604020202020204" pitchFamily="34" charset="0"/>
                  <a:ea typeface="MS PGothic" panose="020B0600070205080204" pitchFamily="34" charset="-128"/>
                  <a:cs typeface="+mn-cs"/>
                </a:rPr>
                <a:t>, un programme d'élimination du paludisme</a:t>
              </a:r>
            </a:p>
            <a:p>
              <a:pPr marL="0" marR="0" lvl="1" indent="0" algn="l" defTabSz="914400" rtl="0" eaLnBrk="1" fontAlgn="base" latinLnBrk="0" hangingPunct="1">
                <a:spcBef>
                  <a:spcPts val="900"/>
                </a:spcBef>
                <a:spcAft>
                  <a:spcPts val="1800"/>
                </a:spcAft>
                <a:buClr>
                  <a:srgbClr val="58585A"/>
                </a:buClr>
                <a:buSzPct val="120000"/>
                <a:buFontTx/>
                <a:buNone/>
                <a:tabLst/>
                <a:defRPr/>
              </a:pPr>
              <a:r>
                <a:rPr kumimoji="0" lang="fr-FR" sz="2400" b="0" i="0" u="none" strike="noStrike" kern="1200" cap="none" spc="0" normalizeH="0" baseline="0" noProof="0" dirty="0">
                  <a:ln>
                    <a:noFill/>
                  </a:ln>
                  <a:solidFill>
                    <a:srgbClr val="958D85"/>
                  </a:solidFill>
                  <a:effectLst/>
                  <a:uLnTx/>
                  <a:uFillTx/>
                  <a:latin typeface="Arial" panose="020B0604020202020204" pitchFamily="34" charset="0"/>
                  <a:ea typeface="MS PGothic" panose="020B0600070205080204" pitchFamily="34" charset="-128"/>
                  <a:cs typeface="+mn-cs"/>
                  <a:hlinkClick r:id="rId5"/>
                </a:rPr>
                <a:t>Ensemble pour des familles en bonne santé au Nigeria</a:t>
              </a:r>
              <a:r>
                <a:rPr kumimoji="0" lang="fr-FR" sz="2400" b="0" i="0" u="none" strike="noStrike" kern="1200" cap="none" spc="0" normalizeH="0" baseline="0" noProof="0" dirty="0">
                  <a:ln>
                    <a:noFill/>
                  </a:ln>
                  <a:solidFill>
                    <a:srgbClr val="958D85"/>
                  </a:solidFill>
                  <a:effectLst/>
                  <a:uLnTx/>
                  <a:uFillTx/>
                  <a:latin typeface="Arial" panose="020B0604020202020204" pitchFamily="34" charset="0"/>
                  <a:ea typeface="MS PGothic" panose="020B0600070205080204" pitchFamily="34" charset="-128"/>
                  <a:cs typeface="+mn-cs"/>
                </a:rPr>
                <a:t>, qui vise à améliorer la santé des mères et des nouveau-nés</a:t>
              </a:r>
            </a:p>
            <a:p>
              <a:pPr marL="0" marR="0" lvl="1" indent="0" algn="l" defTabSz="914400" rtl="0" eaLnBrk="1" fontAlgn="base" latinLnBrk="0" hangingPunct="1">
                <a:lnSpc>
                  <a:spcPct val="90000"/>
                </a:lnSpc>
                <a:spcBef>
                  <a:spcPts val="900"/>
                </a:spcBef>
                <a:spcAft>
                  <a:spcPts val="1800"/>
                </a:spcAft>
                <a:buClr>
                  <a:srgbClr val="58585A"/>
                </a:buClr>
                <a:buSzPct val="120000"/>
                <a:buFontTx/>
                <a:buNone/>
                <a:tabLst/>
                <a:defRPr/>
              </a:pPr>
              <a:r>
                <a:rPr kumimoji="0" lang="fr-FR" sz="2400" b="0" i="0" u="none" strike="noStrike" kern="1200" cap="none" spc="0" normalizeH="0" baseline="0" noProof="0" dirty="0">
                  <a:ln>
                    <a:noFill/>
                  </a:ln>
                  <a:solidFill>
                    <a:srgbClr val="958D85"/>
                  </a:solidFill>
                  <a:effectLst/>
                  <a:uLnTx/>
                  <a:uFillTx/>
                  <a:latin typeface="Arial" panose="020B0604020202020204" pitchFamily="34" charset="0"/>
                  <a:ea typeface="MS PGothic" panose="020B0600070205080204" pitchFamily="34" charset="-128"/>
                  <a:cs typeface="+mn-cs"/>
                  <a:hlinkClick r:id="rId6"/>
                </a:rPr>
                <a:t>Unis pour mettre fin au cancer du col de l'utérus en Égypte</a:t>
              </a:r>
              <a:r>
                <a:rPr kumimoji="0" lang="fr-FR" sz="2400" b="0" i="0" u="none" strike="noStrike" kern="1200" cap="none" spc="0" normalizeH="0" baseline="0" noProof="0" dirty="0">
                  <a:ln>
                    <a:noFill/>
                  </a:ln>
                  <a:solidFill>
                    <a:srgbClr val="958D85"/>
                  </a:solidFill>
                  <a:effectLst/>
                  <a:uLnTx/>
                  <a:uFillTx/>
                  <a:latin typeface="Arial" panose="020B0604020202020204" pitchFamily="34" charset="0"/>
                  <a:ea typeface="MS PGothic" panose="020B0600070205080204" pitchFamily="34" charset="-128"/>
                  <a:cs typeface="+mn-cs"/>
                </a:rPr>
                <a:t> </a:t>
              </a:r>
              <a:endParaRPr kumimoji="0" lang="en-US" sz="2400" b="1" i="0" u="none" strike="noStrike" kern="1200" cap="none" spc="0" normalizeH="0" baseline="0" noProof="0" dirty="0">
                <a:ln>
                  <a:noFill/>
                </a:ln>
                <a:solidFill>
                  <a:srgbClr val="E6E5D8">
                    <a:lumMod val="10000"/>
                  </a:srgbClr>
                </a:solidFill>
                <a:effectLst/>
                <a:uLnTx/>
                <a:uFillTx/>
                <a:latin typeface="Georgia" panose="02040502050405020303" pitchFamily="18" charset="0"/>
                <a:ea typeface="MS PGothic" panose="020B0600070205080204" pitchFamily="34" charset="-128"/>
                <a:cs typeface="+mn-cs"/>
              </a:endParaRPr>
            </a:p>
          </p:txBody>
        </p:sp>
        <p:pic>
          <p:nvPicPr>
            <p:cNvPr id="11" name="Picture 10">
              <a:extLst>
                <a:ext uri="{FF2B5EF4-FFF2-40B4-BE49-F238E27FC236}">
                  <a16:creationId xmlns:a16="http://schemas.microsoft.com/office/drawing/2014/main" id="{B4DF9EA3-5340-54BC-A50E-3F6EFF62896F}"/>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0205522" y="6356129"/>
              <a:ext cx="1406666" cy="45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Image 6" descr="Une image contenant peinture, illustration, affiche, dessin&#10;&#10;Description générée automatiquement">
            <a:extLst>
              <a:ext uri="{FF2B5EF4-FFF2-40B4-BE49-F238E27FC236}">
                <a16:creationId xmlns:a16="http://schemas.microsoft.com/office/drawing/2014/main" id="{B22DA0BB-ECE7-3631-4D64-94935A95AE2B}"/>
              </a:ext>
            </a:extLst>
          </p:cNvPr>
          <p:cNvPicPr>
            <a:picLocks noChangeAspect="1"/>
          </p:cNvPicPr>
          <p:nvPr/>
        </p:nvPicPr>
        <p:blipFill>
          <a:blip r:embed="rId8"/>
          <a:stretch>
            <a:fillRect/>
          </a:stretch>
        </p:blipFill>
        <p:spPr>
          <a:xfrm>
            <a:off x="9753803" y="2565512"/>
            <a:ext cx="2361258" cy="2659485"/>
          </a:xfrm>
          <a:prstGeom prst="rect">
            <a:avLst/>
          </a:prstGeom>
        </p:spPr>
      </p:pic>
    </p:spTree>
    <p:extLst>
      <p:ext uri="{BB962C8B-B14F-4D97-AF65-F5344CB8AC3E}">
        <p14:creationId xmlns:p14="http://schemas.microsoft.com/office/powerpoint/2010/main" val="150180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1"/>
            <a:ext cx="12192000" cy="1140643"/>
          </a:xfrm>
          <a:prstGeom prst="rect">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83908" y="6613820"/>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A2D37E0D-5DE7-F5B6-A6CF-72560FF1FEB7}"/>
              </a:ext>
            </a:extLst>
          </p:cNvPr>
          <p:cNvSpPr txBox="1">
            <a:spLocks/>
          </p:cNvSpPr>
          <p:nvPr/>
        </p:nvSpPr>
        <p:spPr>
          <a:xfrm>
            <a:off x="379827" y="252658"/>
            <a:ext cx="11812173"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La </a:t>
            </a:r>
            <a:r>
              <a:rPr lang="en-US" dirty="0" err="1">
                <a:solidFill>
                  <a:srgbClr val="FFFFFF"/>
                </a:solidFill>
              </a:rPr>
              <a:t>Fondation</a:t>
            </a:r>
            <a:r>
              <a:rPr lang="en-US" dirty="0">
                <a:solidFill>
                  <a:srgbClr val="FFFFFF"/>
                </a:solidFill>
              </a:rPr>
              <a:t> Rotary</a:t>
            </a:r>
            <a:endParaRPr lang="en-US" dirty="0">
              <a:solidFill>
                <a:srgbClr val="FFC000"/>
              </a:solidFill>
            </a:endParaRPr>
          </a:p>
        </p:txBody>
      </p:sp>
      <p:sp>
        <p:nvSpPr>
          <p:cNvPr id="3" name="Rectangle 3">
            <a:extLst>
              <a:ext uri="{FF2B5EF4-FFF2-40B4-BE49-F238E27FC236}">
                <a16:creationId xmlns:a16="http://schemas.microsoft.com/office/drawing/2014/main" id="{D545F174-5D3F-F035-80E6-80BDA1D409B0}"/>
              </a:ext>
            </a:extLst>
          </p:cNvPr>
          <p:cNvSpPr txBox="1">
            <a:spLocks noChangeArrowheads="1"/>
          </p:cNvSpPr>
          <p:nvPr/>
        </p:nvSpPr>
        <p:spPr bwMode="auto">
          <a:xfrm>
            <a:off x="3174314" y="1633003"/>
            <a:ext cx="5409139"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1714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a:spcBef>
                <a:spcPts val="2667"/>
              </a:spcBef>
              <a:buClr>
                <a:srgbClr val="58585A"/>
              </a:buClr>
              <a:buSzPct val="120000"/>
              <a:defRPr/>
            </a:pPr>
            <a:r>
              <a:rPr lang="en-US" altLang="en-US" sz="3733" b="1" dirty="0">
                <a:solidFill>
                  <a:srgbClr val="ED2B7A"/>
                </a:solidFill>
                <a:cs typeface="Arial" panose="020B0604020202020204" pitchFamily="34" charset="0"/>
              </a:rPr>
              <a:t>Recherche de fonds </a:t>
            </a:r>
          </a:p>
        </p:txBody>
      </p:sp>
      <p:sp>
        <p:nvSpPr>
          <p:cNvPr id="6" name="Rectangle 3">
            <a:extLst>
              <a:ext uri="{FF2B5EF4-FFF2-40B4-BE49-F238E27FC236}">
                <a16:creationId xmlns:a16="http://schemas.microsoft.com/office/drawing/2014/main" id="{473ED943-ACAC-099F-5917-EB06618920A2}"/>
              </a:ext>
            </a:extLst>
          </p:cNvPr>
          <p:cNvSpPr txBox="1">
            <a:spLocks noChangeArrowheads="1"/>
          </p:cNvSpPr>
          <p:nvPr/>
        </p:nvSpPr>
        <p:spPr bwMode="auto">
          <a:xfrm>
            <a:off x="747497" y="2490582"/>
            <a:ext cx="8929065"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85800" indent="-514350">
              <a:defRPr sz="2400">
                <a:solidFill>
                  <a:schemeClr val="tx1"/>
                </a:solidFill>
                <a:latin typeface="Arial" panose="020B0604020202020204" pitchFamily="34" charset="0"/>
                <a:ea typeface="MS PGothic" panose="020B0600070205080204" pitchFamily="34" charset="-128"/>
              </a:defRPr>
            </a:lvl2pPr>
            <a:lvl3pPr marL="1025525" indent="-3429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1800"/>
              </a:spcAft>
              <a:buFont typeface="Wingdings" panose="05000000000000000000" pitchFamily="2" charset="2"/>
              <a:buChar char="Ø"/>
            </a:pPr>
            <a:r>
              <a:rPr lang="de-CH" altLang="en-US" b="1" dirty="0" err="1">
                <a:solidFill>
                  <a:srgbClr val="0070C0"/>
                </a:solidFill>
                <a:ea typeface="ヒラギノ角ゴ Pro W3" charset="-128"/>
                <a:cs typeface="Arial" panose="020B0604020202020204" pitchFamily="34" charset="0"/>
              </a:rPr>
              <a:t>Un</a:t>
            </a:r>
            <a:r>
              <a:rPr lang="de-CH" altLang="en-US" b="1" dirty="0">
                <a:solidFill>
                  <a:srgbClr val="0070C0"/>
                </a:solidFill>
                <a:ea typeface="ヒラギノ角ゴ Pro W3" charset="-128"/>
                <a:cs typeface="Arial" panose="020B0604020202020204" pitchFamily="34" charset="0"/>
              </a:rPr>
              <a:t> </a:t>
            </a:r>
            <a:r>
              <a:rPr lang="de-CH" altLang="en-US" b="1" dirty="0" err="1">
                <a:solidFill>
                  <a:srgbClr val="0070C0"/>
                </a:solidFill>
                <a:ea typeface="ヒラギノ角ゴ Pro W3" charset="-128"/>
                <a:cs typeface="Arial" panose="020B0604020202020204" pitchFamily="34" charset="0"/>
              </a:rPr>
              <a:t>don</a:t>
            </a:r>
            <a:r>
              <a:rPr lang="de-CH" altLang="en-US" b="1" dirty="0">
                <a:solidFill>
                  <a:srgbClr val="0070C0"/>
                </a:solidFill>
                <a:ea typeface="ヒラギノ角ゴ Pro W3" charset="-128"/>
                <a:cs typeface="Arial" panose="020B0604020202020204" pitchFamily="34" charset="0"/>
              </a:rPr>
              <a:t> </a:t>
            </a:r>
            <a:r>
              <a:rPr lang="de-CH" altLang="en-US" b="1" dirty="0" err="1">
                <a:solidFill>
                  <a:srgbClr val="0070C0"/>
                </a:solidFill>
                <a:ea typeface="ヒラギノ角ゴ Pro W3" charset="-128"/>
                <a:cs typeface="Arial" panose="020B0604020202020204" pitchFamily="34" charset="0"/>
              </a:rPr>
              <a:t>chaque</a:t>
            </a:r>
            <a:r>
              <a:rPr lang="de-CH" altLang="en-US" b="1" dirty="0">
                <a:solidFill>
                  <a:srgbClr val="0070C0"/>
                </a:solidFill>
                <a:ea typeface="ヒラギノ角ゴ Pro W3" charset="-128"/>
                <a:cs typeface="Arial" panose="020B0604020202020204" pitchFamily="34" charset="0"/>
              </a:rPr>
              <a:t> </a:t>
            </a:r>
            <a:r>
              <a:rPr lang="de-CH" altLang="en-US" b="1" dirty="0" err="1">
                <a:solidFill>
                  <a:srgbClr val="0070C0"/>
                </a:solidFill>
                <a:ea typeface="ヒラギノ角ゴ Pro W3" charset="-128"/>
                <a:cs typeface="Arial" panose="020B0604020202020204" pitchFamily="34" charset="0"/>
              </a:rPr>
              <a:t>année</a:t>
            </a:r>
            <a:br>
              <a:rPr lang="de-CH" altLang="en-US" b="1" dirty="0">
                <a:solidFill>
                  <a:srgbClr val="0070C0"/>
                </a:solidFill>
                <a:ea typeface="ヒラギノ角ゴ Pro W3" charset="-128"/>
                <a:cs typeface="Arial" panose="020B0604020202020204" pitchFamily="34" charset="0"/>
              </a:rPr>
            </a:br>
            <a:r>
              <a:rPr lang="de-CH" altLang="en-US" dirty="0">
                <a:solidFill>
                  <a:srgbClr val="0070C0"/>
                </a:solidFill>
                <a:ea typeface="ヒラギノ角ゴ Pro W3" charset="-128"/>
                <a:cs typeface="Arial" panose="020B0604020202020204" pitchFamily="34" charset="0"/>
                <a:sym typeface="Wingdings" panose="05000000000000000000" pitchFamily="2" charset="2"/>
              </a:rPr>
              <a:t> (</a:t>
            </a:r>
            <a:r>
              <a:rPr lang="de-CH" altLang="en-US" dirty="0">
                <a:solidFill>
                  <a:srgbClr val="0070C0"/>
                </a:solidFill>
                <a:ea typeface="ヒラギノ角ゴ Pro W3" charset="-128"/>
                <a:cs typeface="Arial" panose="020B0604020202020204" pitchFamily="34" charset="0"/>
              </a:rPr>
              <a:t>EREY) Fonds </a:t>
            </a:r>
            <a:r>
              <a:rPr lang="de-CH" altLang="en-US" dirty="0" err="1">
                <a:solidFill>
                  <a:srgbClr val="0070C0"/>
                </a:solidFill>
                <a:ea typeface="ヒラギノ角ゴ Pro W3" charset="-128"/>
                <a:cs typeface="Arial" panose="020B0604020202020204" pitchFamily="34" charset="0"/>
              </a:rPr>
              <a:t>Annuel</a:t>
            </a:r>
            <a:r>
              <a:rPr lang="de-CH" altLang="en-US" dirty="0">
                <a:solidFill>
                  <a:srgbClr val="0070C0"/>
                </a:solidFill>
                <a:ea typeface="ヒラギノ角ゴ Pro W3" charset="-128"/>
                <a:cs typeface="Arial" panose="020B0604020202020204" pitchFamily="34" charset="0"/>
              </a:rPr>
              <a:t> </a:t>
            </a:r>
            <a:br>
              <a:rPr lang="de-CH" altLang="en-US" dirty="0">
                <a:solidFill>
                  <a:srgbClr val="0070C0"/>
                </a:solidFill>
                <a:ea typeface="ヒラギノ角ゴ Pro W3" charset="-128"/>
                <a:cs typeface="Arial" panose="020B0604020202020204" pitchFamily="34" charset="0"/>
              </a:rPr>
            </a:br>
            <a:r>
              <a:rPr lang="de-CH" altLang="en-US" dirty="0">
                <a:solidFill>
                  <a:srgbClr val="0070C0"/>
                </a:solidFill>
                <a:ea typeface="ヒラギノ角ゴ Pro W3" charset="-128"/>
                <a:cs typeface="Arial" panose="020B0604020202020204" pitchFamily="34" charset="0"/>
                <a:sym typeface="Wingdings" panose="05000000000000000000" pitchFamily="2" charset="2"/>
              </a:rPr>
              <a:t> </a:t>
            </a:r>
            <a:r>
              <a:rPr lang="de-CH" altLang="en-US" dirty="0" err="1">
                <a:solidFill>
                  <a:srgbClr val="0070C0"/>
                </a:solidFill>
                <a:ea typeface="ヒラギノ角ゴ Pro W3" charset="-128"/>
                <a:cs typeface="Arial" panose="020B0604020202020204" pitchFamily="34" charset="0"/>
                <a:sym typeface="Wingdings" panose="05000000000000000000" pitchFamily="2" charset="2"/>
              </a:rPr>
              <a:t>Système</a:t>
            </a:r>
            <a:r>
              <a:rPr lang="de-CH" altLang="en-US" dirty="0">
                <a:solidFill>
                  <a:srgbClr val="0070C0"/>
                </a:solidFill>
                <a:ea typeface="ヒラギノ角ゴ Pro W3" charset="-128"/>
                <a:cs typeface="Arial" panose="020B0604020202020204" pitchFamily="34" charset="0"/>
                <a:sym typeface="Wingdings" panose="05000000000000000000" pitchFamily="2" charset="2"/>
              </a:rPr>
              <a:t> SHARE (FSD &amp;  FM)</a:t>
            </a:r>
          </a:p>
          <a:p>
            <a:pPr>
              <a:spcAft>
                <a:spcPts val="1800"/>
              </a:spcAft>
              <a:buFont typeface="Wingdings" panose="05000000000000000000" pitchFamily="2" charset="2"/>
              <a:buChar char="Ø"/>
            </a:pPr>
            <a:r>
              <a:rPr lang="de-CH" altLang="en-US" b="1" dirty="0">
                <a:solidFill>
                  <a:srgbClr val="0070C0"/>
                </a:solidFill>
                <a:ea typeface="ヒラギノ角ゴ Pro W3" charset="-128"/>
                <a:cs typeface="Arial" panose="020B0604020202020204" pitchFamily="34" charset="0"/>
                <a:sym typeface="Wingdings" panose="05000000000000000000" pitchFamily="2" charset="2"/>
              </a:rPr>
              <a:t>Cercle </a:t>
            </a:r>
            <a:r>
              <a:rPr lang="de-CH" altLang="en-US" b="1" dirty="0" err="1">
                <a:solidFill>
                  <a:srgbClr val="0070C0"/>
                </a:solidFill>
                <a:ea typeface="ヒラギノ角ゴ Pro W3" charset="-128"/>
                <a:cs typeface="Arial" panose="020B0604020202020204" pitchFamily="34" charset="0"/>
                <a:sym typeface="Wingdings" panose="05000000000000000000" pitchFamily="2" charset="2"/>
              </a:rPr>
              <a:t>PolioPlus</a:t>
            </a:r>
            <a:endParaRPr lang="de-CH" altLang="en-US" b="1" dirty="0">
              <a:solidFill>
                <a:srgbClr val="0070C0"/>
              </a:solidFill>
              <a:ea typeface="ヒラギノ角ゴ Pro W3" charset="-128"/>
              <a:cs typeface="Arial" panose="020B0604020202020204" pitchFamily="34" charset="0"/>
              <a:sym typeface="Wingdings" panose="05000000000000000000" pitchFamily="2" charset="2"/>
            </a:endParaRPr>
          </a:p>
          <a:p>
            <a:pPr>
              <a:spcAft>
                <a:spcPts val="1800"/>
              </a:spcAft>
              <a:buFont typeface="Wingdings" panose="05000000000000000000" pitchFamily="2" charset="2"/>
              <a:buChar char="Ø"/>
            </a:pPr>
            <a:r>
              <a:rPr lang="de-CH" altLang="en-US" b="1" dirty="0">
                <a:solidFill>
                  <a:srgbClr val="0070C0"/>
                </a:solidFill>
                <a:ea typeface="ヒラギノ角ゴ Pro W3" charset="-128"/>
                <a:cs typeface="Arial" panose="020B0604020202020204" pitchFamily="34" charset="0"/>
                <a:sym typeface="Wingdings" panose="05000000000000000000" pitchFamily="2" charset="2"/>
              </a:rPr>
              <a:t>Cercle Paul Harris</a:t>
            </a:r>
          </a:p>
          <a:p>
            <a:pPr>
              <a:spcAft>
                <a:spcPts val="1800"/>
              </a:spcAft>
              <a:buFont typeface="Wingdings" panose="05000000000000000000" pitchFamily="2" charset="2"/>
              <a:buChar char="Ø"/>
            </a:pPr>
            <a:r>
              <a:rPr lang="de-CH" altLang="en-US" b="1" dirty="0">
                <a:solidFill>
                  <a:srgbClr val="0070C0"/>
                </a:solidFill>
                <a:ea typeface="ヒラギノ角ゴ Pro W3" charset="-128"/>
                <a:cs typeface="Arial" panose="020B0604020202020204" pitchFamily="34" charset="0"/>
                <a:sym typeface="Wingdings" panose="05000000000000000000" pitchFamily="2" charset="2"/>
              </a:rPr>
              <a:t>Dons et </a:t>
            </a:r>
            <a:r>
              <a:rPr lang="de-CH" altLang="en-US" b="1" dirty="0" err="1">
                <a:solidFill>
                  <a:srgbClr val="0070C0"/>
                </a:solidFill>
                <a:ea typeface="ヒラギノ角ゴ Pro W3" charset="-128"/>
                <a:cs typeface="Arial" panose="020B0604020202020204" pitchFamily="34" charset="0"/>
                <a:sym typeface="Wingdings" panose="05000000000000000000" pitchFamily="2" charset="2"/>
              </a:rPr>
              <a:t>legs</a:t>
            </a:r>
            <a:r>
              <a:rPr lang="de-CH" altLang="en-US" b="1" dirty="0">
                <a:solidFill>
                  <a:srgbClr val="0070C0"/>
                </a:solidFill>
                <a:ea typeface="ヒラギノ角ゴ Pro W3" charset="-128"/>
                <a:cs typeface="Arial" panose="020B0604020202020204" pitchFamily="34" charset="0"/>
                <a:sym typeface="Wingdings" panose="05000000000000000000" pitchFamily="2" charset="2"/>
              </a:rPr>
              <a:t> </a:t>
            </a:r>
            <a:r>
              <a:rPr lang="de-CH" altLang="en-US" b="1" dirty="0" err="1">
                <a:solidFill>
                  <a:srgbClr val="0070C0"/>
                </a:solidFill>
                <a:ea typeface="ヒラギノ角ゴ Pro W3" charset="-128"/>
                <a:cs typeface="Arial" panose="020B0604020202020204" pitchFamily="34" charset="0"/>
                <a:sym typeface="Wingdings" panose="05000000000000000000" pitchFamily="2" charset="2"/>
              </a:rPr>
              <a:t>majeurs</a:t>
            </a:r>
            <a:endParaRPr lang="de-CH" altLang="en-US" b="1" dirty="0">
              <a:solidFill>
                <a:srgbClr val="0070C0"/>
              </a:solidFill>
              <a:ea typeface="ヒラギノ角ゴ Pro W3" charset="-128"/>
              <a:cs typeface="Arial" panose="020B0604020202020204" pitchFamily="34" charset="0"/>
              <a:sym typeface="Wingdings" panose="05000000000000000000" pitchFamily="2" charset="2"/>
            </a:endParaRPr>
          </a:p>
          <a:p>
            <a:pPr>
              <a:spcAft>
                <a:spcPts val="1800"/>
              </a:spcAft>
              <a:buFont typeface="Wingdings" panose="05000000000000000000" pitchFamily="2" charset="2"/>
              <a:buChar char="Ø"/>
            </a:pPr>
            <a:r>
              <a:rPr lang="de-CH" altLang="en-US" b="1" dirty="0" err="1">
                <a:solidFill>
                  <a:srgbClr val="0070C0"/>
                </a:solidFill>
                <a:ea typeface="ヒラギノ角ゴ Pro W3" charset="-128"/>
                <a:cs typeface="Arial" panose="020B0604020202020204" pitchFamily="34" charset="0"/>
                <a:sym typeface="Wingdings" panose="05000000000000000000" pitchFamily="2" charset="2"/>
              </a:rPr>
              <a:t>Evènements</a:t>
            </a:r>
            <a:r>
              <a:rPr lang="de-CH" altLang="en-US" b="1" dirty="0">
                <a:solidFill>
                  <a:srgbClr val="0070C0"/>
                </a:solidFill>
                <a:ea typeface="ヒラギノ角ゴ Pro W3" charset="-128"/>
                <a:cs typeface="Arial" panose="020B0604020202020204" pitchFamily="34" charset="0"/>
                <a:sym typeface="Wingdings" panose="05000000000000000000" pitchFamily="2" charset="2"/>
              </a:rPr>
              <a:t> et </a:t>
            </a:r>
            <a:r>
              <a:rPr lang="de-CH" altLang="en-US" b="1" dirty="0" err="1">
                <a:solidFill>
                  <a:srgbClr val="0070C0"/>
                </a:solidFill>
                <a:ea typeface="ヒラギノ角ゴ Pro W3" charset="-128"/>
                <a:cs typeface="Arial" panose="020B0604020202020204" pitchFamily="34" charset="0"/>
                <a:sym typeface="Wingdings" panose="05000000000000000000" pitchFamily="2" charset="2"/>
              </a:rPr>
              <a:t>campagnes</a:t>
            </a:r>
            <a:endParaRPr lang="de-CH" altLang="en-US" b="1" dirty="0">
              <a:solidFill>
                <a:srgbClr val="0070C0"/>
              </a:solidFill>
              <a:ea typeface="ヒラギノ角ゴ Pro W3" charset="-128"/>
              <a:cs typeface="Arial" panose="020B0604020202020204" pitchFamily="34" charset="0"/>
              <a:sym typeface="Wingdings" panose="05000000000000000000" pitchFamily="2" charset="2"/>
            </a:endParaRPr>
          </a:p>
        </p:txBody>
      </p:sp>
      <p:pic>
        <p:nvPicPr>
          <p:cNvPr id="8" name="Picture 7">
            <a:extLst>
              <a:ext uri="{FF2B5EF4-FFF2-40B4-BE49-F238E27FC236}">
                <a16:creationId xmlns:a16="http://schemas.microsoft.com/office/drawing/2014/main" id="{49C789CC-6191-6AC6-94A8-CE97593C5EE0}"/>
              </a:ext>
            </a:extLst>
          </p:cNvPr>
          <p:cNvPicPr>
            <a:picLocks noChangeAspect="1"/>
          </p:cNvPicPr>
          <p:nvPr/>
        </p:nvPicPr>
        <p:blipFill>
          <a:blip r:embed="rId3"/>
          <a:stretch>
            <a:fillRect/>
          </a:stretch>
        </p:blipFill>
        <p:spPr>
          <a:xfrm>
            <a:off x="7652657" y="3815453"/>
            <a:ext cx="4202566" cy="2789889"/>
          </a:xfrm>
          <a:prstGeom prst="rect">
            <a:avLst/>
          </a:prstGeom>
          <a:noFill/>
          <a:ln w="28575">
            <a:solidFill>
              <a:srgbClr val="0070C0"/>
            </a:solidFill>
            <a:miter lim="800000"/>
            <a:headEnd/>
            <a:tailEnd/>
          </a:ln>
        </p:spPr>
      </p:pic>
    </p:spTree>
    <p:extLst>
      <p:ext uri="{BB962C8B-B14F-4D97-AF65-F5344CB8AC3E}">
        <p14:creationId xmlns:p14="http://schemas.microsoft.com/office/powerpoint/2010/main" val="297327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defRPr>
        </a:defPPr>
      </a:lstStyle>
    </a:txDef>
  </a:objectDefaults>
  <a:extraClrSchemeLst/>
</a:theme>
</file>

<file path=ppt/theme/theme4.xml><?xml version="1.0" encoding="utf-8"?>
<a:theme xmlns:a="http://schemas.openxmlformats.org/drawingml/2006/main" name="D2170_1920_Without_Logos">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RF_Powerpoint design_light_FR">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800" dirty="0">
            <a:solidFill>
              <a:schemeClr val="bg2">
                <a:lumMod val="10000"/>
              </a:schemeClr>
            </a:solidFill>
          </a:defRPr>
        </a:defPPr>
      </a:lstStyle>
    </a:txDef>
  </a:objectDefaults>
  <a:extraClrSchemeLst/>
</a:theme>
</file>

<file path=ppt/theme/theme8.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3440</TotalTime>
  <Words>1315</Words>
  <Application>Microsoft Office PowerPoint</Application>
  <PresentationFormat>Grand écran</PresentationFormat>
  <Paragraphs>191</Paragraphs>
  <Slides>21</Slides>
  <Notes>12</Notes>
  <HiddenSlides>0</HiddenSlides>
  <MMClips>0</MMClips>
  <ScaleCrop>false</ScaleCrop>
  <HeadingPairs>
    <vt:vector size="8" baseType="variant">
      <vt:variant>
        <vt:lpstr>Polices utilisées</vt:lpstr>
      </vt:variant>
      <vt:variant>
        <vt:i4>6</vt:i4>
      </vt:variant>
      <vt:variant>
        <vt:lpstr>Thème</vt:lpstr>
      </vt:variant>
      <vt:variant>
        <vt:i4>9</vt:i4>
      </vt:variant>
      <vt:variant>
        <vt:lpstr>Serveurs OLE incorporés</vt:lpstr>
      </vt:variant>
      <vt:variant>
        <vt:i4>1</vt:i4>
      </vt:variant>
      <vt:variant>
        <vt:lpstr>Titres des diapositives</vt:lpstr>
      </vt:variant>
      <vt:variant>
        <vt:i4>21</vt:i4>
      </vt:variant>
    </vt:vector>
  </HeadingPairs>
  <TitlesOfParts>
    <vt:vector size="37" baseType="lpstr">
      <vt:lpstr>Arial</vt:lpstr>
      <vt:lpstr>Arial Narrow</vt:lpstr>
      <vt:lpstr>Calibri</vt:lpstr>
      <vt:lpstr>Georgia</vt:lpstr>
      <vt:lpstr>Trebuchet MS</vt:lpstr>
      <vt:lpstr>Wingdings</vt:lpstr>
      <vt:lpstr>Custom Design</vt:lpstr>
      <vt:lpstr>2_Custom Design</vt:lpstr>
      <vt:lpstr>1_Custom Design</vt:lpstr>
      <vt:lpstr>D2170_1920_Without_Logos</vt:lpstr>
      <vt:lpstr>3_Custom Design</vt:lpstr>
      <vt:lpstr>Office Theme</vt:lpstr>
      <vt:lpstr>TRF_Powerpoint design_light_FR</vt:lpstr>
      <vt:lpstr>Theme1</vt:lpstr>
      <vt:lpstr>4_Custom Design</vt:lpstr>
      <vt:lpstr>Worksheet</vt:lpstr>
      <vt:lpstr>Séminaire Fondation 2023-2024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Fondation Rotary</vt:lpstr>
      <vt:lpstr>Qu'est-ce que le Cercle Paul Harris ?</vt:lpstr>
      <vt:lpstr>Pourquoi Rejoindre le Cercle ?</vt:lpstr>
      <vt:lpstr>Qui sont les membres du Cercle Paul Harris ?</vt:lpstr>
      <vt:lpstr>Témoignage de Reconnaissance   du Cercle Paul Harris</vt:lpstr>
      <vt:lpstr>Présentation PowerPoint</vt:lpstr>
      <vt:lpstr>La Fondation Rotary</vt:lpstr>
      <vt:lpstr>La Fondation Rotary</vt:lpstr>
      <vt:lpstr>La Fondation Rotary</vt:lpstr>
      <vt:lpstr>La Fondation Rotary</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philippe VANSTALLE</dc:creator>
  <cp:lastModifiedBy>philippe VANSTALLE</cp:lastModifiedBy>
  <cp:revision>83</cp:revision>
  <dcterms:created xsi:type="dcterms:W3CDTF">2020-10-06T16:15:45Z</dcterms:created>
  <dcterms:modified xsi:type="dcterms:W3CDTF">2023-10-01T05:41:36Z</dcterms:modified>
</cp:coreProperties>
</file>