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9.xml" ContentType="application/vnd.openxmlformats-officedocument.theme+xml"/>
  <Override PartName="/ppt/tags/tag2.xml" ContentType="application/vnd.openxmlformats-officedocument.presentationml.tags+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4" r:id="rId1"/>
    <p:sldMasterId id="2147483688" r:id="rId2"/>
    <p:sldMasterId id="2147485934" r:id="rId3"/>
    <p:sldMasterId id="2147485936" r:id="rId4"/>
    <p:sldMasterId id="2147485942" r:id="rId5"/>
    <p:sldMasterId id="2147485962" r:id="rId6"/>
    <p:sldMasterId id="2147485985" r:id="rId7"/>
    <p:sldMasterId id="2147486001" r:id="rId8"/>
    <p:sldMasterId id="2147486006" r:id="rId9"/>
  </p:sldMasterIdLst>
  <p:notesMasterIdLst>
    <p:notesMasterId r:id="rId51"/>
  </p:notesMasterIdLst>
  <p:handoutMasterIdLst>
    <p:handoutMasterId r:id="rId52"/>
  </p:handoutMasterIdLst>
  <p:sldIdLst>
    <p:sldId id="967" r:id="rId10"/>
    <p:sldId id="2141411862" r:id="rId11"/>
    <p:sldId id="525" r:id="rId12"/>
    <p:sldId id="2141411844" r:id="rId13"/>
    <p:sldId id="826" r:id="rId14"/>
    <p:sldId id="2141411876" r:id="rId15"/>
    <p:sldId id="2141411877" r:id="rId16"/>
    <p:sldId id="381" r:id="rId17"/>
    <p:sldId id="669" r:id="rId18"/>
    <p:sldId id="670" r:id="rId19"/>
    <p:sldId id="813" r:id="rId20"/>
    <p:sldId id="554" r:id="rId21"/>
    <p:sldId id="845" r:id="rId22"/>
    <p:sldId id="832" r:id="rId23"/>
    <p:sldId id="851" r:id="rId24"/>
    <p:sldId id="2141411879" r:id="rId25"/>
    <p:sldId id="597" r:id="rId26"/>
    <p:sldId id="591" r:id="rId27"/>
    <p:sldId id="661" r:id="rId28"/>
    <p:sldId id="835" r:id="rId29"/>
    <p:sldId id="838" r:id="rId30"/>
    <p:sldId id="256" r:id="rId31"/>
    <p:sldId id="2141411872" r:id="rId32"/>
    <p:sldId id="2141411883" r:id="rId33"/>
    <p:sldId id="2141411884" r:id="rId34"/>
    <p:sldId id="2141411885" r:id="rId35"/>
    <p:sldId id="2141411863" r:id="rId36"/>
    <p:sldId id="586" r:id="rId37"/>
    <p:sldId id="584" r:id="rId38"/>
    <p:sldId id="614" r:id="rId39"/>
    <p:sldId id="618" r:id="rId40"/>
    <p:sldId id="283" r:id="rId41"/>
    <p:sldId id="2141411881" r:id="rId42"/>
    <p:sldId id="2141411864" r:id="rId43"/>
    <p:sldId id="834" r:id="rId44"/>
    <p:sldId id="571" r:id="rId45"/>
    <p:sldId id="2141411851" r:id="rId46"/>
    <p:sldId id="2141411858" r:id="rId47"/>
    <p:sldId id="2141411873" r:id="rId48"/>
    <p:sldId id="593" r:id="rId49"/>
    <p:sldId id="311" r:id="rId50"/>
  </p:sldIdLst>
  <p:sldSz cx="12192000" cy="6858000"/>
  <p:notesSz cx="7010400" cy="9296400"/>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74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1B5C"/>
    <a:srgbClr val="90349B"/>
    <a:srgbClr val="1D4781"/>
    <a:srgbClr val="4EA561"/>
    <a:srgbClr val="91359C"/>
    <a:srgbClr val="005DAA"/>
    <a:srgbClr val="3C608F"/>
    <a:srgbClr val="C9F622"/>
    <a:srgbClr val="01B4E7"/>
    <a:srgbClr val="8721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23" autoAdjust="0"/>
    <p:restoredTop sz="85371" autoAdjust="0"/>
  </p:normalViewPr>
  <p:slideViewPr>
    <p:cSldViewPr>
      <p:cViewPr varScale="1">
        <p:scale>
          <a:sx n="52" d="100"/>
          <a:sy n="52" d="100"/>
        </p:scale>
        <p:origin x="800" y="60"/>
      </p:cViewPr>
      <p:guideLst>
        <p:guide orient="horz" pos="2160"/>
        <p:guide pos="3744"/>
      </p:guideLst>
    </p:cSldViewPr>
  </p:slideViewPr>
  <p:outlineViewPr>
    <p:cViewPr>
      <p:scale>
        <a:sx n="33" d="100"/>
        <a:sy n="33" d="100"/>
      </p:scale>
      <p:origin x="0" y="0"/>
    </p:cViewPr>
  </p:outlineViewPr>
  <p:notesTextViewPr>
    <p:cViewPr>
      <p:scale>
        <a:sx n="20" d="100"/>
        <a:sy n="20" d="100"/>
      </p:scale>
      <p:origin x="0" y="0"/>
    </p:cViewPr>
  </p:notesTextViewPr>
  <p:sorterViewPr>
    <p:cViewPr>
      <p:scale>
        <a:sx n="66" d="100"/>
        <a:sy n="66" d="100"/>
      </p:scale>
      <p:origin x="0" y="0"/>
    </p:cViewPr>
  </p:sorter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9459"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9460"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eaLnBrk="0" hangingPunct="0">
              <a:defRPr sz="1200">
                <a:latin typeface="Arial" pitchFamily="-107" charset="0"/>
                <a:ea typeface="ヒラギノ角ゴ Pro W3" pitchFamily="-107" charset="-128"/>
                <a:cs typeface="ヒラギノ角ゴ Pro W3" pitchFamily="-107" charset="-128"/>
              </a:defRPr>
            </a:lvl1pPr>
          </a:lstStyle>
          <a:p>
            <a:pPr>
              <a:defRPr/>
            </a:pPr>
            <a:r>
              <a:rPr lang="fr-BE" dirty="0"/>
              <a:t>Séminaire Fondation 25 Octobre 2020 Spa</a:t>
            </a:r>
            <a:endParaRPr lang="en-US" dirty="0"/>
          </a:p>
        </p:txBody>
      </p:sp>
      <p:sp>
        <p:nvSpPr>
          <p:cNvPr id="19461"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eaLnBrk="0" hangingPunct="0">
              <a:defRPr sz="1200">
                <a:cs typeface="+mn-cs"/>
              </a:defRPr>
            </a:lvl1pPr>
          </a:lstStyle>
          <a:p>
            <a:pPr>
              <a:defRPr/>
            </a:pPr>
            <a:fld id="{F12EA53E-C1EC-4E8E-8A6A-FCDC84BB73AB}" type="slidenum">
              <a:rPr lang="en-US"/>
              <a:pPr>
                <a:defRPr/>
              </a:pPr>
              <a:t>‹N°›</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3075" name="Rectangle 3"/>
          <p:cNvSpPr>
            <a:spLocks noGrp="1" noChangeArrowheads="1"/>
          </p:cNvSpPr>
          <p:nvPr>
            <p:ph type="dt" idx="1"/>
          </p:nvPr>
        </p:nvSpPr>
        <p:spPr bwMode="auto">
          <a:xfrm>
            <a:off x="3971925"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57348"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eaLnBrk="0" hangingPunct="0">
              <a:defRPr sz="1200">
                <a:latin typeface="Arial" pitchFamily="-107" charset="0"/>
                <a:ea typeface="ヒラギノ角ゴ Pro W3" pitchFamily="-107" charset="-128"/>
                <a:cs typeface="ヒラギノ角ゴ Pro W3" pitchFamily="-107" charset="-128"/>
              </a:defRPr>
            </a:lvl1pPr>
          </a:lstStyle>
          <a:p>
            <a:pPr>
              <a:defRPr/>
            </a:pPr>
            <a:r>
              <a:rPr lang="fr-BE" dirty="0"/>
              <a:t>Séminaire Fondation 25 Octobre 2020 Spa</a:t>
            </a:r>
            <a:endParaRPr lang="en-US" dirty="0"/>
          </a:p>
        </p:txBody>
      </p:sp>
      <p:sp>
        <p:nvSpPr>
          <p:cNvPr id="3079"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eaLnBrk="0" hangingPunct="0">
              <a:defRPr sz="1200">
                <a:cs typeface="+mn-cs"/>
              </a:defRPr>
            </a:lvl1pPr>
          </a:lstStyle>
          <a:p>
            <a:pPr>
              <a:defRPr/>
            </a:pPr>
            <a:fld id="{179F4198-8BEF-40A9-98C7-4B4B2F70D711}" type="slidenum">
              <a:rPr lang="en-US"/>
              <a:pPr>
                <a:defRPr/>
              </a:pPr>
              <a:t>‹N°›</a:t>
            </a:fld>
            <a:endParaRPr lang="en-US"/>
          </a:p>
        </p:txBody>
      </p:sp>
    </p:spTree>
    <p:extLst>
      <p:ext uri="{BB962C8B-B14F-4D97-AF65-F5344CB8AC3E}">
        <p14:creationId xmlns:p14="http://schemas.microsoft.com/office/powerpoint/2010/main" val="1843240102"/>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itchFamily="-107" charset="0"/>
        <a:ea typeface="ＭＳ Ｐゴシック" charset="0"/>
        <a:cs typeface="ヒラギノ角ゴ Pro W3" pitchFamily="-107" charset="-128"/>
      </a:defRPr>
    </a:lvl1pPr>
    <a:lvl2pPr marL="4572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2pPr>
    <a:lvl3pPr marL="9144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3pPr>
    <a:lvl4pPr marL="13716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4pPr>
    <a:lvl5pPr marL="18288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AF2654F7-BEC2-485B-8737-D5F2823644D6}"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31863" rtl="0" eaLnBrk="0" fontAlgn="base" latinLnBrk="0" hangingPunct="0">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fr-FR" altLang="en-US">
              <a:latin typeface="Arial" pitchFamily="34" charset="0"/>
              <a:ea typeface="ＭＳ Ｐゴシック" pitchFamily="34" charset="-128"/>
              <a:cs typeface="ヒラギノ角ゴ Pro W3"/>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ce réservé de l'image des diapositives 1"/>
          <p:cNvSpPr>
            <a:spLocks noGrp="1" noRot="1" noChangeAspect="1" noTextEdit="1"/>
          </p:cNvSpPr>
          <p:nvPr>
            <p:ph type="sldImg"/>
          </p:nvPr>
        </p:nvSpPr>
        <p:spPr>
          <a:ln/>
        </p:spPr>
      </p:sp>
      <p:sp>
        <p:nvSpPr>
          <p:cNvPr id="70659" name="Espace réservé des commentaires 2"/>
          <p:cNvSpPr>
            <a:spLocks noGrp="1"/>
          </p:cNvSpPr>
          <p:nvPr>
            <p:ph type="body" idx="1"/>
          </p:nvPr>
        </p:nvSpPr>
        <p:spPr>
          <a:noFill/>
          <a:ln/>
        </p:spPr>
        <p:txBody>
          <a:bodyPr/>
          <a:lstStyle/>
          <a:p>
            <a:endParaRPr lang="fr-BE">
              <a:latin typeface="Arial" pitchFamily="34" charset="0"/>
              <a:ea typeface="ＭＳ Ｐゴシック" pitchFamily="34" charset="-128"/>
              <a:cs typeface="Arial" pitchFamily="34" charset="0"/>
            </a:endParaRPr>
          </a:p>
        </p:txBody>
      </p:sp>
      <p:sp>
        <p:nvSpPr>
          <p:cNvPr id="70660" name="Espace réservé du pied de page 3"/>
          <p:cNvSpPr>
            <a:spLocks noGrp="1"/>
          </p:cNvSpPr>
          <p:nvPr>
            <p:ph type="ftr" sz="quarter" idx="4"/>
          </p:nvPr>
        </p:nvSpPr>
        <p:spPr>
          <a:noFill/>
        </p:spPr>
        <p:txBody>
          <a:bodyPr/>
          <a:lstStyle/>
          <a:p>
            <a:r>
              <a:rPr lang="fr-BE">
                <a:latin typeface="Arial" pitchFamily="34" charset="0"/>
                <a:ea typeface="ヒラギノ角ゴ Pro W3"/>
                <a:cs typeface="ヒラギノ角ゴ Pro W3"/>
              </a:rPr>
              <a:t>DTTS 2020</a:t>
            </a:r>
            <a:endParaRPr lang="fr-FR" dirty="0">
              <a:latin typeface="Arial" pitchFamily="34" charset="0"/>
              <a:ea typeface="ヒラギノ角ゴ Pro W3"/>
              <a:cs typeface="ヒラギノ角ゴ Pro W3"/>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0" u="none" baseline="0">
                <a:latin typeface="Arial" panose="020B0604020202020204" pitchFamily="34" charset="0"/>
                <a:ea typeface="ＭＳ Ｐゴシック" panose="020B0600070205080204" pitchFamily="34" charset="-128"/>
                <a:cs typeface="ヒラギノ角ゴ Pro W3" charset="0"/>
              </a:rPr>
              <a:t>Nous vous remercions de votre temps, de votre leadership et de votre soutien — et de faire confiance à la Fondation Rotary pour utiliser vos contributions afin d'avoir un impact durable.</a:t>
            </a:r>
          </a:p>
          <a:p>
            <a:endParaRPr lang="fr-fr"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6630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638266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fr-FR" sz="1200" kern="1200" noProof="0" dirty="0">
                <a:solidFill>
                  <a:schemeClr val="tx1"/>
                </a:solidFill>
                <a:effectLst/>
                <a:latin typeface="+mn-lt"/>
                <a:ea typeface="+mn-ea"/>
                <a:cs typeface="+mn-cs"/>
              </a:rPr>
              <a:t>Les dons ne</a:t>
            </a:r>
            <a:r>
              <a:rPr lang="fr-FR" sz="1200" kern="1200" baseline="0" noProof="0" dirty="0">
                <a:solidFill>
                  <a:schemeClr val="tx1"/>
                </a:solidFill>
                <a:effectLst/>
                <a:latin typeface="+mn-lt"/>
                <a:ea typeface="+mn-ea"/>
                <a:cs typeface="+mn-cs"/>
              </a:rPr>
              <a:t> sont jamais dépensés. Les revenus peuvent être réinvestis pour générer une croissance supplémentaire ou utilisés afin d’apporter des millions de dollars chaque année et financer vos activités rotariennes préférées</a:t>
            </a:r>
            <a:r>
              <a:rPr lang="fr-FR" sz="1200" kern="1200" noProof="0" dirty="0">
                <a:solidFill>
                  <a:schemeClr val="tx1"/>
                </a:solidFill>
                <a:effectLst/>
                <a:latin typeface="+mn-lt"/>
                <a:ea typeface="+mn-ea"/>
                <a:cs typeface="+mn-cs"/>
              </a:rPr>
              <a:t>.</a:t>
            </a:r>
          </a:p>
          <a:p>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Voyez les dons annuels au Rotary comme des pommes. Ils</a:t>
            </a:r>
            <a:r>
              <a:rPr lang="fr-FR" sz="1200" kern="1200" baseline="0" noProof="0" dirty="0">
                <a:solidFill>
                  <a:schemeClr val="tx1"/>
                </a:solidFill>
                <a:effectLst/>
                <a:latin typeface="+mn-lt"/>
                <a:ea typeface="+mn-ea"/>
                <a:cs typeface="+mn-cs"/>
              </a:rPr>
              <a:t> aident aujourd’hui ceux qui en ont besoin. Léguer au Fonds de dotation du Rotary s’apparente plutôt à planter un pommier qui poussera au fil des ans, produisant des pommes pendant des années.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FR" sz="1200" kern="1200" baseline="0" noProof="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kern="1200" baseline="0" noProof="0" dirty="0">
                <a:solidFill>
                  <a:schemeClr val="tx1"/>
                </a:solidFill>
                <a:effectLst/>
                <a:latin typeface="+mn-lt"/>
                <a:ea typeface="+mn-ea"/>
                <a:cs typeface="+mn-cs"/>
              </a:rPr>
              <a:t>Votre don soutiendra le prochain siècle de service du Rotary.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28465E-FA5F-4447-8A9F-2CE5D41053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2401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F5CD76B-FF9D-4E0A-9591-F3CD48343224}" type="slidenum">
              <a:rPr lang="fr-BE" smtClean="0"/>
              <a:t>12</a:t>
            </a:fld>
            <a:endParaRPr lang="fr-BE"/>
          </a:p>
        </p:txBody>
      </p:sp>
    </p:spTree>
    <p:extLst>
      <p:ext uri="{BB962C8B-B14F-4D97-AF65-F5344CB8AC3E}">
        <p14:creationId xmlns:p14="http://schemas.microsoft.com/office/powerpoint/2010/main" val="3849860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F5CD76B-FF9D-4E0A-9591-F3CD48343224}" type="slidenum">
              <a:rPr lang="fr-BE" smtClean="0"/>
              <a:t>13</a:t>
            </a:fld>
            <a:endParaRPr lang="fr-BE"/>
          </a:p>
        </p:txBody>
      </p:sp>
    </p:spTree>
    <p:extLst>
      <p:ext uri="{BB962C8B-B14F-4D97-AF65-F5344CB8AC3E}">
        <p14:creationId xmlns:p14="http://schemas.microsoft.com/office/powerpoint/2010/main" val="3143885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ヒラギノ角ゴ Pro W3"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panose="020B0300000000000000" pitchFamily="34" charset="-128"/>
              <a:cs typeface="+mn-cs"/>
            </a:endParaRPr>
          </a:p>
        </p:txBody>
      </p:sp>
    </p:spTree>
    <p:extLst>
      <p:ext uri="{BB962C8B-B14F-4D97-AF65-F5344CB8AC3E}">
        <p14:creationId xmlns:p14="http://schemas.microsoft.com/office/powerpoint/2010/main" val="1585862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3F5CD76B-FF9D-4E0A-9591-F3CD48343224}" type="slidenum">
              <a:rPr kumimoji="0" lang="fr-BE"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31863" rtl="0" eaLnBrk="0" fontAlgn="base" latinLnBrk="0" hangingPunct="0">
                <a:lnSpc>
                  <a:spcPct val="100000"/>
                </a:lnSpc>
                <a:spcBef>
                  <a:spcPct val="0"/>
                </a:spcBef>
                <a:spcAft>
                  <a:spcPct val="0"/>
                </a:spcAft>
                <a:buClrTx/>
                <a:buSzTx/>
                <a:buFontTx/>
                <a:buNone/>
                <a:tabLst/>
                <a:defRPr/>
              </a:pPr>
              <a:t>16</a:t>
            </a:fld>
            <a:endParaRPr kumimoji="0" lang="fr-BE"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3493090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 sz="1200" b="0" i="0" u="none" kern="1200" baseline="0">
                <a:solidFill>
                  <a:schemeClr val="tx1"/>
                </a:solidFill>
                <a:effectLst/>
                <a:latin typeface="Georgia" panose="02040502050405020303" pitchFamily="18" charset="0"/>
                <a:ea typeface="ヒラギノ角ゴ Pro W3" pitchFamily="-107" charset="-128"/>
                <a:cs typeface="ヒラギノ角ゴ Pro W3" pitchFamily="-107" charset="-128"/>
              </a:rPr>
              <a:t>Pour cultiver cette vision, le Rotary a noué des partenariats avec huit universités renommées qui accueillent les Centres du Rotary pour la paix. Les centres renforcent et augmentent la capacité d'artisans de la paix par le biais d'une formation universitaire rigoureuse, de la pratique et d'un réseau mondial.</a:t>
            </a:r>
          </a:p>
          <a:p>
            <a:pPr marL="0" marR="0" indent="0" algn="l" defTabSz="914400" rtl="0" eaLnBrk="1" fontAlgn="auto" latinLnBrk="0" hangingPunct="1">
              <a:lnSpc>
                <a:spcPct val="100000"/>
              </a:lnSpc>
              <a:spcBef>
                <a:spcPts val="0"/>
              </a:spcBef>
              <a:spcAft>
                <a:spcPts val="0"/>
              </a:spcAft>
              <a:buClrTx/>
              <a:buSzTx/>
              <a:buFontTx/>
              <a:buNone/>
              <a:tabLst/>
              <a:defRPr/>
            </a:pPr>
            <a:endParaRPr lang="fr"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CB2294-2815-0641-BA18-00635844A3C8}" type="slidenum">
              <a:rPr kumimoji="0" sz="1200" b="0" i="0" u="none" strike="noStrike" kern="1200" cap="none" spc="0" normalizeH="0" baseline="0" noProof="0">
                <a:ln>
                  <a:noFill/>
                </a:ln>
                <a:solidFill>
                  <a:prstClr val="black"/>
                </a:solidFill>
                <a:effectLst/>
                <a:uLnTx/>
                <a:uFillTx/>
                <a:latin typeface="Calibri" panose="020F0502020204030204"/>
                <a:ea typeface="ヒラギノ角ゴ Pro W3" panose="020B0300000000000000"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fr" sz="1200" b="0" i="0" u="none" strike="noStrike" kern="1200" cap="none" spc="0" normalizeH="0" baseline="0" noProof="0">
              <a:ln>
                <a:noFill/>
              </a:ln>
              <a:solidFill>
                <a:prstClr val="black"/>
              </a:solidFill>
              <a:effectLst/>
              <a:uLnTx/>
              <a:uFillTx/>
              <a:latin typeface="Calibri" panose="020F0502020204030204"/>
              <a:ea typeface="ヒラギノ角ゴ Pro W3" panose="020B0300000000000000" pitchFamily="34" charset="-128"/>
              <a:cs typeface="+mn-cs"/>
            </a:endParaRPr>
          </a:p>
        </p:txBody>
      </p:sp>
    </p:spTree>
    <p:extLst>
      <p:ext uri="{BB962C8B-B14F-4D97-AF65-F5344CB8AC3E}">
        <p14:creationId xmlns:p14="http://schemas.microsoft.com/office/powerpoint/2010/main" val="2922210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fr-fr" b="1" i="0" u="none" baseline="0" dirty="0">
                <a:latin typeface="Georgia"/>
                <a:ea typeface="ヒラギノ角ゴ Pro W3"/>
              </a:rPr>
              <a:t>Chaque année, les boursiers du Rotary pour la paix sont sélectionnés </a:t>
            </a:r>
            <a:r>
              <a:rPr lang="fr-fr" b="0" i="0" u="none" baseline="0" dirty="0">
                <a:latin typeface="Georgia"/>
                <a:ea typeface="ヒラギノ角ゴ Pro W3"/>
              </a:rPr>
              <a:t>pour obtenir un master ou un certificat de développement professionnel. </a:t>
            </a:r>
            <a:endParaRPr lang="fr-fr" altLang="en-US" dirty="0">
              <a:latin typeface="Georgia" panose="02040502050405020303" pitchFamily="18" charset="0"/>
              <a:ea typeface="ヒラギノ角ゴ Pro W3" pitchFamily="-111" charset="-128"/>
            </a:endParaRPr>
          </a:p>
          <a:p>
            <a:endParaRPr lang="fr-fr" altLang="en-US" dirty="0">
              <a:latin typeface="Georgia" panose="02040502050405020303" pitchFamily="18" charset="0"/>
              <a:ea typeface="ヒラギノ角ゴ Pro W3" pitchFamily="-111" charset="-128"/>
            </a:endParaRPr>
          </a:p>
          <a:p>
            <a:pPr algn="l" rtl="0"/>
            <a:r>
              <a:rPr lang="fr-fr" b="0" i="0" u="none" baseline="0" dirty="0">
                <a:latin typeface="Georgia"/>
                <a:ea typeface="ヒラギノ角ゴ Pro W3"/>
              </a:rPr>
              <a:t>Les deux programmes ont été conçus pour proposer à des jeunes professionnels, ainsi qu'aux candidats qui ont déjà une bonne expérience, des formations qui leur permettront de poursuivre leurs objectifs professionnels dans la construction de la paix et le développement. </a:t>
            </a:r>
            <a:endParaRPr lang="fr-fr" altLang="en-US" dirty="0">
              <a:latin typeface="Georgia" panose="02040502050405020303" pitchFamily="18" charset="0"/>
              <a:ea typeface="ヒラギノ角ゴ Pro W3" pitchFamily="-111" charset="-128"/>
            </a:endParaRPr>
          </a:p>
          <a:p>
            <a:endParaRPr lang="fr-fr" altLang="en-US" dirty="0">
              <a:latin typeface="Georgia" panose="02040502050405020303" pitchFamily="18" charset="0"/>
              <a:ea typeface="ヒラギノ角ゴ Pro W3" pitchFamily="-111" charset="-128"/>
            </a:endParaRPr>
          </a:p>
          <a:p>
            <a:pPr algn="l" rtl="0"/>
            <a:r>
              <a:rPr lang="fr-fr" b="0" i="0" u="none" baseline="0" dirty="0">
                <a:latin typeface="Georgia"/>
                <a:ea typeface="ヒラギノ角ゴ Pro W3"/>
              </a:rPr>
              <a:t>Chaque année, 50 boursiers sont inscrits à un programme de master (10 par centre) d'une durée de 15 mois à deux ans. </a:t>
            </a:r>
            <a:endParaRPr lang="fr-fr" altLang="en-US" b="0" dirty="0">
              <a:latin typeface="Georgia" panose="02040502050405020303" pitchFamily="18" charset="0"/>
              <a:ea typeface="ヒラギノ角ゴ Pro W3" pitchFamily="-111" charset="-128"/>
            </a:endParaRPr>
          </a:p>
          <a:p>
            <a:endParaRPr lang="fr-fr" altLang="en-US" dirty="0">
              <a:latin typeface="Georgia" panose="02040502050405020303" pitchFamily="18" charset="0"/>
              <a:ea typeface="ヒラギノ角ゴ Pro W3" pitchFamily="-111" charset="-128"/>
            </a:endParaRPr>
          </a:p>
          <a:p>
            <a:pPr algn="l" rtl="0"/>
            <a:r>
              <a:rPr lang="fr-fr" b="1" i="0" u="none" baseline="0" dirty="0">
                <a:highlight>
                  <a:srgbClr val="FFFF00"/>
                </a:highlight>
                <a:latin typeface="Georgia"/>
                <a:ea typeface="ヒラギノ角ゴ Pro W3"/>
              </a:rPr>
              <a:t>Cette année, nous sélectionnerons 40 boursiers pour</a:t>
            </a:r>
            <a:r>
              <a:rPr lang="fr-fr" b="0" i="0" u="none" baseline="0" dirty="0">
                <a:highlight>
                  <a:srgbClr val="FFFF00"/>
                </a:highlight>
                <a:latin typeface="Georgia"/>
                <a:ea typeface="ヒラギノ角ゴ Pro W3"/>
              </a:rPr>
              <a:t> le programme </a:t>
            </a:r>
            <a:r>
              <a:rPr lang="fr-fr" b="0" i="0" u="none" baseline="0" dirty="0">
                <a:latin typeface="Georgia"/>
                <a:ea typeface="ヒラギノ角ゴ Pro W3"/>
              </a:rPr>
              <a:t>de certificat de troisième cycle d'un an, et deux promotions de 20 boursiers maximum étudieront à </a:t>
            </a:r>
            <a:r>
              <a:rPr lang="fr-fr" b="1" i="0" u="none" baseline="0" dirty="0">
                <a:latin typeface="Georgia"/>
                <a:ea typeface="ヒラギノ角ゴ Pro W3"/>
              </a:rPr>
              <a:t>l'Université de Makerere.</a:t>
            </a:r>
            <a:endParaRPr lang="fr-fr" dirty="0"/>
          </a:p>
        </p:txBody>
      </p:sp>
      <p:sp>
        <p:nvSpPr>
          <p:cNvPr id="4" name="Slide Number Placeholder 3"/>
          <p:cNvSpPr>
            <a:spLocks noGrp="1"/>
          </p:cNvSpPr>
          <p:nvPr>
            <p:ph type="sldNum" sz="quarter" idx="10"/>
          </p:nvPr>
        </p:nvSpPr>
        <p:spPr/>
        <p:txBody>
          <a:bodyPr/>
          <a:lstStyle/>
          <a:p>
            <a:pPr algn="l" rtl="0"/>
            <a:fld id="{55CB2294-2815-0641-BA18-00635844A3C8}" type="slidenum">
              <a:rPr/>
              <a:t>32</a:t>
            </a:fld>
            <a:endParaRPr lang="fr-fr"/>
          </a:p>
        </p:txBody>
      </p:sp>
    </p:spTree>
    <p:extLst>
      <p:ext uri="{BB962C8B-B14F-4D97-AF65-F5344CB8AC3E}">
        <p14:creationId xmlns:p14="http://schemas.microsoft.com/office/powerpoint/2010/main" val="17748134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1A5EC6-A75C-4CB9-79A7-855F1E21692F}"/>
              </a:ext>
            </a:extLst>
          </p:cNvPr>
          <p:cNvSpPr/>
          <p:nvPr userDrawn="1"/>
        </p:nvSpPr>
        <p:spPr>
          <a:xfrm>
            <a:off x="0" y="0"/>
            <a:ext cx="3581400" cy="6934200"/>
          </a:xfrm>
          <a:prstGeom prst="rect">
            <a:avLst/>
          </a:prstGeom>
          <a:solidFill>
            <a:srgbClr val="90349B"/>
          </a:solidFill>
          <a:ln>
            <a:solidFill>
              <a:srgbClr val="90349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847D9BD4-03C4-D63E-D26A-3325046A3CE2}"/>
              </a:ext>
            </a:extLst>
          </p:cNvPr>
          <p:cNvPicPr>
            <a:picLocks noChangeAspect="1"/>
          </p:cNvPicPr>
          <p:nvPr userDrawn="1"/>
        </p:nvPicPr>
        <p:blipFill rotWithShape="1">
          <a:blip r:embed="rId2"/>
          <a:srcRect l="33334" t="34926" r="3237" b="22298"/>
          <a:stretch/>
        </p:blipFill>
        <p:spPr>
          <a:xfrm>
            <a:off x="277586" y="5497021"/>
            <a:ext cx="3037114" cy="1110608"/>
          </a:xfrm>
          <a:prstGeom prst="rect">
            <a:avLst/>
          </a:prstGeom>
        </p:spPr>
      </p:pic>
      <p:pic>
        <p:nvPicPr>
          <p:cNvPr id="14" name="Image 13">
            <a:extLst>
              <a:ext uri="{FF2B5EF4-FFF2-40B4-BE49-F238E27FC236}">
                <a16:creationId xmlns:a16="http://schemas.microsoft.com/office/drawing/2014/main" id="{DBE2C564-1FFD-AB18-03F0-9843971BDA77}"/>
              </a:ext>
            </a:extLst>
          </p:cNvPr>
          <p:cNvPicPr>
            <a:picLocks noChangeAspect="1"/>
          </p:cNvPicPr>
          <p:nvPr userDrawn="1"/>
        </p:nvPicPr>
        <p:blipFill>
          <a:blip r:embed="rId3"/>
          <a:stretch>
            <a:fillRect/>
          </a:stretch>
        </p:blipFill>
        <p:spPr>
          <a:xfrm>
            <a:off x="926882" y="381000"/>
            <a:ext cx="1655379" cy="1600200"/>
          </a:xfrm>
          <a:prstGeom prst="rect">
            <a:avLst/>
          </a:prstGeom>
        </p:spPr>
      </p:pic>
      <p:sp>
        <p:nvSpPr>
          <p:cNvPr id="15" name="ZoneTexte 14">
            <a:extLst>
              <a:ext uri="{FF2B5EF4-FFF2-40B4-BE49-F238E27FC236}">
                <a16:creationId xmlns:a16="http://schemas.microsoft.com/office/drawing/2014/main" id="{F95CDA58-2216-05B6-3B02-C90F5B7A11C2}"/>
              </a:ext>
            </a:extLst>
          </p:cNvPr>
          <p:cNvSpPr txBox="1"/>
          <p:nvPr userDrawn="1"/>
        </p:nvSpPr>
        <p:spPr>
          <a:xfrm>
            <a:off x="786493" y="2954280"/>
            <a:ext cx="2019300" cy="1569660"/>
          </a:xfrm>
          <a:prstGeom prst="rect">
            <a:avLst/>
          </a:prstGeom>
          <a:noFill/>
        </p:spPr>
        <p:txBody>
          <a:bodyPr wrap="square" rtlCol="0">
            <a:spAutoFit/>
          </a:bodyPr>
          <a:lstStyle/>
          <a:p>
            <a:pPr algn="ctr"/>
            <a:r>
              <a:rPr lang="fr-FR" dirty="0">
                <a:solidFill>
                  <a:schemeClr val="bg1"/>
                </a:solidFill>
              </a:rPr>
              <a:t>Séminaire</a:t>
            </a:r>
          </a:p>
          <a:p>
            <a:pPr algn="ctr"/>
            <a:r>
              <a:rPr lang="fr-FR" dirty="0">
                <a:solidFill>
                  <a:schemeClr val="bg1"/>
                </a:solidFill>
              </a:rPr>
              <a:t>de la Fondation</a:t>
            </a:r>
          </a:p>
          <a:p>
            <a:pPr algn="ctr"/>
            <a:r>
              <a:rPr lang="fr-FR" dirty="0">
                <a:solidFill>
                  <a:schemeClr val="bg1"/>
                </a:solidFill>
              </a:rPr>
              <a:t>2022-2023</a:t>
            </a:r>
          </a:p>
        </p:txBody>
      </p:sp>
      <p:sp>
        <p:nvSpPr>
          <p:cNvPr id="23" name="Rectangle 22">
            <a:extLst>
              <a:ext uri="{FF2B5EF4-FFF2-40B4-BE49-F238E27FC236}">
                <a16:creationId xmlns:a16="http://schemas.microsoft.com/office/drawing/2014/main" id="{225914A6-5650-B1CC-4625-D021653EB504}"/>
              </a:ext>
            </a:extLst>
          </p:cNvPr>
          <p:cNvSpPr/>
          <p:nvPr userDrawn="1"/>
        </p:nvSpPr>
        <p:spPr>
          <a:xfrm>
            <a:off x="3581400" y="0"/>
            <a:ext cx="8610600" cy="6934200"/>
          </a:xfrm>
          <a:prstGeom prst="rect">
            <a:avLst/>
          </a:prstGeom>
          <a:solidFill>
            <a:srgbClr val="4EA56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F6DA10F9-CEC8-2323-16BD-8A7BD81819D6}"/>
              </a:ext>
            </a:extLst>
          </p:cNvPr>
          <p:cNvSpPr/>
          <p:nvPr userDrawn="1"/>
        </p:nvSpPr>
        <p:spPr>
          <a:xfrm>
            <a:off x="4094805" y="533400"/>
            <a:ext cx="7563795" cy="5867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6" name="Picture 4" descr="La Fondation Rotary | Rotary District 1750">
            <a:extLst>
              <a:ext uri="{FF2B5EF4-FFF2-40B4-BE49-F238E27FC236}">
                <a16:creationId xmlns:a16="http://schemas.microsoft.com/office/drawing/2014/main" id="{E1D2F03C-94A1-D4A4-AFB2-F967064122BF}"/>
              </a:ext>
            </a:extLst>
          </p:cNvPr>
          <p:cNvPicPr>
            <a:picLocks noChangeAspect="1" noChangeArrowheads="1"/>
          </p:cNvPicPr>
          <p:nvPr userDrawn="1"/>
        </p:nvPicPr>
        <p:blipFill rotWithShape="1">
          <a:blip r:embed="rId4">
            <a:alphaModFix amt="48000"/>
            <a:extLst>
              <a:ext uri="{28A0092B-C50C-407E-A947-70E740481C1C}">
                <a14:useLocalDpi xmlns:a14="http://schemas.microsoft.com/office/drawing/2010/main" val="0"/>
              </a:ext>
            </a:extLst>
          </a:blip>
          <a:srcRect l="5990" t="6021" r="13425"/>
          <a:stretch/>
        </p:blipFill>
        <p:spPr bwMode="auto">
          <a:xfrm>
            <a:off x="4090307" y="512180"/>
            <a:ext cx="7563795" cy="5883314"/>
          </a:xfrm>
          <a:prstGeom prst="rect">
            <a:avLst/>
          </a:prstGeom>
          <a:noFill/>
          <a:extLst>
            <a:ext uri="{909E8E84-426E-40DD-AFC4-6F175D3DCCD1}">
              <a14:hiddenFill xmlns:a14="http://schemas.microsoft.com/office/drawing/2010/main">
                <a:solidFill>
                  <a:srgbClr val="FFFFFF"/>
                </a:solidFill>
              </a14:hiddenFill>
            </a:ext>
          </a:extLst>
        </p:spPr>
      </p:pic>
      <p:sp>
        <p:nvSpPr>
          <p:cNvPr id="27" name="Titre 26">
            <a:extLst>
              <a:ext uri="{FF2B5EF4-FFF2-40B4-BE49-F238E27FC236}">
                <a16:creationId xmlns:a16="http://schemas.microsoft.com/office/drawing/2014/main" id="{64DF2F98-CEE5-AA99-64D9-1277F1849591}"/>
              </a:ext>
            </a:extLst>
          </p:cNvPr>
          <p:cNvSpPr>
            <a:spLocks noGrp="1"/>
          </p:cNvSpPr>
          <p:nvPr>
            <p:ph type="title"/>
          </p:nvPr>
        </p:nvSpPr>
        <p:spPr>
          <a:xfrm>
            <a:off x="2628900" y="2791055"/>
            <a:ext cx="10515600" cy="1325563"/>
          </a:xfrm>
          <a:prstGeom prst="rect">
            <a:avLst/>
          </a:prstGeom>
        </p:spPr>
        <p:txBody>
          <a:bodyPr/>
          <a:lstStyle>
            <a:lvl1pPr>
              <a:defRPr>
                <a:solidFill>
                  <a:srgbClr val="90349B"/>
                </a:solidFill>
              </a:defRPr>
            </a:lvl1pPr>
          </a:lstStyle>
          <a:p>
            <a:r>
              <a:rPr lang="fr-FR"/>
              <a:t>Modifiez le style du titre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sz="3600">
                <a:latin typeface="Arial Narrow"/>
                <a:cs typeface="Arial Narrow"/>
              </a:defRPr>
            </a:lvl1pPr>
          </a:lstStyle>
          <a:p>
            <a:r>
              <a:rPr lang="en-US"/>
              <a:t>Click to edit Master title style</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649A69-5537-C61B-96C6-044556079EA1}"/>
              </a:ext>
            </a:extLst>
          </p:cNvPr>
          <p:cNvSpPr>
            <a:spLocks noChangeArrowheads="1"/>
          </p:cNvSpPr>
          <p:nvPr userDrawn="1"/>
        </p:nvSpPr>
        <p:spPr bwMode="auto">
          <a:xfrm>
            <a:off x="5976" y="6019800"/>
            <a:ext cx="12186024" cy="838200"/>
          </a:xfrm>
          <a:prstGeom prst="rect">
            <a:avLst/>
          </a:prstGeom>
          <a:solidFill>
            <a:schemeClr val="bg1"/>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sz="2400" dirty="0">
              <a:solidFill>
                <a:srgbClr val="1D4781"/>
              </a:solidFill>
              <a:latin typeface="+mn-lt"/>
              <a:ea typeface="+mn-ea"/>
            </a:endParaRPr>
          </a:p>
        </p:txBody>
      </p:sp>
      <p:sp>
        <p:nvSpPr>
          <p:cNvPr id="3" name="Espace réservé du contenu 2"/>
          <p:cNvSpPr>
            <a:spLocks noGrp="1"/>
          </p:cNvSpPr>
          <p:nvPr>
            <p:ph sz="quarter" idx="10"/>
          </p:nvPr>
        </p:nvSpPr>
        <p:spPr>
          <a:xfrm>
            <a:off x="406400" y="990600"/>
            <a:ext cx="11480800" cy="5029200"/>
          </a:xfrm>
          <a:prstGeom prst="rect">
            <a:avLst/>
          </a:prstGeom>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
        <p:nvSpPr>
          <p:cNvPr id="6" name="Rectangle 5"/>
          <p:cNvSpPr>
            <a:spLocks noChangeArrowheads="1"/>
          </p:cNvSpPr>
          <p:nvPr userDrawn="1"/>
        </p:nvSpPr>
        <p:spPr bwMode="auto">
          <a:xfrm>
            <a:off x="0" y="0"/>
            <a:ext cx="12186024" cy="838200"/>
          </a:xfrm>
          <a:prstGeom prst="rect">
            <a:avLst/>
          </a:prstGeom>
          <a:solidFill>
            <a:schemeClr val="bg1"/>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sz="2400" dirty="0">
              <a:solidFill>
                <a:srgbClr val="1D4781"/>
              </a:solidFill>
              <a:latin typeface="+mn-lt"/>
              <a:ea typeface="+mn-ea"/>
            </a:endParaRPr>
          </a:p>
        </p:txBody>
      </p:sp>
      <p:sp>
        <p:nvSpPr>
          <p:cNvPr id="8" name="Titre 7"/>
          <p:cNvSpPr>
            <a:spLocks noGrp="1"/>
          </p:cNvSpPr>
          <p:nvPr>
            <p:ph type="title"/>
          </p:nvPr>
        </p:nvSpPr>
        <p:spPr>
          <a:xfrm>
            <a:off x="406400" y="106362"/>
            <a:ext cx="11480800" cy="579438"/>
          </a:xfrm>
          <a:prstGeom prst="rect">
            <a:avLst/>
          </a:prstGeom>
        </p:spPr>
        <p:txBody>
          <a:bodyPr/>
          <a:lstStyle>
            <a:lvl1pPr algn="l">
              <a:defRPr sz="4000">
                <a:solidFill>
                  <a:srgbClr val="1D4781"/>
                </a:solidFill>
              </a:defRPr>
            </a:lvl1pPr>
          </a:lstStyle>
          <a:p>
            <a:r>
              <a:rPr lang="fr-FR" dirty="0"/>
              <a:t>Modifiez le style du titre</a:t>
            </a:r>
            <a:endParaRPr lang="fr-BE" dirty="0"/>
          </a:p>
        </p:txBody>
      </p:sp>
      <p:sp>
        <p:nvSpPr>
          <p:cNvPr id="9" name="Tekstvak 5"/>
          <p:cNvSpPr txBox="1"/>
          <p:nvPr userDrawn="1"/>
        </p:nvSpPr>
        <p:spPr>
          <a:xfrm>
            <a:off x="5599953" y="6294437"/>
            <a:ext cx="5283200" cy="369888"/>
          </a:xfrm>
          <a:prstGeom prst="rect">
            <a:avLst/>
          </a:prstGeom>
          <a:noFill/>
        </p:spPr>
        <p:txBody>
          <a:bodyPr>
            <a:spAutoFit/>
          </a:bodyPr>
          <a:lstStyle/>
          <a:p>
            <a:pPr algn="r">
              <a:defRPr/>
            </a:pPr>
            <a:r>
              <a:rPr lang="nl-BE" sz="1400" dirty="0"/>
              <a:t>Assemblée</a:t>
            </a:r>
            <a:r>
              <a:rPr lang="nl-BE" sz="1800" dirty="0"/>
              <a:t> </a:t>
            </a:r>
            <a:r>
              <a:rPr lang="nl-BE" sz="1400" dirty="0"/>
              <a:t>de District 2020</a:t>
            </a:r>
          </a:p>
        </p:txBody>
      </p:sp>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99800" y="6294438"/>
            <a:ext cx="762000" cy="447591"/>
          </a:xfrm>
          <a:prstGeom prst="rect">
            <a:avLst/>
          </a:prstGeom>
        </p:spPr>
      </p:pic>
      <p:pic>
        <p:nvPicPr>
          <p:cNvPr id="11" name="Imag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600" y="5952622"/>
            <a:ext cx="3048000" cy="905378"/>
          </a:xfrm>
          <a:prstGeom prst="rect">
            <a:avLst/>
          </a:prstGeom>
        </p:spPr>
      </p:pic>
    </p:spTree>
    <p:extLst>
      <p:ext uri="{BB962C8B-B14F-4D97-AF65-F5344CB8AC3E}">
        <p14:creationId xmlns:p14="http://schemas.microsoft.com/office/powerpoint/2010/main" val="17839458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8998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3"/>
          </a:xfrm>
        </p:spPr>
        <p:txBody>
          <a:bodyPr>
            <a:normAutofit/>
          </a:bodyPr>
          <a:lstStyle>
            <a:lvl1pPr marL="0" indent="0">
              <a:buNone/>
              <a:defRPr sz="2200"/>
            </a:lvl1pPr>
            <a:lvl2pPr marL="228594" indent="-169858">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3"/>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8" y="3383633"/>
            <a:ext cx="4986867" cy="1975764"/>
          </a:xfrm>
        </p:spPr>
        <p:txBody>
          <a:bodyPr>
            <a:normAutofit/>
          </a:bodyPr>
          <a:lstStyle>
            <a:lvl1pPr marL="0" indent="0" algn="l">
              <a:buNone/>
              <a:defRPr sz="2200">
                <a:solidFill>
                  <a:schemeClr val="bg1"/>
                </a:solidFill>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4" y="115571"/>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‹N°›</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5"/>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4234236435"/>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5"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3"/>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8" y="3383633"/>
            <a:ext cx="4986867" cy="1975764"/>
          </a:xfrm>
        </p:spPr>
        <p:txBody>
          <a:bodyPr>
            <a:normAutofit/>
          </a:bodyPr>
          <a:lstStyle>
            <a:lvl1pPr marL="0" indent="0" algn="l">
              <a:buNone/>
              <a:defRPr sz="2200">
                <a:solidFill>
                  <a:srgbClr val="333333"/>
                </a:solidFill>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5"/>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4" y="115571"/>
            <a:ext cx="423335" cy="365125"/>
          </a:xfrm>
        </p:spPr>
        <p:txBody>
          <a:bodyPr/>
          <a:lstStyle>
            <a:lvl1pPr>
              <a:defRPr>
                <a:solidFill>
                  <a:schemeClr val="bg1"/>
                </a:solidFill>
              </a:defRPr>
            </a:lvl1pPr>
          </a:lstStyle>
          <a:p>
            <a:fld id="{97A94E25-127B-4C48-AF96-44BA7B823777}" type="slidenum">
              <a:rPr lang="en-US" smtClean="0"/>
              <a:pPr/>
              <a:t>‹N°›</a:t>
            </a:fld>
            <a:endParaRPr lang="en-US" dirty="0"/>
          </a:p>
        </p:txBody>
      </p:sp>
    </p:spTree>
    <p:extLst>
      <p:ext uri="{BB962C8B-B14F-4D97-AF65-F5344CB8AC3E}">
        <p14:creationId xmlns:p14="http://schemas.microsoft.com/office/powerpoint/2010/main" val="2803221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13F4605-6FA6-02A7-D1A0-54E2BA1C79A1}"/>
              </a:ext>
            </a:extLst>
          </p:cNvPr>
          <p:cNvSpPr/>
          <p:nvPr userDrawn="1"/>
        </p:nvSpPr>
        <p:spPr>
          <a:xfrm>
            <a:off x="0" y="15950"/>
            <a:ext cx="12192000" cy="990600"/>
          </a:xfrm>
          <a:prstGeom prst="rect">
            <a:avLst/>
          </a:prstGeom>
          <a:solidFill>
            <a:srgbClr val="91359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p:txBody>
      </p:sp>
      <p:sp>
        <p:nvSpPr>
          <p:cNvPr id="4" name="Rectangle 3"/>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p>
        </p:txBody>
      </p:sp>
      <p:sp>
        <p:nvSpPr>
          <p:cNvPr id="2" name="Title 1"/>
          <p:cNvSpPr>
            <a:spLocks noGrp="1"/>
          </p:cNvSpPr>
          <p:nvPr>
            <p:ph type="title"/>
          </p:nvPr>
        </p:nvSpPr>
        <p:spPr>
          <a:xfrm>
            <a:off x="609600" y="260498"/>
            <a:ext cx="11328400" cy="533400"/>
          </a:xfrm>
          <a:prstGeom prst="rect">
            <a:avLst/>
          </a:prstGeom>
        </p:spPr>
        <p:txBody>
          <a:bodyPr lIns="0" tIns="0" rIns="0" bIns="0" anchor="ctr" anchorCtr="0"/>
          <a:lstStyle>
            <a:lvl1pPr algn="l">
              <a:defRPr sz="40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b="0">
                <a:solidFill>
                  <a:srgbClr val="91359C"/>
                </a:solidFill>
                <a:latin typeface="Georgia"/>
                <a:cs typeface="Georgia"/>
              </a:defRPr>
            </a:lvl1pPr>
            <a:lvl2pPr>
              <a:defRPr sz="2400" b="0">
                <a:solidFill>
                  <a:srgbClr val="1D4781"/>
                </a:solidFill>
                <a:latin typeface="Georgia"/>
                <a:cs typeface="Georgia"/>
              </a:defRPr>
            </a:lvl2pPr>
            <a:lvl3pPr>
              <a:defRPr sz="1800">
                <a:solidFill>
                  <a:schemeClr val="bg2">
                    <a:lumMod val="10000"/>
                  </a:schemeClr>
                </a:solidFill>
                <a:latin typeface="Georgia"/>
                <a:cs typeface="Georgia"/>
              </a:defRPr>
            </a:lvl3pPr>
            <a:lvl4pPr>
              <a:defRPr sz="1400">
                <a:solidFill>
                  <a:srgbClr val="58585A"/>
                </a:solidFill>
                <a:latin typeface="Georgia"/>
                <a:cs typeface="Georgia"/>
              </a:defRPr>
            </a:lvl4pPr>
            <a:lvl5pPr>
              <a:defRPr sz="12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Rectangle 17">
            <a:extLst>
              <a:ext uri="{FF2B5EF4-FFF2-40B4-BE49-F238E27FC236}">
                <a16:creationId xmlns:a16="http://schemas.microsoft.com/office/drawing/2014/main" id="{94C01490-A5BE-4E04-F3BF-07D5E8733B81}"/>
              </a:ext>
            </a:extLst>
          </p:cNvPr>
          <p:cNvSpPr/>
          <p:nvPr userDrawn="1"/>
        </p:nvSpPr>
        <p:spPr>
          <a:xfrm>
            <a:off x="0" y="5899298"/>
            <a:ext cx="12192000" cy="990600"/>
          </a:xfrm>
          <a:prstGeom prst="rect">
            <a:avLst/>
          </a:prstGeom>
          <a:solidFill>
            <a:srgbClr val="91359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2" name="Image 21">
            <a:extLst>
              <a:ext uri="{FF2B5EF4-FFF2-40B4-BE49-F238E27FC236}">
                <a16:creationId xmlns:a16="http://schemas.microsoft.com/office/drawing/2014/main" id="{D2E12903-FF3E-3B0A-171A-941992340E75}"/>
              </a:ext>
            </a:extLst>
          </p:cNvPr>
          <p:cNvPicPr>
            <a:picLocks noChangeAspect="1"/>
          </p:cNvPicPr>
          <p:nvPr userDrawn="1"/>
        </p:nvPicPr>
        <p:blipFill>
          <a:blip r:embed="rId2"/>
          <a:stretch>
            <a:fillRect/>
          </a:stretch>
        </p:blipFill>
        <p:spPr>
          <a:xfrm>
            <a:off x="-916782" y="5486400"/>
            <a:ext cx="3126582" cy="1695302"/>
          </a:xfrm>
          <a:prstGeom prst="rect">
            <a:avLst/>
          </a:prstGeom>
        </p:spPr>
      </p:pic>
      <p:sp>
        <p:nvSpPr>
          <p:cNvPr id="23" name="Rectangle 22">
            <a:extLst>
              <a:ext uri="{FF2B5EF4-FFF2-40B4-BE49-F238E27FC236}">
                <a16:creationId xmlns:a16="http://schemas.microsoft.com/office/drawing/2014/main" id="{C80C10DE-F64C-075A-4802-51C94A4381BA}"/>
              </a:ext>
            </a:extLst>
          </p:cNvPr>
          <p:cNvSpPr/>
          <p:nvPr userDrawn="1"/>
        </p:nvSpPr>
        <p:spPr>
          <a:xfrm>
            <a:off x="12039600" y="15950"/>
            <a:ext cx="177209" cy="6873948"/>
          </a:xfrm>
          <a:prstGeom prst="rect">
            <a:avLst/>
          </a:prstGeom>
          <a:solidFill>
            <a:srgbClr val="4EA56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5" name="Image 24">
            <a:extLst>
              <a:ext uri="{FF2B5EF4-FFF2-40B4-BE49-F238E27FC236}">
                <a16:creationId xmlns:a16="http://schemas.microsoft.com/office/drawing/2014/main" id="{4F86CB75-CFE8-4A7B-C7F4-ACFFC1EE0E97}"/>
              </a:ext>
            </a:extLst>
          </p:cNvPr>
          <p:cNvPicPr>
            <a:picLocks noChangeAspect="1"/>
          </p:cNvPicPr>
          <p:nvPr userDrawn="1"/>
        </p:nvPicPr>
        <p:blipFill>
          <a:blip r:embed="rId3"/>
          <a:stretch>
            <a:fillRect/>
          </a:stretch>
        </p:blipFill>
        <p:spPr>
          <a:xfrm>
            <a:off x="10007600" y="6075113"/>
            <a:ext cx="1752600" cy="638969"/>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3"/>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3"/>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5"/>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4" y="115571"/>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‹N°›</a:t>
            </a:fld>
            <a:endParaRPr lang="en-US" dirty="0"/>
          </a:p>
        </p:txBody>
      </p:sp>
    </p:spTree>
    <p:extLst>
      <p:ext uri="{BB962C8B-B14F-4D97-AF65-F5344CB8AC3E}">
        <p14:creationId xmlns:p14="http://schemas.microsoft.com/office/powerpoint/2010/main" val="20959059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p>
        </p:txBody>
      </p:sp>
      <p:sp>
        <p:nvSpPr>
          <p:cNvPr id="4" name="Rectangle 3"/>
          <p:cNvSpPr>
            <a:spLocks noChangeArrowheads="1"/>
          </p:cNvSpPr>
          <p:nvPr/>
        </p:nvSpPr>
        <p:spPr bwMode="auto">
          <a:xfrm>
            <a:off x="-203200" y="2667000"/>
            <a:ext cx="12700000" cy="1600200"/>
          </a:xfrm>
          <a:prstGeom prst="rect">
            <a:avLst/>
          </a:prstGeom>
          <a:solidFill>
            <a:schemeClr val="accent1"/>
          </a:solidFill>
          <a:ln w="9525">
            <a:noFill/>
            <a:miter lim="800000"/>
            <a:headEnd/>
            <a:tailEnd/>
          </a:ln>
          <a:effectLst>
            <a:outerShdw dist="61087" dir="5400000" rotWithShape="0">
              <a:srgbClr val="808080">
                <a:alpha val="45998"/>
              </a:srgbClr>
            </a:outerShdw>
          </a:effectLst>
        </p:spPr>
        <p:txBody>
          <a:bodyPr anchor="ctr"/>
          <a:lstStyle/>
          <a:p>
            <a:pPr algn="ctr" eaLnBrk="0" hangingPunct="0">
              <a:defRPr/>
            </a:pPr>
            <a:endParaRPr lang="en-US" sz="2400">
              <a:solidFill>
                <a:schemeClr val="lt1"/>
              </a:solidFill>
              <a:latin typeface="+mn-lt"/>
              <a:ea typeface="+mn-ea"/>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p>
        </p:txBody>
      </p:sp>
      <p:sp>
        <p:nvSpPr>
          <p:cNvPr id="4" name="Rectangle 3"/>
          <p:cNvSpPr>
            <a:spLocks noChangeArrowheads="1"/>
          </p:cNvSpPr>
          <p:nvPr/>
        </p:nvSpPr>
        <p:spPr bwMode="auto">
          <a:xfrm>
            <a:off x="-203200" y="2667000"/>
            <a:ext cx="12700000" cy="1600200"/>
          </a:xfrm>
          <a:prstGeom prst="rect">
            <a:avLst/>
          </a:prstGeom>
          <a:solidFill>
            <a:srgbClr val="005DAA"/>
          </a:solidFill>
          <a:ln w="9525">
            <a:noFill/>
            <a:miter lim="800000"/>
            <a:headEnd/>
            <a:tailEnd/>
          </a:ln>
          <a:effectLst>
            <a:outerShdw dist="61087" dir="5400000" rotWithShape="0">
              <a:srgbClr val="808080">
                <a:alpha val="45998"/>
              </a:srgbClr>
            </a:outerShdw>
          </a:effectLst>
        </p:spPr>
        <p:txBody>
          <a:bodyPr anchor="ctr"/>
          <a:lstStyle/>
          <a:p>
            <a:pPr algn="ctr" eaLnBrk="0" hangingPunct="0">
              <a:defRPr/>
            </a:pPr>
            <a:endParaRPr lang="en-US" sz="2400">
              <a:solidFill>
                <a:schemeClr val="lt1"/>
              </a:solidFill>
              <a:latin typeface="+mn-lt"/>
              <a:ea typeface="+mn-ea"/>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p>
        </p:txBody>
      </p:sp>
      <p:sp>
        <p:nvSpPr>
          <p:cNvPr id="4" name="Rectangle 3"/>
          <p:cNvSpPr>
            <a:spLocks noChangeArrowheads="1"/>
          </p:cNvSpPr>
          <p:nvPr/>
        </p:nvSpPr>
        <p:spPr bwMode="auto">
          <a:xfrm>
            <a:off x="-203200" y="2667000"/>
            <a:ext cx="12700000" cy="1600200"/>
          </a:xfrm>
          <a:prstGeom prst="rect">
            <a:avLst/>
          </a:prstGeom>
          <a:solidFill>
            <a:schemeClr val="tx2"/>
          </a:solidFill>
          <a:ln w="9525">
            <a:noFill/>
            <a:miter lim="800000"/>
            <a:headEnd/>
            <a:tailEnd/>
          </a:ln>
          <a:effectLst>
            <a:outerShdw dist="61087" dir="5400000" rotWithShape="0">
              <a:srgbClr val="808080">
                <a:alpha val="45998"/>
              </a:srgbClr>
            </a:outerShdw>
          </a:effectLst>
        </p:spPr>
        <p:txBody>
          <a:bodyPr anchor="ctr"/>
          <a:lstStyle/>
          <a:p>
            <a:pPr algn="ctr" eaLnBrk="0" hangingPunct="0">
              <a:defRPr/>
            </a:pPr>
            <a:endParaRPr lang="en-US" sz="2400">
              <a:solidFill>
                <a:schemeClr val="lt1"/>
              </a:solidFill>
              <a:latin typeface="+mn-lt"/>
              <a:ea typeface="+mn-ea"/>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p>
        </p:txBody>
      </p:sp>
      <p:sp>
        <p:nvSpPr>
          <p:cNvPr id="4" name="Rectangle 3"/>
          <p:cNvSpPr>
            <a:spLocks noChangeArrowheads="1"/>
          </p:cNvSpPr>
          <p:nvPr/>
        </p:nvSpPr>
        <p:spPr bwMode="auto">
          <a:xfrm>
            <a:off x="-203200" y="2667000"/>
            <a:ext cx="12700000" cy="1600200"/>
          </a:xfrm>
          <a:prstGeom prst="rect">
            <a:avLst/>
          </a:prstGeom>
          <a:solidFill>
            <a:srgbClr val="009999"/>
          </a:solidFill>
          <a:ln w="9525">
            <a:noFill/>
            <a:miter lim="800000"/>
            <a:headEnd/>
            <a:tailEnd/>
          </a:ln>
          <a:effectLst>
            <a:outerShdw dist="61087" dir="5400000" rotWithShape="0">
              <a:srgbClr val="808080">
                <a:alpha val="45998"/>
              </a:srgbClr>
            </a:outerShdw>
          </a:effectLst>
        </p:spPr>
        <p:txBody>
          <a:bodyPr anchor="ctr"/>
          <a:lstStyle/>
          <a:p>
            <a:pPr algn="ctr" eaLnBrk="0" hangingPunct="0">
              <a:defRPr/>
            </a:pPr>
            <a:endParaRPr lang="en-US" sz="2400">
              <a:solidFill>
                <a:schemeClr val="lt1"/>
              </a:solidFill>
              <a:latin typeface="+mn-lt"/>
              <a:ea typeface="+mn-ea"/>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p>
        </p:txBody>
      </p:sp>
      <p:sp>
        <p:nvSpPr>
          <p:cNvPr id="4" name="Rectangle 3"/>
          <p:cNvSpPr>
            <a:spLocks noChangeArrowheads="1"/>
          </p:cNvSpPr>
          <p:nvPr/>
        </p:nvSpPr>
        <p:spPr bwMode="auto">
          <a:xfrm>
            <a:off x="-203200" y="2667000"/>
            <a:ext cx="12700000" cy="1600200"/>
          </a:xfrm>
          <a:prstGeom prst="rect">
            <a:avLst/>
          </a:prstGeom>
          <a:solidFill>
            <a:srgbClr val="FF7600"/>
          </a:solidFill>
          <a:ln w="9525">
            <a:noFill/>
            <a:miter lim="800000"/>
            <a:headEnd/>
            <a:tailEnd/>
          </a:ln>
          <a:effectLst>
            <a:outerShdw dist="61087" dir="5400000" rotWithShape="0">
              <a:srgbClr val="808080">
                <a:alpha val="45998"/>
              </a:srgbClr>
            </a:outerShdw>
          </a:effectLst>
        </p:spPr>
        <p:txBody>
          <a:bodyPr anchor="ctr"/>
          <a:lstStyle/>
          <a:p>
            <a:pPr algn="ctr" eaLnBrk="0" hangingPunct="0">
              <a:defRPr/>
            </a:pPr>
            <a:endParaRPr lang="en-US" sz="2400">
              <a:solidFill>
                <a:schemeClr val="lt1"/>
              </a:solidFill>
              <a:latin typeface="+mn-lt"/>
              <a:ea typeface="+mn-ea"/>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None/>
              <a:defRPr/>
            </a:lvl1pPr>
          </a:lstStyle>
          <a:p>
            <a:pPr lvl="0"/>
            <a:endParaRPr lang="en-US" dirty="0"/>
          </a:p>
        </p:txBody>
      </p:sp>
      <p:sp>
        <p:nvSpPr>
          <p:cNvPr id="4" name="Titel 3"/>
          <p:cNvSpPr>
            <a:spLocks noGrp="1"/>
          </p:cNvSpPr>
          <p:nvPr>
            <p:ph type="title"/>
          </p:nvPr>
        </p:nvSpPr>
        <p:spPr>
          <a:xfrm>
            <a:off x="304800" y="0"/>
            <a:ext cx="11887200" cy="914400"/>
          </a:xfrm>
          <a:prstGeom prst="rect">
            <a:avLst/>
          </a:prstGeom>
        </p:spPr>
        <p:txBody>
          <a:bodyPr/>
          <a:lstStyle/>
          <a:p>
            <a:r>
              <a:rPr lang="nl-NL"/>
              <a:t>Klik om de stijl te bewerken</a:t>
            </a:r>
            <a:endParaRPr lang="nl-BE"/>
          </a:p>
        </p:txBody>
      </p:sp>
    </p:spTree>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304800" y="0"/>
            <a:ext cx="11887200" cy="914400"/>
          </a:xfrm>
          <a:prstGeom prst="rect">
            <a:avLst/>
          </a:prstGeom>
        </p:spPr>
        <p:txBody>
          <a:bodyPr/>
          <a:lstStyle/>
          <a:p>
            <a:r>
              <a:rPr lang="nl-NL"/>
              <a:t>Klik om de stijl te bewerken</a:t>
            </a:r>
            <a:endParaRPr lang="nl-BE"/>
          </a:p>
        </p:txBody>
      </p:sp>
      <p:sp>
        <p:nvSpPr>
          <p:cNvPr id="3" name="Tijdelijke aanduiding voor inhoud 2"/>
          <p:cNvSpPr>
            <a:spLocks noGrp="1"/>
          </p:cNvSpPr>
          <p:nvPr>
            <p:ph idx="1"/>
          </p:nvPr>
        </p:nvSpPr>
        <p:spPr>
          <a:xfrm>
            <a:off x="609600" y="1828800"/>
            <a:ext cx="10972800" cy="4267200"/>
          </a:xfrm>
          <a:prstGeom prst="rect">
            <a:avLst/>
          </a:prstGeo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p>
        </p:txBody>
      </p:sp>
      <p:sp>
        <p:nvSpPr>
          <p:cNvPr id="5" name="Rectangle 4"/>
          <p:cNvSpPr>
            <a:spLocks noChangeArrowheads="1"/>
          </p:cNvSpPr>
          <p:nvPr/>
        </p:nvSpPr>
        <p:spPr bwMode="auto">
          <a:xfrm>
            <a:off x="-101600" y="457200"/>
            <a:ext cx="12395200" cy="533400"/>
          </a:xfrm>
          <a:prstGeom prst="rect">
            <a:avLst/>
          </a:prstGeom>
          <a:solidFill>
            <a:schemeClr val="accent1"/>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sz="240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10172" y="273976"/>
            <a:ext cx="10971656" cy="585246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09600" y="6356351"/>
            <a:ext cx="2844800" cy="365125"/>
          </a:xfrm>
          <a:prstGeom prst="rect">
            <a:avLst/>
          </a:prstGeom>
        </p:spPr>
        <p:txBody>
          <a:bodyPr/>
          <a:lstStyle>
            <a:lvl1pPr fontAlgn="base">
              <a:spcBef>
                <a:spcPct val="0"/>
              </a:spcBef>
              <a:spcAft>
                <a:spcPct val="0"/>
              </a:spcAft>
              <a:defRPr>
                <a:latin typeface="Arial" pitchFamily="34" charset="0"/>
                <a:ea typeface="ＭＳ Ｐゴシック" pitchFamily="34" charset="-128"/>
                <a:cs typeface="+mn-cs"/>
              </a:defRPr>
            </a:lvl1pPr>
          </a:lstStyle>
          <a:p>
            <a:pPr>
              <a:defRPr/>
            </a:pPr>
            <a:fld id="{63416188-169B-49A7-9D67-971897587519}" type="datetimeFigureOut">
              <a:rPr lang="en-US"/>
              <a:pPr>
                <a:defRPr/>
              </a:pPr>
              <a:t>9/30/2023</a:t>
            </a:fld>
            <a:endParaRPr lang="en-US"/>
          </a:p>
        </p:txBody>
      </p:sp>
      <p:sp>
        <p:nvSpPr>
          <p:cNvPr id="4" name="Rectangle 5"/>
          <p:cNvSpPr>
            <a:spLocks noGrp="1" noChangeArrowheads="1"/>
          </p:cNvSpPr>
          <p:nvPr>
            <p:ph type="ftr" sz="quarter" idx="11"/>
          </p:nvPr>
        </p:nvSpPr>
        <p:spPr>
          <a:xfrm>
            <a:off x="4165600" y="6356351"/>
            <a:ext cx="3860800" cy="365125"/>
          </a:xfrm>
          <a:prstGeom prst="rect">
            <a:avLst/>
          </a:prstGeom>
        </p:spPr>
        <p:txBody>
          <a:bodyPr/>
          <a:lstStyle>
            <a:lvl1pPr fontAlgn="base">
              <a:spcBef>
                <a:spcPct val="0"/>
              </a:spcBef>
              <a:spcAft>
                <a:spcPct val="0"/>
              </a:spcAft>
              <a:defRPr>
                <a:latin typeface="Arial" pitchFamily="34" charset="0"/>
                <a:ea typeface="ＭＳ Ｐゴシック" pitchFamily="34" charset="-128"/>
                <a:cs typeface="+mn-cs"/>
              </a:defRPr>
            </a:lvl1pPr>
          </a:lstStyle>
          <a:p>
            <a:pPr>
              <a:defRPr/>
            </a:pPr>
            <a:endParaRPr lang="en-US"/>
          </a:p>
        </p:txBody>
      </p:sp>
      <p:sp>
        <p:nvSpPr>
          <p:cNvPr id="5" name="Rectangle 6"/>
          <p:cNvSpPr>
            <a:spLocks noGrp="1" noChangeArrowheads="1"/>
          </p:cNvSpPr>
          <p:nvPr>
            <p:ph type="sldNum" sz="quarter" idx="12"/>
          </p:nvPr>
        </p:nvSpPr>
        <p:spPr>
          <a:xfrm>
            <a:off x="8737600" y="6356351"/>
            <a:ext cx="2844800" cy="365125"/>
          </a:xfrm>
          <a:prstGeom prst="rect">
            <a:avLst/>
          </a:prstGeom>
        </p:spPr>
        <p:txBody>
          <a:bodyPr/>
          <a:lstStyle>
            <a:lvl1pPr fontAlgn="base">
              <a:spcBef>
                <a:spcPct val="0"/>
              </a:spcBef>
              <a:spcAft>
                <a:spcPct val="0"/>
              </a:spcAft>
              <a:defRPr>
                <a:latin typeface="Arial" pitchFamily="34" charset="0"/>
                <a:ea typeface="ＭＳ Ｐゴシック" pitchFamily="34" charset="-128"/>
                <a:cs typeface="+mn-cs"/>
              </a:defRPr>
            </a:lvl1pPr>
          </a:lstStyle>
          <a:p>
            <a:pPr>
              <a:defRPr/>
            </a:pPr>
            <a:fld id="{E578DE84-51CB-490B-B764-510DEBFD1983}" type="slidenum">
              <a:rPr lang="en-US"/>
              <a:pPr>
                <a:defRPr/>
              </a:pPr>
              <a:t>‹N°›</a:t>
            </a:fld>
            <a:endParaRPr lang="en-US"/>
          </a:p>
        </p:txBody>
      </p:sp>
    </p:spTree>
  </p:cSld>
  <p:clrMapOvr>
    <a:masterClrMapping/>
  </p:clrMapOvr>
  <p:transition>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3" name="Line 13"/>
          <p:cNvSpPr>
            <a:spLocks noChangeShapeType="1"/>
          </p:cNvSpPr>
          <p:nvPr userDrawn="1"/>
        </p:nvSpPr>
        <p:spPr bwMode="auto">
          <a:xfrm flipH="1" flipV="1">
            <a:off x="304800" y="6324600"/>
            <a:ext cx="9855200" cy="0"/>
          </a:xfrm>
          <a:prstGeom prst="line">
            <a:avLst/>
          </a:prstGeom>
          <a:noFill/>
          <a:ln w="38100">
            <a:solidFill>
              <a:srgbClr val="D2C896"/>
            </a:solidFill>
            <a:round/>
            <a:headEnd/>
            <a:tailEnd/>
          </a:ln>
          <a:effectLst/>
        </p:spPr>
        <p:txBody>
          <a:bodyPr/>
          <a:lstStyle/>
          <a:p>
            <a:pPr>
              <a:defRPr/>
            </a:pPr>
            <a:endParaRPr lang="nl-BE" sz="2400">
              <a:latin typeface="Arial" charset="0"/>
            </a:endParaRPr>
          </a:p>
        </p:txBody>
      </p:sp>
      <p:sp>
        <p:nvSpPr>
          <p:cNvPr id="2" name="Title 1"/>
          <p:cNvSpPr>
            <a:spLocks noGrp="1"/>
          </p:cNvSpPr>
          <p:nvPr>
            <p:ph type="title"/>
          </p:nvPr>
        </p:nvSpPr>
        <p:spPr>
          <a:xfrm>
            <a:off x="406400" y="0"/>
            <a:ext cx="11785600" cy="914400"/>
          </a:xfrm>
          <a:prstGeom prst="rect">
            <a:avLst/>
          </a:prstGeom>
          <a:noFill/>
          <a:ln>
            <a:noFill/>
          </a:ln>
          <a:effectLst/>
        </p:spPr>
        <p:txBody>
          <a:bodyPr/>
          <a:lstStyle>
            <a:lvl1pPr algn="l" rtl="0" eaLnBrk="0" fontAlgn="base" hangingPunct="0">
              <a:spcBef>
                <a:spcPct val="0"/>
              </a:spcBef>
              <a:spcAft>
                <a:spcPct val="0"/>
              </a:spcAft>
              <a:defRPr lang="en-US" sz="4800" b="1">
                <a:solidFill>
                  <a:srgbClr val="D2C869"/>
                </a:solidFill>
                <a:effectLst>
                  <a:outerShdw blurRad="38100" dist="38100" dir="2700000" algn="tl">
                    <a:srgbClr val="000000">
                      <a:alpha val="43137"/>
                    </a:srgbClr>
                  </a:outerShdw>
                </a:effectLst>
                <a:latin typeface="+mj-lt"/>
                <a:ea typeface="+mj-ea"/>
                <a:cs typeface="+mj-cs"/>
              </a:defRPr>
            </a:lvl1pPr>
          </a:lstStyle>
          <a:p>
            <a:r>
              <a:rPr lang="en-US"/>
              <a:t>Click to edit Master title style</a:t>
            </a:r>
          </a:p>
        </p:txBody>
      </p:sp>
    </p:spTree>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076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D2170_1920_NoLogo_Title_Level_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BC099-49F9-5643-A860-FE5DFE919E82}"/>
              </a:ext>
            </a:extLst>
          </p:cNvPr>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5" name="Rectangle 4">
            <a:extLst>
              <a:ext uri="{FF2B5EF4-FFF2-40B4-BE49-F238E27FC236}">
                <a16:creationId xmlns:a16="http://schemas.microsoft.com/office/drawing/2014/main" id="{F305CFDB-CF31-B14B-9547-B826F89B2D0A}"/>
              </a:ext>
            </a:extLst>
          </p:cNvPr>
          <p:cNvSpPr>
            <a:spLocks noChangeArrowheads="1"/>
          </p:cNvSpPr>
          <p:nvPr/>
        </p:nvSpPr>
        <p:spPr bwMode="auto">
          <a:xfrm>
            <a:off x="-101600" y="177800"/>
            <a:ext cx="12395200" cy="914400"/>
          </a:xfrm>
          <a:prstGeom prst="rect">
            <a:avLst/>
          </a:prstGeom>
          <a:solidFill>
            <a:srgbClr val="763982"/>
          </a:solidFill>
          <a:ln>
            <a:noFill/>
          </a:ln>
          <a:effectLst>
            <a:outerShdw blurRad="88900" dist="61087" dir="5400000" rotWithShape="0">
              <a:srgbClr val="808080">
                <a:alpha val="25000"/>
              </a:srgbClr>
            </a:outerShdw>
          </a:effectLst>
        </p:spPr>
        <p:txBody>
          <a:bodyPr anchor="ctr"/>
          <a:lstStyle/>
          <a:p>
            <a:pPr algn="ctr">
              <a:defRPr/>
            </a:pPr>
            <a:endParaRPr lang="en-US" sz="1800">
              <a:solidFill>
                <a:schemeClr val="lt1"/>
              </a:solidFill>
              <a:latin typeface="+mn-lt"/>
              <a:ea typeface="+mn-ea"/>
            </a:endParaRPr>
          </a:p>
        </p:txBody>
      </p:sp>
      <p:sp>
        <p:nvSpPr>
          <p:cNvPr id="2" name="Title 1"/>
          <p:cNvSpPr>
            <a:spLocks noGrp="1"/>
          </p:cNvSpPr>
          <p:nvPr>
            <p:ph type="title"/>
          </p:nvPr>
        </p:nvSpPr>
        <p:spPr>
          <a:xfrm>
            <a:off x="508000" y="381000"/>
            <a:ext cx="11684000" cy="533400"/>
          </a:xfrm>
          <a:prstGeom prst="rect">
            <a:avLst/>
          </a:prstGeom>
        </p:spPr>
        <p:txBody>
          <a:bodyPr lIns="0" tIns="0" rIns="0" bIns="0" anchor="ctr" anchorCtr="0"/>
          <a:lstStyle>
            <a:lvl1pPr algn="l">
              <a:defRPr sz="1800" b="1">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2"/>
            <a:ext cx="10972800" cy="4525963"/>
          </a:xfrm>
          <a:prstGeom prst="rect">
            <a:avLst/>
          </a:prstGeom>
        </p:spPr>
        <p:txBody>
          <a:bodyPr/>
          <a:lstStyle>
            <a:lvl1pPr>
              <a:defRPr sz="2250">
                <a:solidFill>
                  <a:srgbClr val="1D437E"/>
                </a:solidFill>
                <a:latin typeface="Arial" panose="020B0604020202020204" pitchFamily="34" charset="0"/>
                <a:cs typeface="Arial" panose="020B0604020202020204" pitchFamily="34" charset="0"/>
              </a:defRPr>
            </a:lvl1pPr>
            <a:lvl2pPr>
              <a:defRPr sz="1950">
                <a:solidFill>
                  <a:srgbClr val="1D437E"/>
                </a:solidFill>
                <a:latin typeface="Arial" panose="020B0604020202020204" pitchFamily="34" charset="0"/>
                <a:cs typeface="Arial" panose="020B0604020202020204" pitchFamily="34" charset="0"/>
              </a:defRPr>
            </a:lvl2pPr>
            <a:lvl3pPr>
              <a:defRPr sz="1650">
                <a:solidFill>
                  <a:srgbClr val="1D437E"/>
                </a:solidFill>
                <a:latin typeface="Arial" panose="020B0604020202020204" pitchFamily="34" charset="0"/>
                <a:cs typeface="Arial" panose="020B0604020202020204" pitchFamily="34" charset="0"/>
              </a:defRPr>
            </a:lvl3pPr>
            <a:lvl4pPr>
              <a:defRPr sz="1350">
                <a:solidFill>
                  <a:srgbClr val="1D437E"/>
                </a:solidFill>
                <a:latin typeface="Arial" panose="020B0604020202020204" pitchFamily="34" charset="0"/>
                <a:cs typeface="Arial" panose="020B0604020202020204" pitchFamily="34" charset="0"/>
              </a:defRPr>
            </a:lvl4pPr>
            <a:lvl5pPr>
              <a:defRPr sz="1200">
                <a:solidFill>
                  <a:srgbClr val="1D437E"/>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A22BE689-E1F7-4F42-AC4D-67A7C42D0C69}"/>
              </a:ext>
            </a:extLst>
          </p:cNvPr>
          <p:cNvPicPr>
            <a:picLocks noChangeAspect="1"/>
          </p:cNvPicPr>
          <p:nvPr userDrawn="1"/>
        </p:nvPicPr>
        <p:blipFill>
          <a:blip r:embed="rId2"/>
          <a:stretch>
            <a:fillRect/>
          </a:stretch>
        </p:blipFill>
        <p:spPr>
          <a:xfrm>
            <a:off x="10363200" y="76200"/>
            <a:ext cx="1219200" cy="1143856"/>
          </a:xfrm>
          <a:prstGeom prst="rect">
            <a:avLst/>
          </a:prstGeom>
        </p:spPr>
      </p:pic>
    </p:spTree>
    <p:extLst>
      <p:ext uri="{BB962C8B-B14F-4D97-AF65-F5344CB8AC3E}">
        <p14:creationId xmlns:p14="http://schemas.microsoft.com/office/powerpoint/2010/main" val="17907737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D2170_1920_NoLogo_Title_Level_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BC099-49F9-5643-A860-FE5DFE919E82}"/>
              </a:ext>
            </a:extLst>
          </p:cNvPr>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5" name="Rectangle 4">
            <a:extLst>
              <a:ext uri="{FF2B5EF4-FFF2-40B4-BE49-F238E27FC236}">
                <a16:creationId xmlns:a16="http://schemas.microsoft.com/office/drawing/2014/main" id="{F305CFDB-CF31-B14B-9547-B826F89B2D0A}"/>
              </a:ext>
            </a:extLst>
          </p:cNvPr>
          <p:cNvSpPr>
            <a:spLocks noChangeArrowheads="1"/>
          </p:cNvSpPr>
          <p:nvPr/>
        </p:nvSpPr>
        <p:spPr bwMode="auto">
          <a:xfrm>
            <a:off x="-101600" y="457200"/>
            <a:ext cx="12395200" cy="533400"/>
          </a:xfrm>
          <a:prstGeom prst="rect">
            <a:avLst/>
          </a:prstGeom>
          <a:solidFill>
            <a:srgbClr val="763982"/>
          </a:solidFill>
          <a:ln>
            <a:noFill/>
          </a:ln>
          <a:effectLst>
            <a:outerShdw blurRad="88900" dist="61087" dir="5400000" rotWithShape="0">
              <a:srgbClr val="808080">
                <a:alpha val="25000"/>
              </a:srgbClr>
            </a:outerShdw>
          </a:effectLst>
        </p:spPr>
        <p:txBody>
          <a:bodyPr anchor="ctr"/>
          <a:lstStyle/>
          <a:p>
            <a:pPr algn="ctr">
              <a:defRPr/>
            </a:pPr>
            <a:endParaRPr lang="en-US" sz="180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1800" b="1">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2"/>
            <a:ext cx="10972800" cy="4525963"/>
          </a:xfrm>
          <a:prstGeom prst="rect">
            <a:avLst/>
          </a:prstGeom>
        </p:spPr>
        <p:txBody>
          <a:bodyPr/>
          <a:lstStyle>
            <a:lvl1pPr>
              <a:defRPr sz="2250">
                <a:solidFill>
                  <a:srgbClr val="1D437E"/>
                </a:solidFill>
                <a:latin typeface="Arial" panose="020B0604020202020204" pitchFamily="34" charset="0"/>
                <a:cs typeface="Arial" panose="020B0604020202020204" pitchFamily="34" charset="0"/>
              </a:defRPr>
            </a:lvl1pPr>
            <a:lvl2pPr>
              <a:defRPr sz="1950">
                <a:solidFill>
                  <a:srgbClr val="1D437E"/>
                </a:solidFill>
                <a:latin typeface="Arial" panose="020B0604020202020204" pitchFamily="34" charset="0"/>
                <a:cs typeface="Arial" panose="020B0604020202020204" pitchFamily="34" charset="0"/>
              </a:defRPr>
            </a:lvl2pPr>
            <a:lvl3pPr>
              <a:defRPr sz="1650">
                <a:solidFill>
                  <a:srgbClr val="1D437E"/>
                </a:solidFill>
                <a:latin typeface="Arial" panose="020B0604020202020204" pitchFamily="34" charset="0"/>
                <a:cs typeface="Arial" panose="020B0604020202020204" pitchFamily="34" charset="0"/>
              </a:defRPr>
            </a:lvl3pPr>
            <a:lvl4pPr>
              <a:defRPr sz="1350">
                <a:solidFill>
                  <a:srgbClr val="1D437E"/>
                </a:solidFill>
                <a:latin typeface="Arial" panose="020B0604020202020204" pitchFamily="34" charset="0"/>
                <a:cs typeface="Arial" panose="020B0604020202020204" pitchFamily="34" charset="0"/>
              </a:defRPr>
            </a:lvl4pPr>
            <a:lvl5pPr>
              <a:defRPr sz="1200">
                <a:solidFill>
                  <a:srgbClr val="1D437E"/>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A22BE689-E1F7-4F42-AC4D-67A7C42D0C69}"/>
              </a:ext>
            </a:extLst>
          </p:cNvPr>
          <p:cNvPicPr>
            <a:picLocks noChangeAspect="1"/>
          </p:cNvPicPr>
          <p:nvPr userDrawn="1"/>
        </p:nvPicPr>
        <p:blipFill>
          <a:blip r:embed="rId2"/>
          <a:stretch>
            <a:fillRect/>
          </a:stretch>
        </p:blipFill>
        <p:spPr>
          <a:xfrm>
            <a:off x="10363200" y="177800"/>
            <a:ext cx="1219200" cy="1143856"/>
          </a:xfrm>
          <a:prstGeom prst="rect">
            <a:avLst/>
          </a:prstGeom>
        </p:spPr>
      </p:pic>
    </p:spTree>
    <p:extLst>
      <p:ext uri="{BB962C8B-B14F-4D97-AF65-F5344CB8AC3E}">
        <p14:creationId xmlns:p14="http://schemas.microsoft.com/office/powerpoint/2010/main" val="34575824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2170_1920_NoLogo_Title&amp;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BC099-49F9-5643-A860-FE5DFE919E82}"/>
              </a:ext>
            </a:extLst>
          </p:cNvPr>
          <p:cNvSpPr/>
          <p:nvPr/>
        </p:nvSpPr>
        <p:spPr>
          <a:xfrm>
            <a:off x="0" y="27940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5" name="Rectangle 4">
            <a:extLst>
              <a:ext uri="{FF2B5EF4-FFF2-40B4-BE49-F238E27FC236}">
                <a16:creationId xmlns:a16="http://schemas.microsoft.com/office/drawing/2014/main" id="{F305CFDB-CF31-B14B-9547-B826F89B2D0A}"/>
              </a:ext>
            </a:extLst>
          </p:cNvPr>
          <p:cNvSpPr>
            <a:spLocks noChangeArrowheads="1"/>
          </p:cNvSpPr>
          <p:nvPr/>
        </p:nvSpPr>
        <p:spPr bwMode="auto">
          <a:xfrm>
            <a:off x="-101600" y="457200"/>
            <a:ext cx="12395200" cy="533400"/>
          </a:xfrm>
          <a:prstGeom prst="rect">
            <a:avLst/>
          </a:prstGeom>
          <a:solidFill>
            <a:srgbClr val="763982"/>
          </a:solidFill>
          <a:ln>
            <a:noFill/>
          </a:ln>
          <a:effectLst>
            <a:outerShdw blurRad="88900" dist="61087" dir="5400000" rotWithShape="0">
              <a:srgbClr val="808080">
                <a:alpha val="25000"/>
              </a:srgbClr>
            </a:outerShdw>
          </a:effectLst>
        </p:spPr>
        <p:txBody>
          <a:bodyPr anchor="ctr"/>
          <a:lstStyle/>
          <a:p>
            <a:pPr algn="ctr">
              <a:defRPr/>
            </a:pPr>
            <a:endParaRPr lang="en-US" sz="180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1800" b="1">
                <a:solidFill>
                  <a:schemeClr val="bg1"/>
                </a:solidFill>
                <a:latin typeface="Arial Narrow"/>
                <a:cs typeface="Arial Narrow"/>
              </a:defRPr>
            </a:lvl1pPr>
          </a:lstStyle>
          <a:p>
            <a:r>
              <a:rPr lang="en-US" dirty="0"/>
              <a:t>Click to edit Master title style</a:t>
            </a:r>
          </a:p>
        </p:txBody>
      </p:sp>
      <p:pic>
        <p:nvPicPr>
          <p:cNvPr id="7" name="Picture 6">
            <a:extLst>
              <a:ext uri="{FF2B5EF4-FFF2-40B4-BE49-F238E27FC236}">
                <a16:creationId xmlns:a16="http://schemas.microsoft.com/office/drawing/2014/main" id="{DE1F1798-3F5D-294B-92B0-01A0FEB1E176}"/>
              </a:ext>
            </a:extLst>
          </p:cNvPr>
          <p:cNvPicPr>
            <a:picLocks noChangeAspect="1"/>
          </p:cNvPicPr>
          <p:nvPr userDrawn="1"/>
        </p:nvPicPr>
        <p:blipFill>
          <a:blip r:embed="rId2"/>
          <a:stretch>
            <a:fillRect/>
          </a:stretch>
        </p:blipFill>
        <p:spPr>
          <a:xfrm>
            <a:off x="10363200" y="177800"/>
            <a:ext cx="1219200" cy="1143856"/>
          </a:xfrm>
          <a:prstGeom prst="rect">
            <a:avLst/>
          </a:prstGeom>
        </p:spPr>
      </p:pic>
      <p:graphicFrame>
        <p:nvGraphicFramePr>
          <p:cNvPr id="10" name="Table 9">
            <a:extLst>
              <a:ext uri="{FF2B5EF4-FFF2-40B4-BE49-F238E27FC236}">
                <a16:creationId xmlns:a16="http://schemas.microsoft.com/office/drawing/2014/main" id="{825D7DDE-74E0-1D46-959D-CEE96D9CBC0C}"/>
              </a:ext>
            </a:extLst>
          </p:cNvPr>
          <p:cNvGraphicFramePr>
            <a:graphicFrameLocks noGrp="1"/>
          </p:cNvGraphicFramePr>
          <p:nvPr userDrawn="1"/>
        </p:nvGraphicFramePr>
        <p:xfrm>
          <a:off x="2032000" y="2006601"/>
          <a:ext cx="8128000" cy="3461171"/>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531573436"/>
                    </a:ext>
                  </a:extLst>
                </a:gridCol>
                <a:gridCol w="2032000">
                  <a:extLst>
                    <a:ext uri="{9D8B030D-6E8A-4147-A177-3AD203B41FA5}">
                      <a16:colId xmlns:a16="http://schemas.microsoft.com/office/drawing/2014/main" val="385184983"/>
                    </a:ext>
                  </a:extLst>
                </a:gridCol>
                <a:gridCol w="1930400">
                  <a:extLst>
                    <a:ext uri="{9D8B030D-6E8A-4147-A177-3AD203B41FA5}">
                      <a16:colId xmlns:a16="http://schemas.microsoft.com/office/drawing/2014/main" val="1234205885"/>
                    </a:ext>
                  </a:extLst>
                </a:gridCol>
                <a:gridCol w="2133600">
                  <a:extLst>
                    <a:ext uri="{9D8B030D-6E8A-4147-A177-3AD203B41FA5}">
                      <a16:colId xmlns:a16="http://schemas.microsoft.com/office/drawing/2014/main" val="242569803"/>
                    </a:ext>
                  </a:extLst>
                </a:gridCol>
              </a:tblGrid>
              <a:tr h="494453">
                <a:tc>
                  <a:txBody>
                    <a:bodyPr/>
                    <a:lstStyle/>
                    <a:p>
                      <a:endParaRPr lang="fr-FR" sz="1800" dirty="0"/>
                    </a:p>
                  </a:txBody>
                  <a:tcPr marL="121920" marR="121920" marT="60960" marB="60960">
                    <a:solidFill>
                      <a:srgbClr val="763982"/>
                    </a:solidFill>
                  </a:tcPr>
                </a:tc>
                <a:tc>
                  <a:txBody>
                    <a:bodyPr/>
                    <a:lstStyle/>
                    <a:p>
                      <a:endParaRPr lang="fr-FR" sz="1800" dirty="0"/>
                    </a:p>
                  </a:txBody>
                  <a:tcPr marL="121920" marR="121920" marT="60960" marB="60960">
                    <a:solidFill>
                      <a:srgbClr val="763982"/>
                    </a:solidFill>
                  </a:tcPr>
                </a:tc>
                <a:tc>
                  <a:txBody>
                    <a:bodyPr/>
                    <a:lstStyle/>
                    <a:p>
                      <a:endParaRPr lang="fr-FR" sz="1800" dirty="0"/>
                    </a:p>
                  </a:txBody>
                  <a:tcPr marL="121920" marR="121920" marT="60960" marB="60960">
                    <a:solidFill>
                      <a:srgbClr val="763982"/>
                    </a:solidFill>
                  </a:tcPr>
                </a:tc>
                <a:tc>
                  <a:txBody>
                    <a:bodyPr/>
                    <a:lstStyle/>
                    <a:p>
                      <a:endParaRPr lang="fr-FR" sz="1800" dirty="0"/>
                    </a:p>
                  </a:txBody>
                  <a:tcPr marL="121920" marR="121920" marT="60960" marB="60960">
                    <a:solidFill>
                      <a:srgbClr val="763982"/>
                    </a:solidFill>
                  </a:tcPr>
                </a:tc>
                <a:extLst>
                  <a:ext uri="{0D108BD9-81ED-4DB2-BD59-A6C34878D82A}">
                    <a16:rowId xmlns:a16="http://schemas.microsoft.com/office/drawing/2014/main" val="1363917202"/>
                  </a:ext>
                </a:extLst>
              </a:tr>
              <a:tr h="494453">
                <a:tc>
                  <a:txBody>
                    <a:bodyPr/>
                    <a:lstStyle/>
                    <a:p>
                      <a:endParaRPr lang="fr-FR" sz="1800" dirty="0"/>
                    </a:p>
                  </a:txBody>
                  <a:tcPr marL="121920" marR="121920" marT="60960" marB="60960">
                    <a:solidFill>
                      <a:srgbClr val="763982">
                        <a:alpha val="15000"/>
                      </a:srgbClr>
                    </a:solidFill>
                  </a:tcPr>
                </a:tc>
                <a:tc>
                  <a:txBody>
                    <a:bodyPr/>
                    <a:lstStyle/>
                    <a:p>
                      <a:endParaRPr lang="fr-FR" sz="1800" dirty="0"/>
                    </a:p>
                  </a:txBody>
                  <a:tcPr marL="121920" marR="121920" marT="60960" marB="60960">
                    <a:solidFill>
                      <a:srgbClr val="763982">
                        <a:alpha val="15000"/>
                      </a:srgbClr>
                    </a:solidFill>
                  </a:tcPr>
                </a:tc>
                <a:tc>
                  <a:txBody>
                    <a:bodyPr/>
                    <a:lstStyle/>
                    <a:p>
                      <a:endParaRPr lang="fr-FR" sz="1800" dirty="0"/>
                    </a:p>
                  </a:txBody>
                  <a:tcPr marL="121920" marR="121920" marT="60960" marB="60960">
                    <a:solidFill>
                      <a:srgbClr val="763982">
                        <a:alpha val="15000"/>
                      </a:srgbClr>
                    </a:solidFill>
                  </a:tcPr>
                </a:tc>
                <a:tc>
                  <a:txBody>
                    <a:bodyPr/>
                    <a:lstStyle/>
                    <a:p>
                      <a:endParaRPr lang="fr-FR" sz="1800" dirty="0"/>
                    </a:p>
                  </a:txBody>
                  <a:tcPr marL="121920" marR="121920" marT="60960" marB="60960">
                    <a:solidFill>
                      <a:srgbClr val="763982">
                        <a:alpha val="15000"/>
                      </a:srgbClr>
                    </a:solidFill>
                  </a:tcPr>
                </a:tc>
                <a:extLst>
                  <a:ext uri="{0D108BD9-81ED-4DB2-BD59-A6C34878D82A}">
                    <a16:rowId xmlns:a16="http://schemas.microsoft.com/office/drawing/2014/main" val="3168501970"/>
                  </a:ext>
                </a:extLst>
              </a:tr>
              <a:tr h="494453">
                <a:tc>
                  <a:txBody>
                    <a:bodyPr/>
                    <a:lstStyle/>
                    <a:p>
                      <a:endParaRPr lang="fr-FR" sz="1800" dirty="0"/>
                    </a:p>
                  </a:txBody>
                  <a:tcPr marL="121920" marR="121920" marT="60960" marB="60960">
                    <a:solidFill>
                      <a:srgbClr val="763982">
                        <a:alpha val="35000"/>
                      </a:srgbClr>
                    </a:solidFill>
                  </a:tcPr>
                </a:tc>
                <a:tc>
                  <a:txBody>
                    <a:bodyPr/>
                    <a:lstStyle/>
                    <a:p>
                      <a:endParaRPr lang="fr-FR" sz="1800" dirty="0"/>
                    </a:p>
                  </a:txBody>
                  <a:tcPr marL="121920" marR="121920" marT="60960" marB="60960">
                    <a:solidFill>
                      <a:srgbClr val="763982">
                        <a:alpha val="35000"/>
                      </a:srgbClr>
                    </a:solidFill>
                  </a:tcPr>
                </a:tc>
                <a:tc>
                  <a:txBody>
                    <a:bodyPr/>
                    <a:lstStyle/>
                    <a:p>
                      <a:endParaRPr lang="fr-FR" sz="1800" dirty="0"/>
                    </a:p>
                  </a:txBody>
                  <a:tcPr marL="121920" marR="121920" marT="60960" marB="60960">
                    <a:solidFill>
                      <a:srgbClr val="763982">
                        <a:alpha val="35000"/>
                      </a:srgbClr>
                    </a:solidFill>
                  </a:tcPr>
                </a:tc>
                <a:tc>
                  <a:txBody>
                    <a:bodyPr/>
                    <a:lstStyle/>
                    <a:p>
                      <a:endParaRPr lang="fr-FR" sz="1800" dirty="0"/>
                    </a:p>
                  </a:txBody>
                  <a:tcPr marL="121920" marR="121920" marT="60960" marB="60960">
                    <a:solidFill>
                      <a:srgbClr val="763982">
                        <a:alpha val="35000"/>
                      </a:srgbClr>
                    </a:solidFill>
                  </a:tcPr>
                </a:tc>
                <a:extLst>
                  <a:ext uri="{0D108BD9-81ED-4DB2-BD59-A6C34878D82A}">
                    <a16:rowId xmlns:a16="http://schemas.microsoft.com/office/drawing/2014/main" val="3330802256"/>
                  </a:ext>
                </a:extLst>
              </a:tr>
              <a:tr h="494453">
                <a:tc>
                  <a:txBody>
                    <a:bodyPr/>
                    <a:lstStyle/>
                    <a:p>
                      <a:endParaRPr lang="fr-FR" sz="1800" dirty="0"/>
                    </a:p>
                  </a:txBody>
                  <a:tcPr marL="121920" marR="121920" marT="60960" marB="60960">
                    <a:solidFill>
                      <a:srgbClr val="763982">
                        <a:alpha val="15000"/>
                      </a:srgbClr>
                    </a:solidFill>
                  </a:tcPr>
                </a:tc>
                <a:tc>
                  <a:txBody>
                    <a:bodyPr/>
                    <a:lstStyle/>
                    <a:p>
                      <a:endParaRPr lang="fr-FR" sz="1800" dirty="0"/>
                    </a:p>
                  </a:txBody>
                  <a:tcPr marL="121920" marR="121920" marT="60960" marB="60960">
                    <a:solidFill>
                      <a:srgbClr val="763982">
                        <a:alpha val="15000"/>
                      </a:srgbClr>
                    </a:solidFill>
                  </a:tcPr>
                </a:tc>
                <a:tc>
                  <a:txBody>
                    <a:bodyPr/>
                    <a:lstStyle/>
                    <a:p>
                      <a:endParaRPr lang="fr-FR" sz="1800" dirty="0"/>
                    </a:p>
                  </a:txBody>
                  <a:tcPr marL="121920" marR="121920" marT="60960" marB="60960">
                    <a:solidFill>
                      <a:srgbClr val="763982">
                        <a:alpha val="15000"/>
                      </a:srgbClr>
                    </a:solidFill>
                  </a:tcPr>
                </a:tc>
                <a:tc>
                  <a:txBody>
                    <a:bodyPr/>
                    <a:lstStyle/>
                    <a:p>
                      <a:endParaRPr lang="fr-FR" sz="1800" dirty="0"/>
                    </a:p>
                  </a:txBody>
                  <a:tcPr marL="121920" marR="121920" marT="60960" marB="60960">
                    <a:solidFill>
                      <a:srgbClr val="763982">
                        <a:alpha val="15000"/>
                      </a:srgbClr>
                    </a:solidFill>
                  </a:tcPr>
                </a:tc>
                <a:extLst>
                  <a:ext uri="{0D108BD9-81ED-4DB2-BD59-A6C34878D82A}">
                    <a16:rowId xmlns:a16="http://schemas.microsoft.com/office/drawing/2014/main" val="2991156614"/>
                  </a:ext>
                </a:extLst>
              </a:tr>
              <a:tr h="494453">
                <a:tc>
                  <a:txBody>
                    <a:bodyPr/>
                    <a:lstStyle/>
                    <a:p>
                      <a:endParaRPr lang="fr-FR" sz="1800" dirty="0"/>
                    </a:p>
                  </a:txBody>
                  <a:tcPr marL="121920" marR="121920" marT="60960" marB="60960">
                    <a:solidFill>
                      <a:srgbClr val="763982">
                        <a:alpha val="25000"/>
                      </a:srgbClr>
                    </a:solidFill>
                  </a:tcPr>
                </a:tc>
                <a:tc>
                  <a:txBody>
                    <a:bodyPr/>
                    <a:lstStyle/>
                    <a:p>
                      <a:endParaRPr lang="fr-FR" sz="1800" dirty="0"/>
                    </a:p>
                  </a:txBody>
                  <a:tcPr marL="121920" marR="121920" marT="60960" marB="60960">
                    <a:solidFill>
                      <a:srgbClr val="763982">
                        <a:alpha val="25000"/>
                      </a:srgbClr>
                    </a:solidFill>
                  </a:tcPr>
                </a:tc>
                <a:tc>
                  <a:txBody>
                    <a:bodyPr/>
                    <a:lstStyle/>
                    <a:p>
                      <a:endParaRPr lang="fr-FR" sz="1800" dirty="0"/>
                    </a:p>
                  </a:txBody>
                  <a:tcPr marL="121920" marR="121920" marT="60960" marB="60960">
                    <a:solidFill>
                      <a:srgbClr val="763982">
                        <a:alpha val="25000"/>
                      </a:srgbClr>
                    </a:solidFill>
                  </a:tcPr>
                </a:tc>
                <a:tc>
                  <a:txBody>
                    <a:bodyPr/>
                    <a:lstStyle/>
                    <a:p>
                      <a:endParaRPr lang="fr-FR" sz="1800" dirty="0"/>
                    </a:p>
                  </a:txBody>
                  <a:tcPr marL="121920" marR="121920" marT="60960" marB="60960">
                    <a:solidFill>
                      <a:srgbClr val="763982">
                        <a:alpha val="25000"/>
                      </a:srgbClr>
                    </a:solidFill>
                  </a:tcPr>
                </a:tc>
                <a:extLst>
                  <a:ext uri="{0D108BD9-81ED-4DB2-BD59-A6C34878D82A}">
                    <a16:rowId xmlns:a16="http://schemas.microsoft.com/office/drawing/2014/main" val="2824493210"/>
                  </a:ext>
                </a:extLst>
              </a:tr>
              <a:tr h="494453">
                <a:tc>
                  <a:txBody>
                    <a:bodyPr/>
                    <a:lstStyle/>
                    <a:p>
                      <a:endParaRPr lang="fr-FR" sz="1800" dirty="0"/>
                    </a:p>
                  </a:txBody>
                  <a:tcPr marL="121920" marR="121920" marT="60960" marB="60960">
                    <a:solidFill>
                      <a:srgbClr val="763982">
                        <a:alpha val="15000"/>
                      </a:srgbClr>
                    </a:solidFill>
                  </a:tcPr>
                </a:tc>
                <a:tc>
                  <a:txBody>
                    <a:bodyPr/>
                    <a:lstStyle/>
                    <a:p>
                      <a:endParaRPr lang="fr-FR" sz="1800" dirty="0"/>
                    </a:p>
                  </a:txBody>
                  <a:tcPr marL="121920" marR="121920" marT="60960" marB="60960">
                    <a:solidFill>
                      <a:srgbClr val="763982">
                        <a:alpha val="15000"/>
                      </a:srgbClr>
                    </a:solidFill>
                  </a:tcPr>
                </a:tc>
                <a:tc>
                  <a:txBody>
                    <a:bodyPr/>
                    <a:lstStyle/>
                    <a:p>
                      <a:endParaRPr lang="fr-FR" sz="1800" dirty="0"/>
                    </a:p>
                  </a:txBody>
                  <a:tcPr marL="121920" marR="121920" marT="60960" marB="60960">
                    <a:solidFill>
                      <a:srgbClr val="763982">
                        <a:alpha val="15000"/>
                      </a:srgbClr>
                    </a:solidFill>
                  </a:tcPr>
                </a:tc>
                <a:tc>
                  <a:txBody>
                    <a:bodyPr/>
                    <a:lstStyle/>
                    <a:p>
                      <a:endParaRPr lang="fr-FR" sz="1800" dirty="0"/>
                    </a:p>
                  </a:txBody>
                  <a:tcPr marL="121920" marR="121920" marT="60960" marB="60960">
                    <a:solidFill>
                      <a:srgbClr val="763982">
                        <a:alpha val="15000"/>
                      </a:srgbClr>
                    </a:solidFill>
                  </a:tcPr>
                </a:tc>
                <a:extLst>
                  <a:ext uri="{0D108BD9-81ED-4DB2-BD59-A6C34878D82A}">
                    <a16:rowId xmlns:a16="http://schemas.microsoft.com/office/drawing/2014/main" val="837994953"/>
                  </a:ext>
                </a:extLst>
              </a:tr>
              <a:tr h="494453">
                <a:tc>
                  <a:txBody>
                    <a:bodyPr/>
                    <a:lstStyle/>
                    <a:p>
                      <a:endParaRPr lang="fr-FR" sz="1800" dirty="0"/>
                    </a:p>
                  </a:txBody>
                  <a:tcPr marL="121920" marR="121920" marT="60960" marB="60960">
                    <a:solidFill>
                      <a:srgbClr val="763982">
                        <a:alpha val="25000"/>
                      </a:srgbClr>
                    </a:solidFill>
                  </a:tcPr>
                </a:tc>
                <a:tc>
                  <a:txBody>
                    <a:bodyPr/>
                    <a:lstStyle/>
                    <a:p>
                      <a:endParaRPr lang="fr-FR" sz="1800" dirty="0"/>
                    </a:p>
                  </a:txBody>
                  <a:tcPr marL="121920" marR="121920" marT="60960" marB="60960">
                    <a:solidFill>
                      <a:srgbClr val="763982">
                        <a:alpha val="25000"/>
                      </a:srgbClr>
                    </a:solidFill>
                  </a:tcPr>
                </a:tc>
                <a:tc>
                  <a:txBody>
                    <a:bodyPr/>
                    <a:lstStyle/>
                    <a:p>
                      <a:endParaRPr lang="fr-FR" sz="1800" dirty="0"/>
                    </a:p>
                  </a:txBody>
                  <a:tcPr marL="121920" marR="121920" marT="60960" marB="60960">
                    <a:solidFill>
                      <a:srgbClr val="763982">
                        <a:alpha val="25000"/>
                      </a:srgbClr>
                    </a:solidFill>
                  </a:tcPr>
                </a:tc>
                <a:tc>
                  <a:txBody>
                    <a:bodyPr/>
                    <a:lstStyle/>
                    <a:p>
                      <a:endParaRPr lang="fr-FR" sz="1800" dirty="0"/>
                    </a:p>
                  </a:txBody>
                  <a:tcPr marL="121920" marR="121920" marT="60960" marB="60960">
                    <a:solidFill>
                      <a:srgbClr val="763982">
                        <a:alpha val="25000"/>
                      </a:srgbClr>
                    </a:solidFill>
                  </a:tcPr>
                </a:tc>
                <a:extLst>
                  <a:ext uri="{0D108BD9-81ED-4DB2-BD59-A6C34878D82A}">
                    <a16:rowId xmlns:a16="http://schemas.microsoft.com/office/drawing/2014/main" val="3559213581"/>
                  </a:ext>
                </a:extLst>
              </a:tr>
            </a:tbl>
          </a:graphicData>
        </a:graphic>
      </p:graphicFrame>
    </p:spTree>
    <p:extLst>
      <p:ext uri="{BB962C8B-B14F-4D97-AF65-F5344CB8AC3E}">
        <p14:creationId xmlns:p14="http://schemas.microsoft.com/office/powerpoint/2010/main" val="9480240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2170_1920_for_Images">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6196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2170_1920_Presid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F4BB74-3F17-4744-B590-D6B1B354888D}"/>
              </a:ext>
            </a:extLst>
          </p:cNvPr>
          <p:cNvPicPr>
            <a:picLocks noChangeAspect="1"/>
          </p:cNvPicPr>
          <p:nvPr userDrawn="1"/>
        </p:nvPicPr>
        <p:blipFill>
          <a:blip r:embed="rId2"/>
          <a:stretch>
            <a:fillRect/>
          </a:stretch>
        </p:blipFill>
        <p:spPr>
          <a:xfrm>
            <a:off x="1422402" y="787400"/>
            <a:ext cx="3573167" cy="4775200"/>
          </a:xfrm>
          <a:prstGeom prst="rect">
            <a:avLst/>
          </a:prstGeom>
        </p:spPr>
      </p:pic>
      <p:sp>
        <p:nvSpPr>
          <p:cNvPr id="4" name="Rectangle 3">
            <a:extLst>
              <a:ext uri="{FF2B5EF4-FFF2-40B4-BE49-F238E27FC236}">
                <a16:creationId xmlns:a16="http://schemas.microsoft.com/office/drawing/2014/main" id="{D71F4817-E8C5-1D41-B38E-146D83BAE062}"/>
              </a:ext>
            </a:extLst>
          </p:cNvPr>
          <p:cNvSpPr/>
          <p:nvPr userDrawn="1"/>
        </p:nvSpPr>
        <p:spPr>
          <a:xfrm>
            <a:off x="5104737" y="4241800"/>
            <a:ext cx="7112000" cy="1077218"/>
          </a:xfrm>
          <a:prstGeom prst="rect">
            <a:avLst/>
          </a:prstGeom>
        </p:spPr>
        <p:txBody>
          <a:bodyPr wrap="square">
            <a:spAutoFit/>
          </a:bodyPr>
          <a:lstStyle/>
          <a:p>
            <a:r>
              <a:rPr lang="en-US" sz="1600" b="1" dirty="0">
                <a:solidFill>
                  <a:srgbClr val="763982"/>
                </a:solidFill>
                <a:effectLst/>
                <a:latin typeface="Arial" panose="020B0604020202020204" pitchFamily="34" charset="0"/>
                <a:cs typeface="Arial" panose="020B0604020202020204" pitchFamily="34" charset="0"/>
              </a:rPr>
              <a:t>ROTARY’S VISION:</a:t>
            </a:r>
          </a:p>
          <a:p>
            <a:r>
              <a:rPr lang="en-US" sz="1600" dirty="0">
                <a:solidFill>
                  <a:srgbClr val="002060"/>
                </a:solidFill>
                <a:effectLst/>
                <a:latin typeface="Arial" panose="020B0604020202020204" pitchFamily="34" charset="0"/>
                <a:cs typeface="Arial" panose="020B0604020202020204" pitchFamily="34" charset="0"/>
              </a:rPr>
              <a:t>Together, we see a world where people unite and</a:t>
            </a:r>
          </a:p>
          <a:p>
            <a:r>
              <a:rPr lang="en-US" sz="1600" dirty="0">
                <a:solidFill>
                  <a:srgbClr val="002060"/>
                </a:solidFill>
                <a:effectLst/>
                <a:latin typeface="Arial" panose="020B0604020202020204" pitchFamily="34" charset="0"/>
                <a:cs typeface="Arial" panose="020B0604020202020204" pitchFamily="34" charset="0"/>
              </a:rPr>
              <a:t>take action to create lasting change — across the globe,</a:t>
            </a:r>
          </a:p>
          <a:p>
            <a:r>
              <a:rPr lang="en-US" sz="1600" dirty="0">
                <a:solidFill>
                  <a:srgbClr val="002060"/>
                </a:solidFill>
                <a:effectLst/>
                <a:latin typeface="Arial" panose="020B0604020202020204" pitchFamily="34" charset="0"/>
                <a:cs typeface="Arial" panose="020B0604020202020204" pitchFamily="34" charset="0"/>
              </a:rPr>
              <a:t>in our communities, and in ourselves.</a:t>
            </a:r>
          </a:p>
        </p:txBody>
      </p:sp>
      <p:sp>
        <p:nvSpPr>
          <p:cNvPr id="5" name="Rectangle 4">
            <a:extLst>
              <a:ext uri="{FF2B5EF4-FFF2-40B4-BE49-F238E27FC236}">
                <a16:creationId xmlns:a16="http://schemas.microsoft.com/office/drawing/2014/main" id="{732AB16B-1343-5048-B4D9-CF938CD14EEB}"/>
              </a:ext>
            </a:extLst>
          </p:cNvPr>
          <p:cNvSpPr/>
          <p:nvPr userDrawn="1"/>
        </p:nvSpPr>
        <p:spPr>
          <a:xfrm>
            <a:off x="5080000" y="685800"/>
            <a:ext cx="6096000" cy="1569660"/>
          </a:xfrm>
          <a:prstGeom prst="rect">
            <a:avLst/>
          </a:prstGeom>
        </p:spPr>
        <p:txBody>
          <a:bodyPr>
            <a:spAutoFit/>
          </a:bodyPr>
          <a:lstStyle/>
          <a:p>
            <a:r>
              <a:rPr lang="en-US" sz="2400" dirty="0">
                <a:solidFill>
                  <a:srgbClr val="763982"/>
                </a:solidFill>
                <a:effectLst/>
                <a:latin typeface="Arial" panose="020B0604020202020204" pitchFamily="34" charset="0"/>
                <a:cs typeface="Arial" panose="020B0604020202020204" pitchFamily="34" charset="0"/>
              </a:rPr>
              <a:t>MARK DANIEL</a:t>
            </a:r>
          </a:p>
          <a:p>
            <a:r>
              <a:rPr lang="en-US" sz="2400" dirty="0">
                <a:solidFill>
                  <a:srgbClr val="763982"/>
                </a:solidFill>
                <a:effectLst/>
                <a:latin typeface="Arial" panose="020B0604020202020204" pitchFamily="34" charset="0"/>
                <a:cs typeface="Arial" panose="020B0604020202020204" pitchFamily="34" charset="0"/>
              </a:rPr>
              <a:t>MALONEY</a:t>
            </a:r>
          </a:p>
          <a:p>
            <a:r>
              <a:rPr lang="en-US" sz="2400" dirty="0">
                <a:solidFill>
                  <a:srgbClr val="1D437E"/>
                </a:solidFill>
                <a:effectLst/>
                <a:latin typeface="Arial" panose="020B0604020202020204" pitchFamily="34" charset="0"/>
                <a:cs typeface="Arial" panose="020B0604020202020204" pitchFamily="34" charset="0"/>
              </a:rPr>
              <a:t>2020-20 President</a:t>
            </a:r>
          </a:p>
          <a:p>
            <a:r>
              <a:rPr lang="en-US" sz="2400" dirty="0">
                <a:solidFill>
                  <a:srgbClr val="1D437E"/>
                </a:solidFill>
                <a:effectLst/>
                <a:latin typeface="Arial" panose="020B0604020202020204" pitchFamily="34" charset="0"/>
                <a:cs typeface="Arial" panose="020B0604020202020204" pitchFamily="34" charset="0"/>
              </a:rPr>
              <a:t>Rotary International</a:t>
            </a:r>
          </a:p>
        </p:txBody>
      </p:sp>
    </p:spTree>
    <p:extLst>
      <p:ext uri="{BB962C8B-B14F-4D97-AF65-F5344CB8AC3E}">
        <p14:creationId xmlns:p14="http://schemas.microsoft.com/office/powerpoint/2010/main" val="6663549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2400">
              <a:solidFill>
                <a:srgbClr val="FFFFFF"/>
              </a:solidFill>
              <a:latin typeface="Calibri" pitchFamily="34" charset="0"/>
            </a:endParaRPr>
          </a:p>
        </p:txBody>
      </p:sp>
      <p:sp>
        <p:nvSpPr>
          <p:cNvPr id="5" name="Rectangle 4"/>
          <p:cNvSpPr>
            <a:spLocks noChangeArrowheads="1"/>
          </p:cNvSpPr>
          <p:nvPr/>
        </p:nvSpPr>
        <p:spPr bwMode="auto">
          <a:xfrm>
            <a:off x="-101600" y="457200"/>
            <a:ext cx="123952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2400">
              <a:solidFill>
                <a:srgbClr val="FFFFFF"/>
              </a:solidFill>
              <a:latin typeface="Calibri" pitchFamily="34" charset="0"/>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5694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p>
        </p:txBody>
      </p:sp>
      <p:sp>
        <p:nvSpPr>
          <p:cNvPr id="5" name="Rectangle 4"/>
          <p:cNvSpPr>
            <a:spLocks noChangeArrowheads="1"/>
          </p:cNvSpPr>
          <p:nvPr/>
        </p:nvSpPr>
        <p:spPr bwMode="auto">
          <a:xfrm>
            <a:off x="-101600" y="457200"/>
            <a:ext cx="12395200" cy="533400"/>
          </a:xfrm>
          <a:prstGeom prst="rect">
            <a:avLst/>
          </a:prstGeom>
          <a:solidFill>
            <a:srgbClr val="005DAA"/>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sz="240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2400">
              <a:solidFill>
                <a:srgbClr val="FFFFFF"/>
              </a:solidFill>
              <a:latin typeface="Calibri" pitchFamily="34" charset="0"/>
            </a:endParaRPr>
          </a:p>
        </p:txBody>
      </p:sp>
      <p:sp>
        <p:nvSpPr>
          <p:cNvPr id="5" name="Rectangle 4"/>
          <p:cNvSpPr>
            <a:spLocks noChangeArrowheads="1"/>
          </p:cNvSpPr>
          <p:nvPr/>
        </p:nvSpPr>
        <p:spPr bwMode="auto">
          <a:xfrm>
            <a:off x="-101600" y="457200"/>
            <a:ext cx="12395200" cy="533400"/>
          </a:xfrm>
          <a:prstGeom prst="rect">
            <a:avLst/>
          </a:prstGeom>
          <a:solidFill>
            <a:srgbClr val="005DAA"/>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2400">
              <a:solidFill>
                <a:srgbClr val="FFFFFF"/>
              </a:solidFill>
              <a:latin typeface="Calibri" pitchFamily="34" charset="0"/>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57922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2400">
              <a:solidFill>
                <a:srgbClr val="FFFFFF"/>
              </a:solidFill>
              <a:latin typeface="Calibri" pitchFamily="34" charset="0"/>
            </a:endParaRPr>
          </a:p>
        </p:txBody>
      </p:sp>
      <p:sp>
        <p:nvSpPr>
          <p:cNvPr id="5" name="Rectangle 4"/>
          <p:cNvSpPr>
            <a:spLocks noChangeArrowheads="1"/>
          </p:cNvSpPr>
          <p:nvPr/>
        </p:nvSpPr>
        <p:spPr bwMode="auto">
          <a:xfrm>
            <a:off x="-101600" y="457200"/>
            <a:ext cx="12395200" cy="533400"/>
          </a:xfrm>
          <a:prstGeom prst="rect">
            <a:avLst/>
          </a:prstGeom>
          <a:solidFill>
            <a:schemeClr val="tx2"/>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2400">
              <a:solidFill>
                <a:srgbClr val="FFFFFF"/>
              </a:solidFill>
              <a:latin typeface="Calibri" pitchFamily="34" charset="0"/>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255530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2400">
              <a:solidFill>
                <a:srgbClr val="FFFFFF"/>
              </a:solidFill>
              <a:latin typeface="Calibri" pitchFamily="34" charset="0"/>
            </a:endParaRPr>
          </a:p>
        </p:txBody>
      </p:sp>
      <p:sp>
        <p:nvSpPr>
          <p:cNvPr id="5" name="Rectangle 4"/>
          <p:cNvSpPr>
            <a:spLocks noChangeArrowheads="1"/>
          </p:cNvSpPr>
          <p:nvPr/>
        </p:nvSpPr>
        <p:spPr bwMode="auto">
          <a:xfrm>
            <a:off x="-101600" y="457200"/>
            <a:ext cx="12395200" cy="533400"/>
          </a:xfrm>
          <a:prstGeom prst="rect">
            <a:avLst/>
          </a:prstGeom>
          <a:solidFill>
            <a:srgbClr val="009999"/>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2400">
              <a:solidFill>
                <a:srgbClr val="FFFFFF"/>
              </a:solidFill>
              <a:latin typeface="Calibri" pitchFamily="34" charset="0"/>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514015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2400">
              <a:solidFill>
                <a:srgbClr val="FFFFFF"/>
              </a:solidFill>
              <a:latin typeface="Calibri" pitchFamily="34" charset="0"/>
            </a:endParaRPr>
          </a:p>
        </p:txBody>
      </p:sp>
      <p:sp>
        <p:nvSpPr>
          <p:cNvPr id="5" name="Rectangle 4"/>
          <p:cNvSpPr>
            <a:spLocks noChangeArrowheads="1"/>
          </p:cNvSpPr>
          <p:nvPr/>
        </p:nvSpPr>
        <p:spPr bwMode="auto">
          <a:xfrm>
            <a:off x="-101600" y="457200"/>
            <a:ext cx="12395200" cy="533400"/>
          </a:xfrm>
          <a:prstGeom prst="rect">
            <a:avLst/>
          </a:prstGeom>
          <a:solidFill>
            <a:srgbClr val="FF7600"/>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2400">
              <a:solidFill>
                <a:srgbClr val="FFFFFF"/>
              </a:solidFill>
              <a:latin typeface="Calibri" pitchFamily="34" charset="0"/>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190727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508000" y="228600"/>
            <a:ext cx="11684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5686416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2859654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02188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73460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sz="3600">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0939579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1944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p>
        </p:txBody>
      </p:sp>
      <p:sp>
        <p:nvSpPr>
          <p:cNvPr id="5" name="Rectangle 4"/>
          <p:cNvSpPr>
            <a:spLocks noChangeArrowheads="1"/>
          </p:cNvSpPr>
          <p:nvPr/>
        </p:nvSpPr>
        <p:spPr bwMode="auto">
          <a:xfrm>
            <a:off x="-101600" y="457200"/>
            <a:ext cx="12395200" cy="533400"/>
          </a:xfrm>
          <a:prstGeom prst="rect">
            <a:avLst/>
          </a:prstGeom>
          <a:solidFill>
            <a:srgbClr val="009999"/>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sz="240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0335312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838811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9760532"/>
      </p:ext>
    </p:extLst>
  </p:cSld>
  <p:clrMapOvr>
    <a:masterClrMapping/>
  </p:clrMapOvr>
  <p:transition spd="slow"/>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369332"/>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384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9/30/2023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4616085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850712" y="1532313"/>
            <a:ext cx="8490573" cy="503664"/>
          </a:xfrm>
        </p:spPr>
        <p:txBody>
          <a:bodyPr lIns="0" tIns="0" rIns="0" bIns="0"/>
          <a:lstStyle>
            <a:lvl1pPr>
              <a:defRPr sz="3273" b="1" i="0">
                <a:solidFill>
                  <a:srgbClr val="862075"/>
                </a:solidFill>
                <a:latin typeface="Arial"/>
                <a:cs typeface="Arial"/>
              </a:defRPr>
            </a:lvl1pPr>
          </a:lstStyle>
          <a:p>
            <a:endParaRPr/>
          </a:p>
        </p:txBody>
      </p:sp>
      <p:sp>
        <p:nvSpPr>
          <p:cNvPr id="3" name="Holder 3"/>
          <p:cNvSpPr>
            <a:spLocks noGrp="1"/>
          </p:cNvSpPr>
          <p:nvPr>
            <p:ph type="body" idx="1"/>
          </p:nvPr>
        </p:nvSpPr>
        <p:spPr>
          <a:xfrm>
            <a:off x="6195608" y="2432858"/>
            <a:ext cx="5001308" cy="188834"/>
          </a:xfrm>
        </p:spPr>
        <p:txBody>
          <a:bodyPr lIns="0" tIns="0" rIns="0" bIns="0"/>
          <a:lstStyle>
            <a:lvl1pPr>
              <a:defRPr sz="1227" b="0" i="0">
                <a:solidFill>
                  <a:srgbClr val="3C5056"/>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9/30/2023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8310992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850712" y="1532313"/>
            <a:ext cx="8490573" cy="503664"/>
          </a:xfrm>
        </p:spPr>
        <p:txBody>
          <a:bodyPr lIns="0" tIns="0" rIns="0" bIns="0"/>
          <a:lstStyle>
            <a:lvl1pPr>
              <a:defRPr sz="3273" b="1" i="0">
                <a:solidFill>
                  <a:srgbClr val="862075"/>
                </a:solidFill>
                <a:latin typeface="Arial"/>
                <a:cs typeface="Arial"/>
              </a:defRPr>
            </a:lvl1pPr>
          </a:lstStyle>
          <a:p>
            <a:endParaRPr/>
          </a:p>
        </p:txBody>
      </p:sp>
      <p:sp>
        <p:nvSpPr>
          <p:cNvPr id="3" name="Holder 3"/>
          <p:cNvSpPr>
            <a:spLocks noGrp="1"/>
          </p:cNvSpPr>
          <p:nvPr>
            <p:ph sz="half" idx="2"/>
          </p:nvPr>
        </p:nvSpPr>
        <p:spPr>
          <a:xfrm>
            <a:off x="609600" y="1577340"/>
            <a:ext cx="5303520" cy="1384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1384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9/30/2023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4238977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850712" y="1532313"/>
            <a:ext cx="8490573" cy="503664"/>
          </a:xfrm>
        </p:spPr>
        <p:txBody>
          <a:bodyPr lIns="0" tIns="0" rIns="0" bIns="0"/>
          <a:lstStyle>
            <a:lvl1pPr>
              <a:defRPr sz="3273" b="1" i="0">
                <a:solidFill>
                  <a:srgbClr val="862075"/>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9/30/2023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6766577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9/30/2023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9853457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1" y="2141539"/>
            <a:ext cx="5537200" cy="3141663"/>
          </a:xfrm>
        </p:spPr>
        <p:txBody>
          <a:bodyPr>
            <a:normAutofit/>
          </a:bodyPr>
          <a:lstStyle>
            <a:lvl1pPr marL="0" indent="0">
              <a:buNone/>
              <a:defRPr sz="1650"/>
            </a:lvl1pPr>
            <a:lvl2pPr marL="171437" indent="-127388">
              <a:lnSpc>
                <a:spcPct val="100000"/>
              </a:lnSpc>
              <a:spcBef>
                <a:spcPts val="900"/>
              </a:spcBef>
              <a:spcAft>
                <a:spcPts val="900"/>
              </a:spcAft>
              <a:defRPr sz="1350"/>
            </a:lvl2pPr>
            <a:lvl3pPr>
              <a:defRPr sz="1350"/>
            </a:lvl3pPr>
            <a:lvl4pPr>
              <a:defRPr sz="1200"/>
            </a:lvl4pPr>
            <a:lvl5pPr>
              <a:defRPr sz="12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4"/>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8" y="3383633"/>
            <a:ext cx="4986867" cy="1975765"/>
          </a:xfrm>
        </p:spPr>
        <p:txBody>
          <a:bodyPr>
            <a:normAutofit/>
          </a:bodyPr>
          <a:lstStyle>
            <a:lvl1pPr marL="0" indent="0" algn="l">
              <a:buNone/>
              <a:defRPr sz="1650">
                <a:solidFill>
                  <a:schemeClr val="bg1"/>
                </a:solidFill>
                <a:latin typeface="+mj-lt"/>
              </a:defRPr>
            </a:lvl1pPr>
            <a:lvl2pPr marL="342876" indent="0" algn="ctr">
              <a:buNone/>
              <a:defRPr sz="1500"/>
            </a:lvl2pPr>
            <a:lvl3pPr marL="685750" indent="0" algn="ctr">
              <a:buNone/>
              <a:defRPr sz="1350"/>
            </a:lvl3pPr>
            <a:lvl4pPr marL="1028626" indent="0" algn="ctr">
              <a:buNone/>
              <a:defRPr sz="1200"/>
            </a:lvl4pPr>
            <a:lvl5pPr marL="1371501" indent="0" algn="ctr">
              <a:buNone/>
              <a:defRPr sz="1200"/>
            </a:lvl5pPr>
            <a:lvl6pPr marL="1714377" indent="0" algn="ctr">
              <a:buNone/>
              <a:defRPr sz="1200"/>
            </a:lvl6pPr>
            <a:lvl7pPr marL="2057251" indent="0" algn="ctr">
              <a:buNone/>
              <a:defRPr sz="1200"/>
            </a:lvl7pPr>
            <a:lvl8pPr marL="2400127" indent="0" algn="ctr">
              <a:buNone/>
              <a:defRPr sz="1200"/>
            </a:lvl8pPr>
            <a:lvl9pPr marL="2743003" indent="0" algn="ctr">
              <a:buNone/>
              <a:defRPr sz="12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5" y="-486694"/>
            <a:ext cx="423335" cy="1569660"/>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‹N°›</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3874514045"/>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01600" y="3429000"/>
            <a:ext cx="12395200" cy="990600"/>
          </a:xfrm>
          <a:prstGeom prst="rect">
            <a:avLst/>
          </a:prstGeom>
          <a:solidFill>
            <a:srgbClr val="00AEEF"/>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200">
                <a:solidFill>
                  <a:srgbClr val="00AEE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145411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p>
        </p:txBody>
      </p:sp>
      <p:sp>
        <p:nvSpPr>
          <p:cNvPr id="5" name="Rectangle 4"/>
          <p:cNvSpPr>
            <a:spLocks noChangeArrowheads="1"/>
          </p:cNvSpPr>
          <p:nvPr/>
        </p:nvSpPr>
        <p:spPr bwMode="auto">
          <a:xfrm>
            <a:off x="-101600" y="457200"/>
            <a:ext cx="12395200" cy="533400"/>
          </a:xfrm>
          <a:prstGeom prst="rect">
            <a:avLst/>
          </a:prstGeom>
          <a:solidFill>
            <a:srgbClr val="FF7600"/>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sz="240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01600" y="3429000"/>
            <a:ext cx="12395200" cy="990600"/>
          </a:xfrm>
          <a:prstGeom prst="rect">
            <a:avLst/>
          </a:prstGeom>
          <a:solidFill>
            <a:srgbClr val="005DAA"/>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200">
                <a:solidFill>
                  <a:srgbClr val="005DAA"/>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5357785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01600" y="3429000"/>
            <a:ext cx="123952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7704107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01600" y="3429000"/>
            <a:ext cx="12395200" cy="990600"/>
          </a:xfrm>
          <a:prstGeom prst="rect">
            <a:avLst/>
          </a:prstGeom>
          <a:solidFill>
            <a:schemeClr val="accent3"/>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200">
                <a:solidFill>
                  <a:schemeClr val="accent3"/>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5091182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01600" y="3429000"/>
            <a:ext cx="12395200" cy="990600"/>
          </a:xfrm>
          <a:prstGeom prst="rect">
            <a:avLst/>
          </a:prstGeom>
          <a:solidFill>
            <a:schemeClr val="accent6"/>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200">
                <a:solidFill>
                  <a:schemeClr val="accent6"/>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7449956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1657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None/>
              <a:defRPr/>
            </a:lvl1pPr>
          </a:lstStyle>
          <a:p>
            <a:pPr lvl="0"/>
            <a:endParaRPr lang="en-US" dirty="0"/>
          </a:p>
        </p:txBody>
      </p:sp>
      <p:sp>
        <p:nvSpPr>
          <p:cNvPr id="4" name="Titel 3"/>
          <p:cNvSpPr>
            <a:spLocks noGrp="1"/>
          </p:cNvSpPr>
          <p:nvPr>
            <p:ph type="title"/>
          </p:nvPr>
        </p:nvSpPr>
        <p:spPr>
          <a:xfrm>
            <a:off x="304800" y="0"/>
            <a:ext cx="11887200" cy="914400"/>
          </a:xfrm>
          <a:prstGeom prst="rect">
            <a:avLst/>
          </a:prstGeom>
        </p:spPr>
        <p:txBody>
          <a:bodyPr/>
          <a:lstStyle/>
          <a:p>
            <a:r>
              <a:rPr lang="nl-NL"/>
              <a:t>Klik om de stijl te bewerken</a:t>
            </a:r>
            <a:endParaRPr lang="nl-BE"/>
          </a:p>
        </p:txBody>
      </p:sp>
    </p:spTree>
    <p:extLst>
      <p:ext uri="{BB962C8B-B14F-4D97-AF65-F5344CB8AC3E}">
        <p14:creationId xmlns:p14="http://schemas.microsoft.com/office/powerpoint/2010/main" val="819120841"/>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3" name="Line 13"/>
          <p:cNvSpPr>
            <a:spLocks noChangeShapeType="1"/>
          </p:cNvSpPr>
          <p:nvPr userDrawn="1"/>
        </p:nvSpPr>
        <p:spPr bwMode="auto">
          <a:xfrm flipH="1" flipV="1">
            <a:off x="304800" y="6324600"/>
            <a:ext cx="9652000" cy="0"/>
          </a:xfrm>
          <a:prstGeom prst="line">
            <a:avLst/>
          </a:prstGeom>
          <a:noFill/>
          <a:ln w="38100">
            <a:solidFill>
              <a:srgbClr val="D2C896"/>
            </a:solidFill>
            <a:round/>
            <a:headEnd/>
            <a:tailEnd/>
          </a:ln>
          <a:effectLst/>
        </p:spPr>
        <p:txBody>
          <a:bodyPr/>
          <a:lstStyle/>
          <a:p>
            <a:pPr>
              <a:defRPr/>
            </a:pPr>
            <a:endParaRPr lang="nl-BE" sz="2400">
              <a:latin typeface="Arial" charset="0"/>
            </a:endParaRPr>
          </a:p>
        </p:txBody>
      </p:sp>
      <p:sp>
        <p:nvSpPr>
          <p:cNvPr id="269314" name="Rectangle 2"/>
          <p:cNvSpPr>
            <a:spLocks noGrp="1" noChangeArrowheads="1"/>
          </p:cNvSpPr>
          <p:nvPr>
            <p:ph type="ctrTitle"/>
          </p:nvPr>
        </p:nvSpPr>
        <p:spPr>
          <a:xfrm>
            <a:off x="406400" y="1"/>
            <a:ext cx="11785600" cy="914400"/>
          </a:xfrm>
          <a:prstGeom prst="rect">
            <a:avLst/>
          </a:prstGeom>
          <a:noFill/>
          <a:ln>
            <a:noFill/>
          </a:ln>
          <a:effectLst/>
        </p:spPr>
        <p:txBody>
          <a:bodyPr/>
          <a:lstStyle>
            <a:lvl1pPr>
              <a:defRPr lang="en-US" sz="4800" b="1" noProof="0" smtClean="0">
                <a:solidFill>
                  <a:srgbClr val="D2C869"/>
                </a:solidFill>
                <a:effectLst>
                  <a:outerShdw blurRad="38100" dist="38100" dir="2700000" algn="tl">
                    <a:srgbClr val="000000">
                      <a:alpha val="43137"/>
                    </a:srgbClr>
                  </a:outerShdw>
                </a:effectLst>
                <a:latin typeface="+mj-lt"/>
                <a:ea typeface="+mj-ea"/>
                <a:cs typeface="+mj-cs"/>
              </a:defRPr>
            </a:lvl1pPr>
          </a:lstStyle>
          <a:p>
            <a:pPr lvl="0"/>
            <a:r>
              <a:rPr lang="en-US" noProof="0" dirty="0"/>
              <a:t>Click to edit Master title style</a:t>
            </a:r>
          </a:p>
        </p:txBody>
      </p:sp>
    </p:spTree>
    <p:extLst>
      <p:ext uri="{BB962C8B-B14F-4D97-AF65-F5344CB8AC3E}">
        <p14:creationId xmlns:p14="http://schemas.microsoft.com/office/powerpoint/2010/main" val="1290338286"/>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6239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lide Number Placeholder 5"/>
          <p:cNvSpPr>
            <a:spLocks noGrp="1"/>
          </p:cNvSpPr>
          <p:nvPr>
            <p:ph type="sldNum" sz="quarter" idx="11"/>
          </p:nvPr>
        </p:nvSpPr>
        <p:spPr/>
        <p:txBody>
          <a:bodyPr/>
          <a:lstStyle>
            <a:lvl1pPr>
              <a:defRPr/>
            </a:lvl1pPr>
          </a:lstStyle>
          <a:p>
            <a:pPr>
              <a:defRPr/>
            </a:pPr>
            <a:fld id="{9D80A85F-EE2E-4277-B276-33FB34979C62}" type="slidenum">
              <a:rPr lang="en-US" smtClean="0"/>
              <a:pPr>
                <a:defRPr/>
              </a:pPr>
              <a:t>‹N°›</a:t>
            </a:fld>
            <a:endParaRPr lang="en-US" dirty="0"/>
          </a:p>
        </p:txBody>
      </p:sp>
    </p:spTree>
    <p:extLst>
      <p:ext uri="{BB962C8B-B14F-4D97-AF65-F5344CB8AC3E}">
        <p14:creationId xmlns:p14="http://schemas.microsoft.com/office/powerpoint/2010/main" val="30524379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4"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09604" y="1600206"/>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03D5B703-056F-479E-8893-F9987D298CDC}" type="slidenum">
              <a:rPr lang="en-GB" smtClean="0"/>
              <a:pPr/>
              <a:t>‹N°›</a:t>
            </a:fld>
            <a:endParaRPr lang="en-GB"/>
          </a:p>
        </p:txBody>
      </p:sp>
    </p:spTree>
    <p:extLst>
      <p:ext uri="{BB962C8B-B14F-4D97-AF65-F5344CB8AC3E}">
        <p14:creationId xmlns:p14="http://schemas.microsoft.com/office/powerpoint/2010/main" val="3480723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315" b="1"/>
            </a:lvl1pPr>
          </a:lstStyle>
          <a:p>
            <a:r>
              <a:rPr lang="en-US"/>
              <a:t>Click to edit Master title style</a:t>
            </a:r>
          </a:p>
        </p:txBody>
      </p:sp>
      <p:sp>
        <p:nvSpPr>
          <p:cNvPr id="3" name="Content Placeholder 2"/>
          <p:cNvSpPr>
            <a:spLocks noGrp="1"/>
          </p:cNvSpPr>
          <p:nvPr>
            <p:ph idx="1"/>
          </p:nvPr>
        </p:nvSpPr>
        <p:spPr>
          <a:xfrm>
            <a:off x="4766734" y="273052"/>
            <a:ext cx="6815668" cy="5853113"/>
          </a:xfrm>
        </p:spPr>
        <p:txBody>
          <a:bodyPr/>
          <a:lstStyle>
            <a:lvl1pPr>
              <a:defRPr sz="2077"/>
            </a:lvl1pPr>
            <a:lvl2pPr>
              <a:defRPr sz="1800"/>
            </a:lvl2pPr>
            <a:lvl3pPr>
              <a:defRPr sz="1592"/>
            </a:lvl3pPr>
            <a:lvl4pPr>
              <a:defRPr sz="1315"/>
            </a:lvl4pPr>
            <a:lvl5pPr>
              <a:defRPr sz="1315"/>
            </a:lvl5pPr>
            <a:lvl6pPr>
              <a:defRPr sz="1315"/>
            </a:lvl6pPr>
            <a:lvl7pPr>
              <a:defRPr sz="1315"/>
            </a:lvl7pPr>
            <a:lvl8pPr>
              <a:defRPr sz="1315"/>
            </a:lvl8pPr>
            <a:lvl9pPr>
              <a:defRPr sz="131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900"/>
            </a:lvl1pPr>
            <a:lvl2pPr marL="297560" indent="0">
              <a:buNone/>
              <a:defRPr sz="762"/>
            </a:lvl2pPr>
            <a:lvl3pPr marL="595120" indent="0">
              <a:buNone/>
              <a:defRPr sz="623"/>
            </a:lvl3pPr>
            <a:lvl4pPr marL="892680" indent="0">
              <a:buNone/>
              <a:defRPr sz="554"/>
            </a:lvl4pPr>
            <a:lvl5pPr marL="1190240" indent="0">
              <a:buNone/>
              <a:defRPr sz="554"/>
            </a:lvl5pPr>
            <a:lvl6pPr marL="1487800" indent="0">
              <a:buNone/>
              <a:defRPr sz="554"/>
            </a:lvl6pPr>
            <a:lvl7pPr marL="1785360" indent="0">
              <a:buNone/>
              <a:defRPr sz="554"/>
            </a:lvl7pPr>
            <a:lvl8pPr marL="2082920" indent="0">
              <a:buNone/>
              <a:defRPr sz="554"/>
            </a:lvl8pPr>
            <a:lvl9pPr marL="2380480" indent="0">
              <a:buNone/>
              <a:defRPr sz="554"/>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fr-FR" altLang="fr-FR"/>
              <a:t>www.endpolionow.org</a:t>
            </a:r>
            <a:endParaRPr lang="en-US" altLang="fr-FR"/>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7C81EA25-604C-4134-9E61-AE4F2AE2864F}" type="slidenum">
              <a:rPr lang="en-US" altLang="fr-FR"/>
              <a:pPr>
                <a:defRPr/>
              </a:pPr>
              <a:t>‹N°›</a:t>
            </a:fld>
            <a:endParaRPr lang="en-US" altLang="fr-FR">
              <a:solidFill>
                <a:srgbClr val="88A44D"/>
              </a:solidFill>
            </a:endParaRPr>
          </a:p>
        </p:txBody>
      </p:sp>
    </p:spTree>
    <p:extLst>
      <p:ext uri="{BB962C8B-B14F-4D97-AF65-F5344CB8AC3E}">
        <p14:creationId xmlns:p14="http://schemas.microsoft.com/office/powerpoint/2010/main" val="5355481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90127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1CCBFD-9932-0C36-179C-2AD550673B1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a:extLst>
              <a:ext uri="{FF2B5EF4-FFF2-40B4-BE49-F238E27FC236}">
                <a16:creationId xmlns:a16="http://schemas.microsoft.com/office/drawing/2014/main" id="{224831BE-7C5E-285A-73A1-EEE98288F7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a:extLst>
              <a:ext uri="{FF2B5EF4-FFF2-40B4-BE49-F238E27FC236}">
                <a16:creationId xmlns:a16="http://schemas.microsoft.com/office/drawing/2014/main" id="{DE57967F-7D73-B81B-BA1E-E019246E52EC}"/>
              </a:ext>
            </a:extLst>
          </p:cNvPr>
          <p:cNvSpPr>
            <a:spLocks noGrp="1"/>
          </p:cNvSpPr>
          <p:nvPr>
            <p:ph type="dt" sz="half" idx="10"/>
          </p:nvPr>
        </p:nvSpPr>
        <p:spPr/>
        <p:txBody>
          <a:bodyPr/>
          <a:lstStyle/>
          <a:p>
            <a:fld id="{1CFE61C2-4663-4615-8271-C2818BC6A2B3}" type="datetimeFigureOut">
              <a:rPr lang="fr-BE" smtClean="0"/>
              <a:t>30-09-23</a:t>
            </a:fld>
            <a:endParaRPr lang="fr-BE"/>
          </a:p>
        </p:txBody>
      </p:sp>
      <p:sp>
        <p:nvSpPr>
          <p:cNvPr id="5" name="Espace réservé du pied de page 4">
            <a:extLst>
              <a:ext uri="{FF2B5EF4-FFF2-40B4-BE49-F238E27FC236}">
                <a16:creationId xmlns:a16="http://schemas.microsoft.com/office/drawing/2014/main" id="{570A8C81-F1E0-F605-19A5-B6169ACC9D5C}"/>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7E88946B-A2F4-EBC1-588F-374ADF446D96}"/>
              </a:ext>
            </a:extLst>
          </p:cNvPr>
          <p:cNvSpPr>
            <a:spLocks noGrp="1"/>
          </p:cNvSpPr>
          <p:nvPr>
            <p:ph type="sldNum" sz="quarter" idx="12"/>
          </p:nvPr>
        </p:nvSpPr>
        <p:spPr/>
        <p:txBody>
          <a:bodyPr/>
          <a:lstStyle/>
          <a:p>
            <a:fld id="{19AAF5C1-430F-401E-B71E-AF3D58489EF2}" type="slidenum">
              <a:rPr lang="fr-BE" smtClean="0"/>
              <a:t>‹N°›</a:t>
            </a:fld>
            <a:endParaRPr lang="fr-BE"/>
          </a:p>
        </p:txBody>
      </p:sp>
    </p:spTree>
    <p:extLst>
      <p:ext uri="{BB962C8B-B14F-4D97-AF65-F5344CB8AC3E}">
        <p14:creationId xmlns:p14="http://schemas.microsoft.com/office/powerpoint/2010/main" val="852161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theme" Target="../theme/theme3.xml"/><Relationship Id="rId1" Type="http://schemas.openxmlformats.org/officeDocument/2006/relationships/slideLayout" Target="../slideLayouts/slideLayout33.xml"/><Relationship Id="rId4" Type="http://schemas.openxmlformats.org/officeDocument/2006/relationships/image" Target="../media/image8.jpe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9.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4.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6" Type="http://schemas.openxmlformats.org/officeDocument/2006/relationships/image" Target="../media/image12.pn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5.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5.xml"/><Relationship Id="rId7"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4"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image" Target="../media/image7.png"/><Relationship Id="rId5" Type="http://schemas.openxmlformats.org/officeDocument/2006/relationships/slideLayout" Target="../slideLayouts/slideLayout63.xml"/><Relationship Id="rId10" Type="http://schemas.openxmlformats.org/officeDocument/2006/relationships/theme" Target="../theme/theme7.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slideLayout" Target="../slideLayouts/slideLayout69.xml"/><Relationship Id="rId1" Type="http://schemas.openxmlformats.org/officeDocument/2006/relationships/slideLayout" Target="../slideLayouts/slideLayout68.xml"/><Relationship Id="rId5" Type="http://schemas.openxmlformats.org/officeDocument/2006/relationships/image" Target="../media/image13.jpe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72.xml"/><Relationship Id="rId1" Type="http://schemas.openxmlformats.org/officeDocument/2006/relationships/slideLayout" Target="../slideLayouts/slideLayout71.xml"/><Relationship Id="rId5" Type="http://schemas.openxmlformats.org/officeDocument/2006/relationships/image" Target="../media/image8.jpeg"/><Relationship Id="rId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9448800" y="6477001"/>
            <a:ext cx="2133600" cy="138113"/>
          </a:xfrm>
          <a:prstGeom prst="rect">
            <a:avLst/>
          </a:prstGeom>
          <a:noFill/>
        </p:spPr>
        <p:txBody>
          <a:bodyPr lIns="0" tIns="0" rIns="0" bIns="0">
            <a:spAutoFit/>
          </a:bodyPr>
          <a:lstStyle/>
          <a:p>
            <a:pPr algn="r" eaLnBrk="0" hangingPunct="0">
              <a:defRPr/>
            </a:pPr>
            <a:r>
              <a:rPr lang="en-US" sz="900">
                <a:solidFill>
                  <a:srgbClr val="BCBDC0"/>
                </a:solidFill>
                <a:latin typeface="Arial Narrow" pitchFamily="34" charset="0"/>
              </a:rPr>
              <a:t>TITLE  |  </a:t>
            </a:r>
            <a:fld id="{02EEC6C3-8F1A-4BE1-8EFE-EB11F1428E24}" type="slidenum">
              <a:rPr lang="en-US" sz="900">
                <a:solidFill>
                  <a:srgbClr val="BCBDC0"/>
                </a:solidFill>
                <a:latin typeface="Arial Narrow" pitchFamily="34" charset="0"/>
              </a:rPr>
              <a:pPr algn="r" eaLnBrk="0" hangingPunct="0">
                <a:defRPr/>
              </a:pPr>
              <a:t>‹N°›</a:t>
            </a:fld>
            <a:r>
              <a:rPr lang="en-US" sz="900">
                <a:solidFill>
                  <a:srgbClr val="BCBDC0"/>
                </a:solidFill>
                <a:latin typeface="Arial Narrow" pitchFamily="34" charset="0"/>
              </a:rPr>
              <a:t>  </a:t>
            </a:r>
            <a:endParaRPr lang="en-US" sz="900">
              <a:solidFill>
                <a:srgbClr val="958D85"/>
              </a:solidFill>
              <a:latin typeface="Arial Narrow" pitchFamily="34" charset="0"/>
            </a:endParaRPr>
          </a:p>
        </p:txBody>
      </p:sp>
    </p:spTree>
  </p:cSld>
  <p:clrMap bg1="lt1" tx1="dk1" bg2="lt2" tx2="dk2" accent1="accent1" accent2="accent2" accent3="accent3" accent4="accent4" accent5="accent5" accent6="accent6" hlink="hlink" folHlink="folHlink"/>
  <p:sldLayoutIdLst>
    <p:sldLayoutId id="2147485885" r:id="rId1"/>
    <p:sldLayoutId id="2147485901" r:id="rId2"/>
    <p:sldLayoutId id="2147485899" r:id="rId3"/>
    <p:sldLayoutId id="2147485900" r:id="rId4"/>
    <p:sldLayoutId id="2147485902" r:id="rId5"/>
    <p:sldLayoutId id="2147485903" r:id="rId6"/>
    <p:sldLayoutId id="2147485886" r:id="rId7"/>
    <p:sldLayoutId id="2147485887" r:id="rId8"/>
    <p:sldLayoutId id="2147485888" r:id="rId9"/>
    <p:sldLayoutId id="2147485889" r:id="rId10"/>
    <p:sldLayoutId id="2147485890" r:id="rId11"/>
    <p:sldLayoutId id="2147485891" r:id="rId12"/>
    <p:sldLayoutId id="2147485892" r:id="rId13"/>
    <p:sldLayoutId id="2147485893" r:id="rId14"/>
    <p:sldLayoutId id="2147485904" r:id="rId15"/>
    <p:sldLayoutId id="2147485959" r:id="rId16"/>
    <p:sldLayoutId id="2147485983" r:id="rId17"/>
    <p:sldLayoutId id="2147485996" r:id="rId18"/>
    <p:sldLayoutId id="2147485997" r:id="rId19"/>
    <p:sldLayoutId id="2147486000" r:id="rId20"/>
  </p:sldLayoutIdLst>
  <p:hf sldNum="0" hdr="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MS PGothic"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MS PGothic"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MS PGothic"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S PGothic"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9550400" y="6477001"/>
            <a:ext cx="2032000" cy="138113"/>
          </a:xfrm>
          <a:prstGeom prst="rect">
            <a:avLst/>
          </a:prstGeom>
          <a:noFill/>
        </p:spPr>
        <p:txBody>
          <a:bodyPr lIns="0" tIns="0" rIns="0" bIns="0">
            <a:spAutoFit/>
          </a:bodyPr>
          <a:lstStyle/>
          <a:p>
            <a:pPr algn="r" eaLnBrk="0" hangingPunct="0">
              <a:defRPr/>
            </a:pPr>
            <a:r>
              <a:rPr lang="en-US" sz="900">
                <a:solidFill>
                  <a:srgbClr val="BCBDC0"/>
                </a:solidFill>
                <a:latin typeface="Arial Narrow" pitchFamily="34" charset="0"/>
              </a:rPr>
              <a:t>TITLE |  </a:t>
            </a:r>
            <a:fld id="{CFD0ECF5-DF17-4215-8E72-5329E3B5AA31}" type="slidenum">
              <a:rPr lang="en-US" sz="900">
                <a:solidFill>
                  <a:srgbClr val="BCBDC0"/>
                </a:solidFill>
                <a:latin typeface="Arial Narrow" pitchFamily="34" charset="0"/>
              </a:rPr>
              <a:pPr algn="r" eaLnBrk="0" hangingPunct="0">
                <a:defRPr/>
              </a:pPr>
              <a:t>‹N°›</a:t>
            </a:fld>
            <a:r>
              <a:rPr lang="en-US" sz="900">
                <a:solidFill>
                  <a:srgbClr val="BCBDC0"/>
                </a:solidFill>
                <a:latin typeface="Arial Narrow" pitchFamily="34" charset="0"/>
              </a:rPr>
              <a:t>  </a:t>
            </a:r>
            <a:endParaRPr lang="en-US" sz="900">
              <a:solidFill>
                <a:srgbClr val="958D85"/>
              </a:solidFill>
              <a:latin typeface="Arial Narrow" pitchFamily="34" charset="0"/>
            </a:endParaRPr>
          </a:p>
        </p:txBody>
      </p:sp>
      <p:pic>
        <p:nvPicPr>
          <p:cNvPr id="4099" name="Picture 3"/>
          <p:cNvPicPr>
            <a:picLocks noChangeAspect="1"/>
          </p:cNvPicPr>
          <p:nvPr/>
        </p:nvPicPr>
        <p:blipFill>
          <a:blip r:embed="rId14"/>
          <a:srcRect/>
          <a:stretch>
            <a:fillRect/>
          </a:stretch>
        </p:blipFill>
        <p:spPr bwMode="auto">
          <a:xfrm>
            <a:off x="611718" y="6299200"/>
            <a:ext cx="1189567" cy="3365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906" r:id="rId1"/>
    <p:sldLayoutId id="2147485907" r:id="rId2"/>
    <p:sldLayoutId id="2147485908" r:id="rId3"/>
    <p:sldLayoutId id="2147485909" r:id="rId4"/>
    <p:sldLayoutId id="2147485910" r:id="rId5"/>
    <p:sldLayoutId id="2147485911" r:id="rId6"/>
    <p:sldLayoutId id="2147485912" r:id="rId7"/>
    <p:sldLayoutId id="2147485913" r:id="rId8"/>
    <p:sldLayoutId id="2147485914" r:id="rId9"/>
    <p:sldLayoutId id="2147485916" r:id="rId10"/>
    <p:sldLayoutId id="2147485920" r:id="rId11"/>
    <p:sldLayoutId id="2147485921" r:id="rId12"/>
  </p:sldLayoutIdLst>
  <p:hf sldNum="0" hdr="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MS PGothic"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MS PGothic"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MS PGothic"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S PGothic"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Tree>
    <p:custDataLst>
      <p:tags r:id="rId3"/>
    </p:custDataLst>
    <p:extLst>
      <p:ext uri="{BB962C8B-B14F-4D97-AF65-F5344CB8AC3E}">
        <p14:creationId xmlns:p14="http://schemas.microsoft.com/office/powerpoint/2010/main" val="1106112713"/>
      </p:ext>
    </p:extLst>
  </p:cSld>
  <p:clrMap bg1="lt1" tx1="dk1" bg2="lt2" tx2="dk2" accent1="accent1" accent2="accent2" accent3="accent3" accent4="accent4" accent5="accent5" accent6="accent6" hlink="hlink" folHlink="folHlink"/>
  <p:sldLayoutIdLst>
    <p:sldLayoutId id="2147485935" r:id="rId1"/>
  </p:sldLayoutIdLst>
  <p:hf sldNum="0" hdr="0" dt="0"/>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20000"/>
            <a:lumOff val="8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D26D5D-E848-9040-89F4-F4A8E48C9C90}"/>
              </a:ext>
            </a:extLst>
          </p:cNvPr>
          <p:cNvPicPr>
            <a:picLocks noChangeAspect="1"/>
          </p:cNvPicPr>
          <p:nvPr userDrawn="1"/>
        </p:nvPicPr>
        <p:blipFill>
          <a:blip r:embed="rId7"/>
          <a:stretch>
            <a:fillRect/>
          </a:stretch>
        </p:blipFill>
        <p:spPr>
          <a:xfrm>
            <a:off x="203200" y="5987145"/>
            <a:ext cx="2438400" cy="870857"/>
          </a:xfrm>
          <a:prstGeom prst="rect">
            <a:avLst/>
          </a:prstGeom>
        </p:spPr>
      </p:pic>
      <p:sp>
        <p:nvSpPr>
          <p:cNvPr id="4" name="TextBox 3">
            <a:extLst>
              <a:ext uri="{FF2B5EF4-FFF2-40B4-BE49-F238E27FC236}">
                <a16:creationId xmlns:a16="http://schemas.microsoft.com/office/drawing/2014/main" id="{6F65FC8B-1897-3941-A590-F0E0443D6F02}"/>
              </a:ext>
            </a:extLst>
          </p:cNvPr>
          <p:cNvSpPr txBox="1"/>
          <p:nvPr userDrawn="1"/>
        </p:nvSpPr>
        <p:spPr>
          <a:xfrm>
            <a:off x="8636000" y="6375400"/>
            <a:ext cx="2946400" cy="153888"/>
          </a:xfrm>
          <a:prstGeom prst="rect">
            <a:avLst/>
          </a:prstGeom>
          <a:noFill/>
        </p:spPr>
        <p:txBody>
          <a:bodyPr wrap="squar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defRPr/>
            </a:pPr>
            <a:r>
              <a:rPr lang="en-US" altLang="en-US" sz="1000" dirty="0">
                <a:solidFill>
                  <a:srgbClr val="763982"/>
                </a:solidFill>
                <a:latin typeface="Arial Narrow" panose="020B0604020202020204" pitchFamily="34" charset="0"/>
              </a:rPr>
              <a:t>Vibrant Club Seminar – </a:t>
            </a:r>
            <a:r>
              <a:rPr lang="en-US" altLang="en-US" sz="1000" dirty="0" err="1">
                <a:solidFill>
                  <a:srgbClr val="763982"/>
                </a:solidFill>
                <a:latin typeface="Arial Narrow" panose="020B0604020202020204" pitchFamily="34" charset="0"/>
              </a:rPr>
              <a:t>Wemmel</a:t>
            </a:r>
            <a:r>
              <a:rPr lang="en-US" altLang="en-US" sz="1000" dirty="0">
                <a:solidFill>
                  <a:srgbClr val="763982"/>
                </a:solidFill>
                <a:latin typeface="Arial Narrow" panose="020B0604020202020204" pitchFamily="34" charset="0"/>
              </a:rPr>
              <a:t> – 26/10/2020</a:t>
            </a:r>
          </a:p>
        </p:txBody>
      </p:sp>
    </p:spTree>
    <p:extLst>
      <p:ext uri="{BB962C8B-B14F-4D97-AF65-F5344CB8AC3E}">
        <p14:creationId xmlns:p14="http://schemas.microsoft.com/office/powerpoint/2010/main" val="3999737072"/>
      </p:ext>
    </p:extLst>
  </p:cSld>
  <p:clrMap bg1="lt1" tx1="dk1" bg2="lt2" tx2="dk2" accent1="accent1" accent2="accent2" accent3="accent3" accent4="accent4" accent5="accent5" accent6="accent6" hlink="hlink" folHlink="folHlink"/>
  <p:sldLayoutIdLst>
    <p:sldLayoutId id="2147485937" r:id="rId1"/>
    <p:sldLayoutId id="2147485938" r:id="rId2"/>
    <p:sldLayoutId id="2147485939" r:id="rId3"/>
    <p:sldLayoutId id="2147485940" r:id="rId4"/>
    <p:sldLayoutId id="2147485941" r:id="rId5"/>
  </p:sldLayoutIdLst>
  <p:txStyles>
    <p:titleStyle>
      <a:lvl1pPr algn="ctr" defTabSz="342900" rtl="0" eaLnBrk="0" fontAlgn="base" hangingPunct="0">
        <a:spcBef>
          <a:spcPct val="0"/>
        </a:spcBef>
        <a:spcAft>
          <a:spcPct val="0"/>
        </a:spcAft>
        <a:defRPr sz="3300" kern="1200">
          <a:solidFill>
            <a:schemeClr val="tx1"/>
          </a:solidFill>
          <a:latin typeface="+mj-lt"/>
          <a:ea typeface="ＭＳ Ｐゴシック" charset="0"/>
          <a:cs typeface="ＭＳ Ｐゴシック" charset="0"/>
        </a:defRPr>
      </a:lvl1pPr>
      <a:lvl2pPr algn="ctr" defTabSz="342900" rtl="0" eaLnBrk="0" fontAlgn="base" hangingPunct="0">
        <a:spcBef>
          <a:spcPct val="0"/>
        </a:spcBef>
        <a:spcAft>
          <a:spcPct val="0"/>
        </a:spcAft>
        <a:defRPr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ＭＳ Ｐゴシック" charset="0"/>
        </a:defRPr>
      </a:lvl1pPr>
      <a:lvl2pPr marL="557213" indent="-214313" algn="l" defTabSz="34290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charset="0"/>
          <a:cs typeface="+mn-cs"/>
        </a:defRPr>
      </a:lvl2pPr>
      <a:lvl3pPr marL="857250" indent="-171450" algn="l" defTabSz="342900"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charset="0"/>
          <a:cs typeface="+mn-cs"/>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charset="0"/>
          <a:cs typeface="+mn-cs"/>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9448800" y="6477001"/>
            <a:ext cx="2133600" cy="138113"/>
          </a:xfrm>
          <a:prstGeom prst="rect">
            <a:avLst/>
          </a:prstGeom>
          <a:noFill/>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r>
              <a:rPr lang="en-US" altLang="en-US" sz="900">
                <a:solidFill>
                  <a:srgbClr val="BCBDC0"/>
                </a:solidFill>
                <a:latin typeface="Arial Narrow" pitchFamily="34" charset="0"/>
              </a:rPr>
              <a:t>TITLE  |  </a:t>
            </a:r>
            <a:fld id="{514EB671-5A4E-420B-AE32-08F13A49AA11}" type="slidenum">
              <a:rPr lang="en-US" altLang="en-US" sz="900">
                <a:solidFill>
                  <a:srgbClr val="BCBDC0"/>
                </a:solidFill>
                <a:latin typeface="Arial Narrow" pitchFamily="34" charset="0"/>
              </a:rPr>
              <a:pPr algn="r"/>
              <a:t>‹N°›</a:t>
            </a:fld>
            <a:r>
              <a:rPr lang="en-US" altLang="en-US" sz="900">
                <a:solidFill>
                  <a:srgbClr val="BCBDC0"/>
                </a:solidFill>
                <a:latin typeface="Arial Narrow" pitchFamily="34" charset="0"/>
              </a:rPr>
              <a:t>  </a:t>
            </a:r>
            <a:endParaRPr lang="en-US" altLang="en-US" sz="900">
              <a:solidFill>
                <a:srgbClr val="958D85"/>
              </a:solidFill>
              <a:latin typeface="Arial Narrow" pitchFamily="34" charset="0"/>
            </a:endParaRPr>
          </a:p>
        </p:txBody>
      </p:sp>
      <p:pic>
        <p:nvPicPr>
          <p:cNvPr id="2051" name="Picture 5"/>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11718" y="6299200"/>
            <a:ext cx="118956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2433713"/>
      </p:ext>
    </p:extLst>
  </p:cSld>
  <p:clrMap bg1="lt1" tx1="dk1" bg2="lt2" tx2="dk2" accent1="accent1" accent2="accent2" accent3="accent3" accent4="accent4" accent5="accent5" accent6="accent6" hlink="hlink" folHlink="folHlink"/>
  <p:sldLayoutIdLst>
    <p:sldLayoutId id="2147485943" r:id="rId1"/>
    <p:sldLayoutId id="2147485944" r:id="rId2"/>
    <p:sldLayoutId id="2147485945" r:id="rId3"/>
    <p:sldLayoutId id="2147485946" r:id="rId4"/>
    <p:sldLayoutId id="2147485947" r:id="rId5"/>
    <p:sldLayoutId id="2147485948" r:id="rId6"/>
    <p:sldLayoutId id="2147485949" r:id="rId7"/>
    <p:sldLayoutId id="2147485950" r:id="rId8"/>
    <p:sldLayoutId id="2147485951" r:id="rId9"/>
    <p:sldLayoutId id="2147485952" r:id="rId10"/>
    <p:sldLayoutId id="2147485953" r:id="rId11"/>
    <p:sldLayoutId id="2147485954" r:id="rId12"/>
    <p:sldLayoutId id="2147485955" r:id="rId13"/>
    <p:sldLayoutId id="2147485956" r:id="rId14"/>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58588" y="311728"/>
            <a:ext cx="11474824" cy="6234545"/>
          </a:xfrm>
          <a:custGeom>
            <a:avLst/>
            <a:gdLst/>
            <a:ahLst/>
            <a:cxnLst/>
            <a:rect l="l" t="t" r="r" b="b"/>
            <a:pathLst>
              <a:path w="7315200" h="4572000">
                <a:moveTo>
                  <a:pt x="7315200" y="0"/>
                </a:moveTo>
                <a:lnTo>
                  <a:pt x="0" y="0"/>
                </a:lnTo>
                <a:lnTo>
                  <a:pt x="0" y="4572000"/>
                </a:lnTo>
                <a:lnTo>
                  <a:pt x="7315200" y="4572000"/>
                </a:lnTo>
                <a:lnTo>
                  <a:pt x="7315200" y="0"/>
                </a:lnTo>
                <a:close/>
              </a:path>
            </a:pathLst>
          </a:custGeom>
          <a:solidFill>
            <a:srgbClr val="E6E4D7"/>
          </a:solidFill>
        </p:spPr>
        <p:txBody>
          <a:bodyPr wrap="square" lIns="0" tIns="0" rIns="0" bIns="0" rtlCol="0"/>
          <a:lstStyle/>
          <a:p>
            <a:endParaRPr sz="3273"/>
          </a:p>
        </p:txBody>
      </p:sp>
      <p:sp>
        <p:nvSpPr>
          <p:cNvPr id="2" name="Holder 2"/>
          <p:cNvSpPr>
            <a:spLocks noGrp="1"/>
          </p:cNvSpPr>
          <p:nvPr>
            <p:ph type="title"/>
          </p:nvPr>
        </p:nvSpPr>
        <p:spPr>
          <a:xfrm>
            <a:off x="1850712" y="1532313"/>
            <a:ext cx="8490573" cy="369332"/>
          </a:xfrm>
          <a:prstGeom prst="rect">
            <a:avLst/>
          </a:prstGeom>
        </p:spPr>
        <p:txBody>
          <a:bodyPr wrap="square" lIns="0" tIns="0" rIns="0" bIns="0">
            <a:spAutoFit/>
          </a:bodyPr>
          <a:lstStyle>
            <a:lvl1pPr>
              <a:defRPr sz="2400" b="1" i="0">
                <a:solidFill>
                  <a:srgbClr val="862075"/>
                </a:solidFill>
                <a:latin typeface="Arial"/>
                <a:cs typeface="Arial"/>
              </a:defRPr>
            </a:lvl1pPr>
          </a:lstStyle>
          <a:p>
            <a:endParaRPr/>
          </a:p>
        </p:txBody>
      </p:sp>
      <p:sp>
        <p:nvSpPr>
          <p:cNvPr id="3" name="Holder 3"/>
          <p:cNvSpPr>
            <a:spLocks noGrp="1"/>
          </p:cNvSpPr>
          <p:nvPr>
            <p:ph type="body" idx="1"/>
          </p:nvPr>
        </p:nvSpPr>
        <p:spPr>
          <a:xfrm>
            <a:off x="6195608" y="2432858"/>
            <a:ext cx="5001308" cy="138499"/>
          </a:xfrm>
          <a:prstGeom prst="rect">
            <a:avLst/>
          </a:prstGeom>
        </p:spPr>
        <p:txBody>
          <a:bodyPr wrap="square" lIns="0" tIns="0" rIns="0" bIns="0">
            <a:spAutoFit/>
          </a:bodyPr>
          <a:lstStyle>
            <a:lvl1pPr>
              <a:defRPr sz="900" b="0" i="0">
                <a:solidFill>
                  <a:srgbClr val="3C5056"/>
                </a:solidFill>
                <a:latin typeface="Trebuchet MS"/>
                <a:cs typeface="Trebuchet MS"/>
              </a:defRPr>
            </a:lvl1pPr>
          </a:lstStyle>
          <a:p>
            <a:endParaRPr/>
          </a:p>
        </p:txBody>
      </p:sp>
      <p:sp>
        <p:nvSpPr>
          <p:cNvPr id="4" name="Holder 4"/>
          <p:cNvSpPr>
            <a:spLocks noGrp="1"/>
          </p:cNvSpPr>
          <p:nvPr>
            <p:ph type="ftr" sz="quarter" idx="5"/>
          </p:nvPr>
        </p:nvSpPr>
        <p:spPr>
          <a:xfrm>
            <a:off x="4145280" y="6377940"/>
            <a:ext cx="3901440" cy="36933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6933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9/30/2023</a:t>
            </a:fld>
            <a:endParaRPr lang="en-US"/>
          </a:p>
        </p:txBody>
      </p:sp>
      <p:sp>
        <p:nvSpPr>
          <p:cNvPr id="6" name="Holder 6"/>
          <p:cNvSpPr>
            <a:spLocks noGrp="1"/>
          </p:cNvSpPr>
          <p:nvPr>
            <p:ph type="sldNum" sz="quarter" idx="7"/>
          </p:nvPr>
        </p:nvSpPr>
        <p:spPr>
          <a:xfrm>
            <a:off x="8778240" y="6377940"/>
            <a:ext cx="2804160" cy="36933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786129476"/>
      </p:ext>
    </p:extLst>
  </p:cSld>
  <p:clrMap bg1="lt1" tx1="dk1" bg2="lt2" tx2="dk2" accent1="accent1" accent2="accent2" accent3="accent3" accent4="accent4" accent5="accent5" accent6="accent6" hlink="hlink" folHlink="folHlink"/>
  <p:sldLayoutIdLst>
    <p:sldLayoutId id="2147485963" r:id="rId1"/>
    <p:sldLayoutId id="2147485964" r:id="rId2"/>
    <p:sldLayoutId id="2147485965" r:id="rId3"/>
    <p:sldLayoutId id="2147485966" r:id="rId4"/>
    <p:sldLayoutId id="2147485967" r:id="rId5"/>
    <p:sldLayoutId id="2147485968" r:id="rId6"/>
  </p:sldLayoutIdLst>
  <p:txStyles>
    <p:titleStyle>
      <a:lvl1pPr>
        <a:defRPr>
          <a:latin typeface="+mj-lt"/>
          <a:ea typeface="+mj-ea"/>
          <a:cs typeface="+mj-cs"/>
        </a:defRPr>
      </a:lvl1pPr>
    </p:titleStyle>
    <p:bodyStyle>
      <a:lvl1pPr marL="0">
        <a:defRPr>
          <a:latin typeface="+mn-lt"/>
          <a:ea typeface="+mn-ea"/>
          <a:cs typeface="+mn-cs"/>
        </a:defRPr>
      </a:lvl1pPr>
      <a:lvl2pPr marL="623438">
        <a:defRPr>
          <a:latin typeface="+mn-lt"/>
          <a:ea typeface="+mn-ea"/>
          <a:cs typeface="+mn-cs"/>
        </a:defRPr>
      </a:lvl2pPr>
      <a:lvl3pPr marL="1246876">
        <a:defRPr>
          <a:latin typeface="+mn-lt"/>
          <a:ea typeface="+mn-ea"/>
          <a:cs typeface="+mn-cs"/>
        </a:defRPr>
      </a:lvl3pPr>
      <a:lvl4pPr marL="1870314">
        <a:defRPr>
          <a:latin typeface="+mn-lt"/>
          <a:ea typeface="+mn-ea"/>
          <a:cs typeface="+mn-cs"/>
        </a:defRPr>
      </a:lvl4pPr>
      <a:lvl5pPr marL="2493752">
        <a:defRPr>
          <a:latin typeface="+mn-lt"/>
          <a:ea typeface="+mn-ea"/>
          <a:cs typeface="+mn-cs"/>
        </a:defRPr>
      </a:lvl5pPr>
      <a:lvl6pPr marL="3117190">
        <a:defRPr>
          <a:latin typeface="+mn-lt"/>
          <a:ea typeface="+mn-ea"/>
          <a:cs typeface="+mn-cs"/>
        </a:defRPr>
      </a:lvl6pPr>
      <a:lvl7pPr marL="3740628">
        <a:defRPr>
          <a:latin typeface="+mn-lt"/>
          <a:ea typeface="+mn-ea"/>
          <a:cs typeface="+mn-cs"/>
        </a:defRPr>
      </a:lvl7pPr>
      <a:lvl8pPr marL="4364065">
        <a:defRPr>
          <a:latin typeface="+mn-lt"/>
          <a:ea typeface="+mn-ea"/>
          <a:cs typeface="+mn-cs"/>
        </a:defRPr>
      </a:lvl8pPr>
      <a:lvl9pPr marL="4987503">
        <a:defRPr>
          <a:latin typeface="+mn-lt"/>
          <a:ea typeface="+mn-ea"/>
          <a:cs typeface="+mn-cs"/>
        </a:defRPr>
      </a:lvl9pPr>
    </p:bodyStyle>
    <p:otherStyle>
      <a:lvl1pPr marL="0">
        <a:defRPr>
          <a:latin typeface="+mn-lt"/>
          <a:ea typeface="+mn-ea"/>
          <a:cs typeface="+mn-cs"/>
        </a:defRPr>
      </a:lvl1pPr>
      <a:lvl2pPr marL="623438">
        <a:defRPr>
          <a:latin typeface="+mn-lt"/>
          <a:ea typeface="+mn-ea"/>
          <a:cs typeface="+mn-cs"/>
        </a:defRPr>
      </a:lvl2pPr>
      <a:lvl3pPr marL="1246876">
        <a:defRPr>
          <a:latin typeface="+mn-lt"/>
          <a:ea typeface="+mn-ea"/>
          <a:cs typeface="+mn-cs"/>
        </a:defRPr>
      </a:lvl3pPr>
      <a:lvl4pPr marL="1870314">
        <a:defRPr>
          <a:latin typeface="+mn-lt"/>
          <a:ea typeface="+mn-ea"/>
          <a:cs typeface="+mn-cs"/>
        </a:defRPr>
      </a:lvl4pPr>
      <a:lvl5pPr marL="2493752">
        <a:defRPr>
          <a:latin typeface="+mn-lt"/>
          <a:ea typeface="+mn-ea"/>
          <a:cs typeface="+mn-cs"/>
        </a:defRPr>
      </a:lvl5pPr>
      <a:lvl6pPr marL="3117190">
        <a:defRPr>
          <a:latin typeface="+mn-lt"/>
          <a:ea typeface="+mn-ea"/>
          <a:cs typeface="+mn-cs"/>
        </a:defRPr>
      </a:lvl6pPr>
      <a:lvl7pPr marL="3740628">
        <a:defRPr>
          <a:latin typeface="+mn-lt"/>
          <a:ea typeface="+mn-ea"/>
          <a:cs typeface="+mn-cs"/>
        </a:defRPr>
      </a:lvl7pPr>
      <a:lvl8pPr marL="4364065">
        <a:defRPr>
          <a:latin typeface="+mn-lt"/>
          <a:ea typeface="+mn-ea"/>
          <a:cs typeface="+mn-cs"/>
        </a:defRPr>
      </a:lvl8pPr>
      <a:lvl9pPr marL="4987503">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E6E5D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p>
        </p:txBody>
      </p:sp>
      <p:pic>
        <p:nvPicPr>
          <p:cNvPr id="2051" name="Picture 3"/>
          <p:cNvPicPr>
            <a:picLocks noChangeAspect="1"/>
          </p:cNvPicPr>
          <p:nvPr/>
        </p:nvPicPr>
        <p:blipFill>
          <a:blip r:embed="rId11"/>
          <a:srcRect/>
          <a:stretch>
            <a:fillRect/>
          </a:stretch>
        </p:blipFill>
        <p:spPr bwMode="auto">
          <a:xfrm>
            <a:off x="613834" y="6165850"/>
            <a:ext cx="1617133" cy="457200"/>
          </a:xfrm>
          <a:prstGeom prst="rect">
            <a:avLst/>
          </a:prstGeom>
          <a:noFill/>
          <a:ln w="9525">
            <a:noFill/>
            <a:miter lim="800000"/>
            <a:headEnd/>
            <a:tailEnd/>
          </a:ln>
        </p:spPr>
      </p:pic>
      <p:sp>
        <p:nvSpPr>
          <p:cNvPr id="5" name="Tekstvak 4"/>
          <p:cNvSpPr txBox="1"/>
          <p:nvPr userDrawn="1"/>
        </p:nvSpPr>
        <p:spPr>
          <a:xfrm>
            <a:off x="6197600" y="6248401"/>
            <a:ext cx="5384800" cy="461963"/>
          </a:xfrm>
          <a:prstGeom prst="rect">
            <a:avLst/>
          </a:prstGeom>
          <a:noFill/>
        </p:spPr>
        <p:txBody>
          <a:bodyPr>
            <a:spAutoFit/>
          </a:bodyPr>
          <a:lstStyle/>
          <a:p>
            <a:pPr>
              <a:defRPr/>
            </a:pPr>
            <a:endParaRPr lang="nl-BE" sz="2400" dirty="0"/>
          </a:p>
        </p:txBody>
      </p:sp>
      <p:sp>
        <p:nvSpPr>
          <p:cNvPr id="6" name="Tekstvak 5"/>
          <p:cNvSpPr txBox="1"/>
          <p:nvPr userDrawn="1"/>
        </p:nvSpPr>
        <p:spPr>
          <a:xfrm>
            <a:off x="6705600" y="6248400"/>
            <a:ext cx="5283200" cy="369888"/>
          </a:xfrm>
          <a:prstGeom prst="rect">
            <a:avLst/>
          </a:prstGeom>
          <a:noFill/>
        </p:spPr>
        <p:txBody>
          <a:bodyPr>
            <a:spAutoFit/>
          </a:bodyPr>
          <a:lstStyle/>
          <a:p>
            <a:pPr algn="r">
              <a:defRPr/>
            </a:pPr>
            <a:r>
              <a:rPr lang="nl-BE" sz="1800" dirty="0"/>
              <a:t>Présentation club 2022-23</a:t>
            </a:r>
          </a:p>
        </p:txBody>
      </p:sp>
    </p:spTree>
    <p:extLst>
      <p:ext uri="{BB962C8B-B14F-4D97-AF65-F5344CB8AC3E}">
        <p14:creationId xmlns:p14="http://schemas.microsoft.com/office/powerpoint/2010/main" val="671300246"/>
      </p:ext>
    </p:extLst>
  </p:cSld>
  <p:clrMap bg1="lt1" tx1="dk1" bg2="lt2" tx2="dk2" accent1="accent1" accent2="accent2" accent3="accent3" accent4="accent4" accent5="accent5" accent6="accent6" hlink="hlink" folHlink="folHlink"/>
  <p:sldLayoutIdLst>
    <p:sldLayoutId id="2147485986" r:id="rId1"/>
    <p:sldLayoutId id="2147485987" r:id="rId2"/>
    <p:sldLayoutId id="2147485988" r:id="rId3"/>
    <p:sldLayoutId id="2147485989" r:id="rId4"/>
    <p:sldLayoutId id="2147485990" r:id="rId5"/>
    <p:sldLayoutId id="2147485991" r:id="rId6"/>
    <p:sldLayoutId id="2147485992" r:id="rId7"/>
    <p:sldLayoutId id="2147485993" r:id="rId8"/>
    <p:sldLayoutId id="2147485994" r:id="rId9"/>
  </p:sldLayoutIdLst>
  <p:hf sldNum="0" hdr="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MS PGothic"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MS PGothic"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MS PGothic"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S PGothic"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descr="GPEI inside pages.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w="9525">
            <a:noFill/>
            <a:miter lim="800000"/>
            <a:headEnd/>
            <a:tailEnd/>
          </a:ln>
        </p:spPr>
      </p:pic>
      <p:sp>
        <p:nvSpPr>
          <p:cNvPr id="6" name="Slide Number Placeholder 5"/>
          <p:cNvSpPr>
            <a:spLocks noGrp="1"/>
          </p:cNvSpPr>
          <p:nvPr>
            <p:ph type="sldNum" sz="quarter" idx="4"/>
          </p:nvPr>
        </p:nvSpPr>
        <p:spPr>
          <a:xfrm>
            <a:off x="3" y="6604000"/>
            <a:ext cx="2370667" cy="254000"/>
          </a:xfrm>
          <a:prstGeom prst="rect">
            <a:avLst/>
          </a:prstGeom>
        </p:spPr>
        <p:txBody>
          <a:bodyPr vert="horz" lIns="91440" tIns="45720" rIns="91440" bIns="45720" rtlCol="0" anchor="ctr"/>
          <a:lstStyle>
            <a:lvl1pPr algn="r" fontAlgn="auto">
              <a:spcBef>
                <a:spcPts val="0"/>
              </a:spcBef>
              <a:spcAft>
                <a:spcPts val="0"/>
              </a:spcAft>
              <a:defRPr sz="1200">
                <a:solidFill>
                  <a:schemeClr val="bg1"/>
                </a:solidFill>
                <a:latin typeface="+mn-lt"/>
                <a:cs typeface="+mn-cs"/>
              </a:defRPr>
            </a:lvl1pPr>
          </a:lstStyle>
          <a:p>
            <a:pPr>
              <a:defRPr/>
            </a:pPr>
            <a:fld id="{5CB9A389-E42F-4682-8D9E-ADBAEC272BDE}" type="slidenum">
              <a:rPr lang="en-US" smtClean="0"/>
              <a:pPr>
                <a:defRPr/>
              </a:pPr>
              <a:t>‹N°›</a:t>
            </a:fld>
            <a:endParaRPr lang="en-US" dirty="0"/>
          </a:p>
        </p:txBody>
      </p:sp>
    </p:spTree>
    <p:extLst>
      <p:ext uri="{BB962C8B-B14F-4D97-AF65-F5344CB8AC3E}">
        <p14:creationId xmlns:p14="http://schemas.microsoft.com/office/powerpoint/2010/main" val="3716389851"/>
      </p:ext>
    </p:extLst>
  </p:cSld>
  <p:clrMap bg1="lt1" tx1="dk1" bg2="lt2" tx2="dk2" accent1="accent1" accent2="accent2" accent3="accent3" accent4="accent4" accent5="accent5" accent6="accent6" hlink="hlink" folHlink="folHlink"/>
  <p:sldLayoutIdLst>
    <p:sldLayoutId id="2147486002" r:id="rId1"/>
    <p:sldLayoutId id="2147486003" r:id="rId2"/>
    <p:sldLayoutId id="2147486004" r:id="rId3"/>
  </p:sldLayoutIdLst>
  <p:hf hdr="0" ftr="0" dt="0"/>
  <p:txStyles>
    <p:title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Tree>
    <p:custDataLst>
      <p:tags r:id="rId4"/>
    </p:custDataLst>
    <p:extLst>
      <p:ext uri="{BB962C8B-B14F-4D97-AF65-F5344CB8AC3E}">
        <p14:creationId xmlns:p14="http://schemas.microsoft.com/office/powerpoint/2010/main" val="4211624538"/>
      </p:ext>
    </p:extLst>
  </p:cSld>
  <p:clrMap bg1="lt1" tx1="dk1" bg2="lt2" tx2="dk2" accent1="accent1" accent2="accent2" accent3="accent3" accent4="accent4" accent5="accent5" accent6="accent6" hlink="hlink" folHlink="folHlink"/>
  <p:sldLayoutIdLst>
    <p:sldLayoutId id="2147486007" r:id="rId1"/>
    <p:sldLayoutId id="2147486008" r:id="rId2"/>
  </p:sldLayoutIdLst>
  <p:hf sldNum="0" hdr="0" dt="0"/>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2" Type="http://schemas.openxmlformats.org/officeDocument/2006/relationships/hyperlink" Target="mailto:TRF2160@gmail.com" TargetMode="Externa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3.xml"/><Relationship Id="rId1" Type="http://schemas.openxmlformats.org/officeDocument/2006/relationships/tags" Target="../tags/tag3.xml"/><Relationship Id="rId5" Type="http://schemas.openxmlformats.org/officeDocument/2006/relationships/image" Target="../media/image27.pn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8.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9.xml"/><Relationship Id="rId1" Type="http://schemas.openxmlformats.org/officeDocument/2006/relationships/tags" Target="../tags/tag4.xm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33.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tags" Target="../tags/tag5.xml"/><Relationship Id="rId5" Type="http://schemas.openxmlformats.org/officeDocument/2006/relationships/image" Target="../media/image34.png"/><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14.png"/><Relationship Id="rId5" Type="http://schemas.openxmlformats.org/officeDocument/2006/relationships/image" Target="../media/image37.jpg"/><Relationship Id="rId4" Type="http://schemas.openxmlformats.org/officeDocument/2006/relationships/hyperlink" Target="http://www.rotary.org/" TargetMode="External"/></Relationships>
</file>

<file path=ppt/slides/_rels/slide38.xml.rels><?xml version="1.0" encoding="UTF-8" standalone="yes"?>
<Relationships xmlns="http://schemas.openxmlformats.org/package/2006/relationships"><Relationship Id="rId2" Type="http://schemas.openxmlformats.org/officeDocument/2006/relationships/hyperlink" Target="mailto:trf2160@gmail.com" TargetMode="External"/><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xml"/><Relationship Id="rId1" Type="http://schemas.openxmlformats.org/officeDocument/2006/relationships/tags" Target="../tags/tag6.xml"/><Relationship Id="rId4" Type="http://schemas.openxmlformats.org/officeDocument/2006/relationships/image" Target="../media/image39.jp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3.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9258BA-A0D9-2A5E-F2FE-ABD9265C8E58}"/>
              </a:ext>
            </a:extLst>
          </p:cNvPr>
          <p:cNvSpPr>
            <a:spLocks noGrp="1"/>
          </p:cNvSpPr>
          <p:nvPr>
            <p:ph type="title"/>
          </p:nvPr>
        </p:nvSpPr>
        <p:spPr>
          <a:xfrm>
            <a:off x="1676400" y="3139682"/>
            <a:ext cx="9426888" cy="665152"/>
          </a:xfrm>
          <a:prstGeom prst="rect">
            <a:avLst/>
          </a:prstGeom>
        </p:spPr>
        <p:txBody>
          <a:bodyPr/>
          <a:lstStyle/>
          <a:p>
            <a:r>
              <a:rPr lang="fr-FR" sz="4800" b="1" dirty="0">
                <a:solidFill>
                  <a:srgbClr val="0070C0"/>
                </a:solidFill>
              </a:rPr>
              <a:t>Séminaire Fondation 2023-2024</a:t>
            </a:r>
            <a:endParaRPr lang="fr-BE" sz="4800" b="1" dirty="0">
              <a:solidFill>
                <a:srgbClr val="0070C0"/>
              </a:solidFill>
            </a:endParaRPr>
          </a:p>
        </p:txBody>
      </p:sp>
      <p:pic>
        <p:nvPicPr>
          <p:cNvPr id="4" name="Image 3" descr="Une image contenant Graphique, graphisme, capture d’écran, Police&#10;&#10;Description générée automatiquement">
            <a:extLst>
              <a:ext uri="{FF2B5EF4-FFF2-40B4-BE49-F238E27FC236}">
                <a16:creationId xmlns:a16="http://schemas.microsoft.com/office/drawing/2014/main" id="{EFE1955E-59D7-A4F5-729C-D33F754C8568}"/>
              </a:ext>
            </a:extLst>
          </p:cNvPr>
          <p:cNvPicPr>
            <a:picLocks noChangeAspect="1"/>
          </p:cNvPicPr>
          <p:nvPr/>
        </p:nvPicPr>
        <p:blipFill>
          <a:blip r:embed="rId2"/>
          <a:stretch>
            <a:fillRect/>
          </a:stretch>
        </p:blipFill>
        <p:spPr>
          <a:xfrm>
            <a:off x="4365307" y="3761576"/>
            <a:ext cx="3461385" cy="2971146"/>
          </a:xfrm>
          <a:prstGeom prst="rect">
            <a:avLst/>
          </a:prstGeom>
        </p:spPr>
      </p:pic>
      <p:pic>
        <p:nvPicPr>
          <p:cNvPr id="6" name="Image 5" descr="Une image contenant cercle, logo, symbole, Police&#10;&#10;Description générée automatiquement">
            <a:extLst>
              <a:ext uri="{FF2B5EF4-FFF2-40B4-BE49-F238E27FC236}">
                <a16:creationId xmlns:a16="http://schemas.microsoft.com/office/drawing/2014/main" id="{DF7A5666-3DEC-DCF2-06A3-09079B22334F}"/>
              </a:ext>
            </a:extLst>
          </p:cNvPr>
          <p:cNvPicPr>
            <a:picLocks noChangeAspect="1"/>
          </p:cNvPicPr>
          <p:nvPr/>
        </p:nvPicPr>
        <p:blipFill>
          <a:blip r:embed="rId3"/>
          <a:stretch>
            <a:fillRect/>
          </a:stretch>
        </p:blipFill>
        <p:spPr>
          <a:xfrm>
            <a:off x="4876799" y="533400"/>
            <a:ext cx="2438400" cy="2438400"/>
          </a:xfrm>
          <a:prstGeom prst="rect">
            <a:avLst/>
          </a:prstGeom>
        </p:spPr>
      </p:pic>
    </p:spTree>
    <p:extLst>
      <p:ext uri="{BB962C8B-B14F-4D97-AF65-F5344CB8AC3E}">
        <p14:creationId xmlns:p14="http://schemas.microsoft.com/office/powerpoint/2010/main" val="2821545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B1B3E2-C8A1-BB4F-816A-41E33641EA9A}"/>
              </a:ext>
            </a:extLst>
          </p:cNvPr>
          <p:cNvSpPr>
            <a:spLocks noGrp="1"/>
          </p:cNvSpPr>
          <p:nvPr>
            <p:ph type="title" idx="4294967295"/>
          </p:nvPr>
        </p:nvSpPr>
        <p:spPr>
          <a:xfrm>
            <a:off x="863600" y="260350"/>
            <a:ext cx="11328400" cy="533400"/>
          </a:xfrm>
          <a:prstGeom prst="rect">
            <a:avLst/>
          </a:prstGeom>
        </p:spPr>
        <p:txBody>
          <a:bodyPr/>
          <a:lstStyle/>
          <a:p>
            <a:pPr algn="l"/>
            <a:r>
              <a:rPr lang="fr-FR" b="1" dirty="0">
                <a:solidFill>
                  <a:schemeClr val="bg1"/>
                </a:solidFill>
                <a:latin typeface="Arial" panose="020B0604020202020204" pitchFamily="34" charset="0"/>
                <a:cs typeface="Arial" panose="020B0604020202020204" pitchFamily="34" charset="0"/>
              </a:rPr>
              <a:t>Les subventions DE DISTRICT</a:t>
            </a:r>
          </a:p>
        </p:txBody>
      </p:sp>
      <p:sp>
        <p:nvSpPr>
          <p:cNvPr id="3" name="Espace réservé du contenu 2">
            <a:extLst>
              <a:ext uri="{FF2B5EF4-FFF2-40B4-BE49-F238E27FC236}">
                <a16:creationId xmlns:a16="http://schemas.microsoft.com/office/drawing/2014/main" id="{A7F9C6B3-CF31-F846-8492-8F6C25BBCD61}"/>
              </a:ext>
            </a:extLst>
          </p:cNvPr>
          <p:cNvSpPr>
            <a:spLocks noGrp="1"/>
          </p:cNvSpPr>
          <p:nvPr>
            <p:ph idx="4294967295"/>
          </p:nvPr>
        </p:nvSpPr>
        <p:spPr>
          <a:xfrm>
            <a:off x="0" y="1012825"/>
            <a:ext cx="10972800" cy="4830763"/>
          </a:xfrm>
          <a:prstGeom prst="rect">
            <a:avLst/>
          </a:prstGeom>
        </p:spPr>
        <p:txBody>
          <a:bodyPr>
            <a:noAutofit/>
          </a:bodyPr>
          <a:lstStyle/>
          <a:p>
            <a:pPr marL="0" indent="0">
              <a:buNone/>
            </a:pPr>
            <a:endParaRPr lang="fr-FR" dirty="0"/>
          </a:p>
          <a:p>
            <a:pPr marL="457200" lvl="1" indent="0">
              <a:lnSpc>
                <a:spcPct val="120000"/>
              </a:lnSpc>
              <a:buNone/>
            </a:pPr>
            <a:r>
              <a:rPr lang="fr-FR" sz="2400" dirty="0">
                <a:solidFill>
                  <a:srgbClr val="0070C0"/>
                </a:solidFill>
                <a:latin typeface="Arial" panose="020B0604020202020204" pitchFamily="34" charset="0"/>
                <a:cs typeface="Arial" panose="020B0604020202020204" pitchFamily="34" charset="0"/>
              </a:rPr>
              <a:t>Procédure de demande</a:t>
            </a:r>
          </a:p>
          <a:p>
            <a:pPr lvl="2">
              <a:lnSpc>
                <a:spcPct val="120000"/>
              </a:lnSpc>
            </a:pPr>
            <a:r>
              <a:rPr lang="fr-FR" sz="2300" dirty="0">
                <a:solidFill>
                  <a:srgbClr val="0070C0"/>
                </a:solidFill>
                <a:latin typeface="Arial" panose="020B0604020202020204" pitchFamily="34" charset="0"/>
                <a:cs typeface="Arial" panose="020B0604020202020204" pitchFamily="34" charset="0"/>
              </a:rPr>
              <a:t>Formulaire à remplir et télécharger sur le site de la Commission Fondation </a:t>
            </a:r>
          </a:p>
          <a:p>
            <a:pPr lvl="3">
              <a:spcBef>
                <a:spcPts val="0"/>
              </a:spcBef>
              <a:buFont typeface="+mj-lt"/>
              <a:buAutoNum type="arabicPeriod"/>
            </a:pPr>
            <a:r>
              <a:rPr lang="fr-FR" sz="2300" dirty="0">
                <a:solidFill>
                  <a:srgbClr val="0070C0"/>
                </a:solidFill>
                <a:latin typeface="Arial" panose="020B0604020202020204" pitchFamily="34" charset="0"/>
                <a:cs typeface="Arial" panose="020B0604020202020204" pitchFamily="34" charset="0"/>
              </a:rPr>
              <a:t> Le projet</a:t>
            </a:r>
          </a:p>
          <a:p>
            <a:pPr lvl="3">
              <a:spcBef>
                <a:spcPts val="0"/>
              </a:spcBef>
              <a:buFont typeface="+mj-lt"/>
              <a:buAutoNum type="arabicPeriod"/>
            </a:pPr>
            <a:r>
              <a:rPr lang="fr-FR" sz="2300" dirty="0">
                <a:solidFill>
                  <a:srgbClr val="0070C0"/>
                </a:solidFill>
                <a:latin typeface="Arial" panose="020B0604020202020204" pitchFamily="34" charset="0"/>
                <a:cs typeface="Arial" panose="020B0604020202020204" pitchFamily="34" charset="0"/>
              </a:rPr>
              <a:t> Les Rotariens responsables du projet</a:t>
            </a:r>
          </a:p>
          <a:p>
            <a:pPr lvl="3">
              <a:spcBef>
                <a:spcPts val="0"/>
              </a:spcBef>
              <a:buFont typeface="+mj-lt"/>
              <a:buAutoNum type="arabicPeriod"/>
            </a:pPr>
            <a:r>
              <a:rPr lang="fr-FR" sz="2300" dirty="0">
                <a:solidFill>
                  <a:srgbClr val="0070C0"/>
                </a:solidFill>
                <a:latin typeface="Arial" panose="020B0604020202020204" pitchFamily="34" charset="0"/>
                <a:cs typeface="Arial" panose="020B0604020202020204" pitchFamily="34" charset="0"/>
              </a:rPr>
              <a:t> Autres organisations impliquées</a:t>
            </a:r>
          </a:p>
          <a:p>
            <a:pPr lvl="3">
              <a:spcBef>
                <a:spcPts val="0"/>
              </a:spcBef>
              <a:buFont typeface="+mj-lt"/>
              <a:buAutoNum type="arabicPeriod"/>
            </a:pPr>
            <a:r>
              <a:rPr lang="fr-FR" sz="2300" dirty="0">
                <a:solidFill>
                  <a:srgbClr val="0070C0"/>
                </a:solidFill>
                <a:latin typeface="Arial" panose="020B0604020202020204" pitchFamily="34" charset="0"/>
                <a:cs typeface="Arial" panose="020B0604020202020204" pitchFamily="34" charset="0"/>
              </a:rPr>
              <a:t> Bénéficiaires des achats d’équipement, de matériel et de fourniture</a:t>
            </a:r>
          </a:p>
          <a:p>
            <a:pPr lvl="3">
              <a:spcBef>
                <a:spcPts val="0"/>
              </a:spcBef>
              <a:buFont typeface="+mj-lt"/>
              <a:buAutoNum type="arabicPeriod"/>
            </a:pPr>
            <a:r>
              <a:rPr lang="fr-FR" sz="2300" dirty="0">
                <a:solidFill>
                  <a:srgbClr val="0070C0"/>
                </a:solidFill>
                <a:latin typeface="Arial" panose="020B0604020202020204" pitchFamily="34" charset="0"/>
                <a:cs typeface="Arial" panose="020B0604020202020204" pitchFamily="34" charset="0"/>
              </a:rPr>
              <a:t> Budget</a:t>
            </a:r>
          </a:p>
          <a:p>
            <a:pPr lvl="3">
              <a:spcBef>
                <a:spcPts val="0"/>
              </a:spcBef>
              <a:buFont typeface="+mj-lt"/>
              <a:buAutoNum type="arabicPeriod"/>
            </a:pPr>
            <a:r>
              <a:rPr lang="fr-FR" sz="2300" dirty="0">
                <a:solidFill>
                  <a:srgbClr val="0070C0"/>
                </a:solidFill>
                <a:latin typeface="Arial" panose="020B0604020202020204" pitchFamily="34" charset="0"/>
                <a:cs typeface="Arial" panose="020B0604020202020204" pitchFamily="34" charset="0"/>
              </a:rPr>
              <a:t> Financement</a:t>
            </a:r>
          </a:p>
          <a:p>
            <a:pPr lvl="3">
              <a:spcBef>
                <a:spcPts val="0"/>
              </a:spcBef>
              <a:buFont typeface="+mj-lt"/>
              <a:buAutoNum type="arabicPeriod"/>
            </a:pPr>
            <a:r>
              <a:rPr lang="fr-FR" sz="2300" dirty="0">
                <a:solidFill>
                  <a:srgbClr val="0070C0"/>
                </a:solidFill>
                <a:latin typeface="Arial" panose="020B0604020202020204" pitchFamily="34" charset="0"/>
                <a:cs typeface="Arial" panose="020B0604020202020204" pitchFamily="34" charset="0"/>
              </a:rPr>
              <a:t> Publicité</a:t>
            </a:r>
          </a:p>
          <a:p>
            <a:pPr lvl="3">
              <a:spcBef>
                <a:spcPts val="0"/>
              </a:spcBef>
              <a:buFont typeface="+mj-lt"/>
              <a:buAutoNum type="arabicPeriod"/>
            </a:pPr>
            <a:r>
              <a:rPr lang="fr-FR" sz="2300" dirty="0">
                <a:solidFill>
                  <a:srgbClr val="0070C0"/>
                </a:solidFill>
                <a:latin typeface="Arial" panose="020B0604020202020204" pitchFamily="34" charset="0"/>
                <a:cs typeface="Arial" panose="020B0604020202020204" pitchFamily="34" charset="0"/>
              </a:rPr>
              <a:t> Rapport final</a:t>
            </a:r>
          </a:p>
          <a:p>
            <a:pPr lvl="2">
              <a:lnSpc>
                <a:spcPct val="120000"/>
              </a:lnSpc>
            </a:pPr>
            <a:r>
              <a:rPr lang="fr-FR" sz="2300" dirty="0">
                <a:solidFill>
                  <a:srgbClr val="0070C0"/>
                </a:solidFill>
                <a:latin typeface="Arial" panose="020B0604020202020204" pitchFamily="34" charset="0"/>
                <a:cs typeface="Arial" panose="020B0604020202020204" pitchFamily="34" charset="0"/>
              </a:rPr>
              <a:t>A envoyer à </a:t>
            </a:r>
            <a:r>
              <a:rPr lang="fr-FR" sz="2300" u="sng" dirty="0">
                <a:solidFill>
                  <a:srgbClr val="90349B"/>
                </a:solidFill>
                <a:latin typeface="Arial" panose="020B0604020202020204" pitchFamily="34" charset="0"/>
                <a:cs typeface="Arial" panose="020B0604020202020204" pitchFamily="34" charset="0"/>
              </a:rPr>
              <a:t>trf</a:t>
            </a:r>
            <a:r>
              <a:rPr lang="fr-FR" sz="2300" u="sng" dirty="0">
                <a:solidFill>
                  <a:srgbClr val="90349B"/>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2160@gmail.com</a:t>
            </a:r>
            <a:r>
              <a:rPr lang="fr-FR" sz="2300" u="sng" dirty="0">
                <a:solidFill>
                  <a:srgbClr val="90349B"/>
                </a:solidFill>
                <a:latin typeface="Arial" panose="020B0604020202020204" pitchFamily="34" charset="0"/>
                <a:cs typeface="Arial" panose="020B0604020202020204" pitchFamily="34" charset="0"/>
              </a:rPr>
              <a:t> </a:t>
            </a:r>
            <a:r>
              <a:rPr lang="fr-FR" sz="2300" b="1" dirty="0">
                <a:solidFill>
                  <a:srgbClr val="0070C0"/>
                </a:solidFill>
                <a:latin typeface="Arial" panose="020B0604020202020204" pitchFamily="34" charset="0"/>
                <a:cs typeface="Arial" panose="020B0604020202020204" pitchFamily="34" charset="0"/>
              </a:rPr>
              <a:t>pour le 30 octobre 2023</a:t>
            </a:r>
            <a:endParaRPr lang="fr-BE" sz="2300" b="1" dirty="0">
              <a:solidFill>
                <a:srgbClr val="0070C0"/>
              </a:solidFill>
              <a:latin typeface="Arial" panose="020B0604020202020204" pitchFamily="34" charset="0"/>
              <a:cs typeface="Arial" panose="020B0604020202020204" pitchFamily="34" charset="0"/>
            </a:endParaRPr>
          </a:p>
          <a:p>
            <a:pPr lvl="3">
              <a:lnSpc>
                <a:spcPct val="120000"/>
              </a:lnSpc>
            </a:pPr>
            <a:endParaRPr lang="fr-FR" sz="2200" dirty="0"/>
          </a:p>
          <a:p>
            <a:pPr lvl="3">
              <a:lnSpc>
                <a:spcPct val="120000"/>
              </a:lnSpc>
            </a:pPr>
            <a:endParaRPr lang="fr-FR" sz="2200" dirty="0"/>
          </a:p>
          <a:p>
            <a:pPr marL="914400" lvl="2" indent="0">
              <a:buNone/>
            </a:pPr>
            <a:endParaRPr lang="fr-FR" dirty="0"/>
          </a:p>
        </p:txBody>
      </p:sp>
    </p:spTree>
    <p:extLst>
      <p:ext uri="{BB962C8B-B14F-4D97-AF65-F5344CB8AC3E}">
        <p14:creationId xmlns:p14="http://schemas.microsoft.com/office/powerpoint/2010/main" val="2513235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63600" y="260350"/>
            <a:ext cx="11328400" cy="533400"/>
          </a:xfrm>
          <a:prstGeom prst="rect">
            <a:avLst/>
          </a:prstGeom>
        </p:spPr>
        <p:txBody>
          <a:bodyPr wrap="square">
            <a:normAutofit fontScale="90000"/>
          </a:bodyPr>
          <a:lstStyle/>
          <a:p>
            <a:pPr algn="l"/>
            <a:r>
              <a:rPr lang="nl-BE" altLang="nl-BE" b="1" dirty="0">
                <a:solidFill>
                  <a:schemeClr val="bg1"/>
                </a:solidFill>
                <a:latin typeface="Arial" panose="020B0604020202020204" pitchFamily="34" charset="0"/>
                <a:cs typeface="Arial" panose="020B0604020202020204" pitchFamily="34" charset="0"/>
              </a:rPr>
              <a:t>Les </a:t>
            </a:r>
            <a:r>
              <a:rPr lang="nl-BE" altLang="nl-BE" b="1" dirty="0" err="1">
                <a:solidFill>
                  <a:schemeClr val="bg1"/>
                </a:solidFill>
                <a:latin typeface="Arial" panose="020B0604020202020204" pitchFamily="34" charset="0"/>
                <a:cs typeface="Arial" panose="020B0604020202020204" pitchFamily="34" charset="0"/>
              </a:rPr>
              <a:t>subventions</a:t>
            </a:r>
            <a:r>
              <a:rPr lang="nl-BE" altLang="nl-BE" b="1" dirty="0">
                <a:solidFill>
                  <a:schemeClr val="bg1"/>
                </a:solidFill>
                <a:latin typeface="Arial" panose="020B0604020202020204" pitchFamily="34" charset="0"/>
                <a:cs typeface="Arial" panose="020B0604020202020204" pitchFamily="34" charset="0"/>
              </a:rPr>
              <a:t> MONDIALES</a:t>
            </a:r>
            <a:endParaRPr lang="fr-FR" b="1" dirty="0">
              <a:solidFill>
                <a:schemeClr val="bg1"/>
              </a:solidFill>
              <a:latin typeface="Arial" panose="020B0604020202020204" pitchFamily="34" charset="0"/>
              <a:cs typeface="Arial" panose="020B0604020202020204" pitchFamily="34" charset="0"/>
            </a:endParaRPr>
          </a:p>
        </p:txBody>
      </p:sp>
      <p:sp>
        <p:nvSpPr>
          <p:cNvPr id="3" name="Espace réservé du contenu 2">
            <a:extLst>
              <a:ext uri="{FF2B5EF4-FFF2-40B4-BE49-F238E27FC236}">
                <a16:creationId xmlns:a16="http://schemas.microsoft.com/office/drawing/2014/main" id="{9A95AE37-5BE2-C8B7-E87D-EF3F04C96D7E}"/>
              </a:ext>
            </a:extLst>
          </p:cNvPr>
          <p:cNvSpPr>
            <a:spLocks noGrp="1"/>
          </p:cNvSpPr>
          <p:nvPr>
            <p:ph idx="4294967295"/>
          </p:nvPr>
        </p:nvSpPr>
        <p:spPr>
          <a:xfrm>
            <a:off x="0" y="1447800"/>
            <a:ext cx="11582400" cy="4951413"/>
          </a:xfrm>
          <a:prstGeom prst="rect">
            <a:avLst/>
          </a:prstGeom>
        </p:spPr>
        <p:txBody>
          <a:bodyPr/>
          <a:lstStyle/>
          <a:p>
            <a:pPr marL="457200" lvl="1" indent="0" algn="ctr">
              <a:buNone/>
            </a:pPr>
            <a:r>
              <a:rPr lang="fr-FR" sz="3600" dirty="0">
                <a:solidFill>
                  <a:srgbClr val="0070C0"/>
                </a:solidFill>
                <a:latin typeface="Arial" panose="020B0604020202020204" pitchFamily="34" charset="0"/>
                <a:cs typeface="Arial" panose="020B0604020202020204" pitchFamily="34" charset="0"/>
              </a:rPr>
              <a:t>Les axes stratégiques du Rotary International</a:t>
            </a:r>
          </a:p>
        </p:txBody>
      </p:sp>
      <p:pic>
        <p:nvPicPr>
          <p:cNvPr id="8" name="Image 7">
            <a:extLst>
              <a:ext uri="{FF2B5EF4-FFF2-40B4-BE49-F238E27FC236}">
                <a16:creationId xmlns:a16="http://schemas.microsoft.com/office/drawing/2014/main" id="{433662C4-A76B-A165-A235-A5145805C935}"/>
              </a:ext>
            </a:extLst>
          </p:cNvPr>
          <p:cNvPicPr>
            <a:picLocks noChangeAspect="1"/>
          </p:cNvPicPr>
          <p:nvPr/>
        </p:nvPicPr>
        <p:blipFill rotWithShape="1">
          <a:blip r:embed="rId3"/>
          <a:srcRect t="12084" b="6098"/>
          <a:stretch/>
        </p:blipFill>
        <p:spPr>
          <a:xfrm>
            <a:off x="2736747" y="2546643"/>
            <a:ext cx="6718506" cy="3852570"/>
          </a:xfrm>
          <a:prstGeom prst="rect">
            <a:avLst/>
          </a:prstGeom>
        </p:spPr>
      </p:pic>
    </p:spTree>
    <p:extLst>
      <p:ext uri="{BB962C8B-B14F-4D97-AF65-F5344CB8AC3E}">
        <p14:creationId xmlns:p14="http://schemas.microsoft.com/office/powerpoint/2010/main" val="1544504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E91786-11D1-49F6-AF7B-5AF9962D5ED0}"/>
              </a:ext>
            </a:extLst>
          </p:cNvPr>
          <p:cNvSpPr>
            <a:spLocks noGrp="1"/>
          </p:cNvSpPr>
          <p:nvPr>
            <p:ph type="title" idx="4294967295"/>
          </p:nvPr>
        </p:nvSpPr>
        <p:spPr>
          <a:xfrm>
            <a:off x="863600" y="260350"/>
            <a:ext cx="11328400" cy="533400"/>
          </a:xfrm>
          <a:prstGeom prst="rect">
            <a:avLst/>
          </a:prstGeom>
        </p:spPr>
        <p:txBody>
          <a:bodyPr/>
          <a:lstStyle/>
          <a:p>
            <a:pPr algn="l"/>
            <a:r>
              <a:rPr lang="fr-BE" b="1" dirty="0">
                <a:solidFill>
                  <a:schemeClr val="bg1"/>
                </a:solidFill>
                <a:latin typeface="Arial" panose="020B0604020202020204" pitchFamily="34" charset="0"/>
                <a:cs typeface="Arial" panose="020B0604020202020204" pitchFamily="34" charset="0"/>
              </a:rPr>
              <a:t>Les subventions MONDIALES</a:t>
            </a:r>
          </a:p>
        </p:txBody>
      </p:sp>
      <p:sp>
        <p:nvSpPr>
          <p:cNvPr id="3" name="Espace réservé du contenu 2">
            <a:extLst>
              <a:ext uri="{FF2B5EF4-FFF2-40B4-BE49-F238E27FC236}">
                <a16:creationId xmlns:a16="http://schemas.microsoft.com/office/drawing/2014/main" id="{49C799C7-724F-4BAC-A057-858CAA3B03C8}"/>
              </a:ext>
            </a:extLst>
          </p:cNvPr>
          <p:cNvSpPr>
            <a:spLocks noGrp="1"/>
          </p:cNvSpPr>
          <p:nvPr>
            <p:ph idx="4294967295"/>
          </p:nvPr>
        </p:nvSpPr>
        <p:spPr>
          <a:xfrm>
            <a:off x="0" y="609600"/>
            <a:ext cx="10972800" cy="4525963"/>
          </a:xfrm>
          <a:prstGeom prst="rect">
            <a:avLst/>
          </a:prstGeom>
        </p:spPr>
        <p:txBody>
          <a:bodyPr>
            <a:noAutofit/>
          </a:bodyPr>
          <a:lstStyle/>
          <a:p>
            <a:pPr marL="0" indent="0">
              <a:buNone/>
            </a:pPr>
            <a:endParaRPr lang="fr-BE" dirty="0"/>
          </a:p>
          <a:p>
            <a:pPr marL="457200" lvl="1" indent="0" algn="ctr">
              <a:buNone/>
            </a:pPr>
            <a:r>
              <a:rPr lang="fr-BE" b="1" dirty="0">
                <a:solidFill>
                  <a:srgbClr val="0070C0"/>
                </a:solidFill>
                <a:latin typeface="Arial" panose="020B0604020202020204" pitchFamily="34" charset="0"/>
                <a:cs typeface="Arial" panose="020B0604020202020204" pitchFamily="34" charset="0"/>
              </a:rPr>
              <a:t>Caractéristiques :</a:t>
            </a:r>
          </a:p>
          <a:p>
            <a:pPr lvl="2"/>
            <a:r>
              <a:rPr lang="fr-BE" sz="2400" dirty="0">
                <a:solidFill>
                  <a:srgbClr val="0070C0"/>
                </a:solidFill>
                <a:latin typeface="Arial" panose="020B0604020202020204" pitchFamily="34" charset="0"/>
                <a:cs typeface="Arial" panose="020B0604020202020204" pitchFamily="34" charset="0"/>
              </a:rPr>
              <a:t>Financent des projets internationaux de fort impact, pilotés par les rotariens, avec un club partenaire dans le pays où l’action est menée.</a:t>
            </a:r>
          </a:p>
          <a:p>
            <a:pPr marL="457200" lvl="1" indent="0" algn="ctr">
              <a:buNone/>
            </a:pPr>
            <a:r>
              <a:rPr lang="fr-BE" b="1" dirty="0">
                <a:solidFill>
                  <a:srgbClr val="0070C0"/>
                </a:solidFill>
                <a:latin typeface="Arial" panose="020B0604020202020204" pitchFamily="34" charset="0"/>
                <a:cs typeface="Arial" panose="020B0604020202020204" pitchFamily="34" charset="0"/>
              </a:rPr>
              <a:t>Conditions :</a:t>
            </a:r>
          </a:p>
          <a:p>
            <a:pPr lvl="2"/>
            <a:r>
              <a:rPr lang="fr-BE" sz="2400" dirty="0">
                <a:solidFill>
                  <a:srgbClr val="0070C0"/>
                </a:solidFill>
                <a:latin typeface="Arial" panose="020B0604020202020204" pitchFamily="34" charset="0"/>
                <a:cs typeface="Arial" panose="020B0604020202020204" pitchFamily="34" charset="0"/>
              </a:rPr>
              <a:t>L’action doit être en relation avec un des 7 axes stratégiques</a:t>
            </a:r>
          </a:p>
          <a:p>
            <a:pPr lvl="2"/>
            <a:r>
              <a:rPr lang="fr-BE" sz="2400" dirty="0">
                <a:solidFill>
                  <a:srgbClr val="0070C0"/>
                </a:solidFill>
                <a:latin typeface="Arial" panose="020B0604020202020204" pitchFamily="34" charset="0"/>
                <a:cs typeface="Arial" panose="020B0604020202020204" pitchFamily="34" charset="0"/>
              </a:rPr>
              <a:t>Elle doit préalablement être évaluée avec la communauté locale, </a:t>
            </a:r>
          </a:p>
          <a:p>
            <a:pPr lvl="2"/>
            <a:r>
              <a:rPr lang="fr-BE" sz="2400" dirty="0">
                <a:solidFill>
                  <a:srgbClr val="0070C0"/>
                </a:solidFill>
                <a:latin typeface="Arial" panose="020B0604020202020204" pitchFamily="34" charset="0"/>
                <a:cs typeface="Arial" panose="020B0604020202020204" pitchFamily="34" charset="0"/>
              </a:rPr>
              <a:t>Elle doit produire des effets durables et mesurables, </a:t>
            </a:r>
          </a:p>
          <a:p>
            <a:pPr lvl="2"/>
            <a:r>
              <a:rPr lang="fr-BE" sz="2400" dirty="0">
                <a:solidFill>
                  <a:srgbClr val="0070C0"/>
                </a:solidFill>
                <a:latin typeface="Arial" panose="020B0604020202020204" pitchFamily="34" charset="0"/>
                <a:cs typeface="Arial" panose="020B0604020202020204" pitchFamily="34" charset="0"/>
              </a:rPr>
              <a:t>Elle doit avoir un impact significatif, </a:t>
            </a:r>
          </a:p>
          <a:p>
            <a:pPr lvl="2"/>
            <a:r>
              <a:rPr lang="fr-BE" sz="2400" dirty="0">
                <a:solidFill>
                  <a:srgbClr val="0070C0"/>
                </a:solidFill>
                <a:latin typeface="Arial" panose="020B0604020202020204" pitchFamily="34" charset="0"/>
                <a:cs typeface="Arial" panose="020B0604020202020204" pitchFamily="34" charset="0"/>
              </a:rPr>
              <a:t>Le budget global minimum est de 30.000 USD</a:t>
            </a:r>
          </a:p>
          <a:p>
            <a:pPr marL="457200" lvl="1" indent="0" algn="ctr">
              <a:buNone/>
            </a:pPr>
            <a:r>
              <a:rPr lang="fr-BE" dirty="0">
                <a:solidFill>
                  <a:srgbClr val="0070C0"/>
                </a:solidFill>
                <a:latin typeface="Arial" panose="020B0604020202020204" pitchFamily="34" charset="0"/>
                <a:cs typeface="Arial" panose="020B0604020202020204" pitchFamily="34" charset="0"/>
              </a:rPr>
              <a:t>Procédure entièrement </a:t>
            </a:r>
            <a:r>
              <a:rPr lang="fr-BE">
                <a:solidFill>
                  <a:srgbClr val="0070C0"/>
                </a:solidFill>
                <a:latin typeface="Arial" panose="020B0604020202020204" pitchFamily="34" charset="0"/>
                <a:cs typeface="Arial" panose="020B0604020202020204" pitchFamily="34" charset="0"/>
              </a:rPr>
              <a:t>« online </a:t>
            </a:r>
            <a:r>
              <a:rPr lang="fr-BE" dirty="0">
                <a:solidFill>
                  <a:srgbClr val="0070C0"/>
                </a:solidFill>
                <a:latin typeface="Arial" panose="020B0604020202020204" pitchFamily="34" charset="0"/>
                <a:cs typeface="Arial" panose="020B0604020202020204" pitchFamily="34" charset="0"/>
              </a:rPr>
              <a:t>» toute l’année sur </a:t>
            </a:r>
          </a:p>
          <a:p>
            <a:pPr marL="457200" lvl="1" indent="0" algn="ctr">
              <a:buNone/>
            </a:pPr>
            <a:r>
              <a:rPr lang="fr-BE" dirty="0" err="1">
                <a:solidFill>
                  <a:srgbClr val="0070C0"/>
                </a:solidFill>
                <a:latin typeface="Arial" panose="020B0604020202020204" pitchFamily="34" charset="0"/>
                <a:cs typeface="Arial" panose="020B0604020202020204" pitchFamily="34" charset="0"/>
              </a:rPr>
              <a:t>My</a:t>
            </a:r>
            <a:r>
              <a:rPr lang="fr-BE" dirty="0">
                <a:solidFill>
                  <a:srgbClr val="0070C0"/>
                </a:solidFill>
                <a:latin typeface="Arial" panose="020B0604020202020204" pitchFamily="34" charset="0"/>
                <a:cs typeface="Arial" panose="020B0604020202020204" pitchFamily="34" charset="0"/>
              </a:rPr>
              <a:t> Rotary, Espace Subventions</a:t>
            </a:r>
          </a:p>
          <a:p>
            <a:endParaRPr lang="fr-BE" sz="2400" dirty="0"/>
          </a:p>
          <a:p>
            <a:endParaRPr lang="fr-BE" dirty="0"/>
          </a:p>
        </p:txBody>
      </p:sp>
    </p:spTree>
    <p:extLst>
      <p:ext uri="{BB962C8B-B14F-4D97-AF65-F5344CB8AC3E}">
        <p14:creationId xmlns:p14="http://schemas.microsoft.com/office/powerpoint/2010/main" val="3166221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E91786-11D1-49F6-AF7B-5AF9962D5ED0}"/>
              </a:ext>
            </a:extLst>
          </p:cNvPr>
          <p:cNvSpPr>
            <a:spLocks noGrp="1"/>
          </p:cNvSpPr>
          <p:nvPr>
            <p:ph type="title" idx="4294967295"/>
          </p:nvPr>
        </p:nvSpPr>
        <p:spPr>
          <a:xfrm>
            <a:off x="863600" y="260350"/>
            <a:ext cx="11328400" cy="533400"/>
          </a:xfrm>
          <a:prstGeom prst="rect">
            <a:avLst/>
          </a:prstGeom>
        </p:spPr>
        <p:txBody>
          <a:bodyPr/>
          <a:lstStyle/>
          <a:p>
            <a:pPr algn="l"/>
            <a:r>
              <a:rPr lang="fr-BE" b="1" dirty="0">
                <a:solidFill>
                  <a:schemeClr val="bg1"/>
                </a:solidFill>
                <a:latin typeface="Arial" panose="020B0604020202020204" pitchFamily="34" charset="0"/>
                <a:cs typeface="Arial" panose="020B0604020202020204" pitchFamily="34" charset="0"/>
              </a:rPr>
              <a:t>Les subventions MONDIALES</a:t>
            </a:r>
          </a:p>
        </p:txBody>
      </p:sp>
      <p:sp>
        <p:nvSpPr>
          <p:cNvPr id="3" name="Espace réservé du contenu 2">
            <a:extLst>
              <a:ext uri="{FF2B5EF4-FFF2-40B4-BE49-F238E27FC236}">
                <a16:creationId xmlns:a16="http://schemas.microsoft.com/office/drawing/2014/main" id="{49C799C7-724F-4BAC-A057-858CAA3B03C8}"/>
              </a:ext>
            </a:extLst>
          </p:cNvPr>
          <p:cNvSpPr>
            <a:spLocks noGrp="1"/>
          </p:cNvSpPr>
          <p:nvPr>
            <p:ph idx="4294967295"/>
          </p:nvPr>
        </p:nvSpPr>
        <p:spPr>
          <a:xfrm>
            <a:off x="0" y="793750"/>
            <a:ext cx="10972800" cy="4525963"/>
          </a:xfrm>
          <a:prstGeom prst="rect">
            <a:avLst/>
          </a:prstGeom>
        </p:spPr>
        <p:txBody>
          <a:bodyPr>
            <a:noAutofit/>
          </a:bodyPr>
          <a:lstStyle/>
          <a:p>
            <a:pPr marL="0" indent="0">
              <a:buNone/>
            </a:pPr>
            <a:endParaRPr lang="fr-BE" dirty="0"/>
          </a:p>
          <a:p>
            <a:pPr marL="457200" lvl="1" indent="0" algn="ctr">
              <a:buNone/>
            </a:pPr>
            <a:r>
              <a:rPr lang="fr-BE" b="1" dirty="0">
                <a:solidFill>
                  <a:srgbClr val="0070C0"/>
                </a:solidFill>
              </a:rPr>
              <a:t>Financement du projet</a:t>
            </a:r>
          </a:p>
          <a:p>
            <a:pPr lvl="2">
              <a:spcBef>
                <a:spcPts val="1100"/>
              </a:spcBef>
            </a:pPr>
            <a:r>
              <a:rPr lang="fr-BE" sz="2400" dirty="0">
                <a:solidFill>
                  <a:srgbClr val="0070C0"/>
                </a:solidFill>
              </a:rPr>
              <a:t>Budget minimum de 30.000 USD</a:t>
            </a:r>
          </a:p>
          <a:p>
            <a:pPr lvl="2">
              <a:spcBef>
                <a:spcPts val="1100"/>
              </a:spcBef>
            </a:pPr>
            <a:r>
              <a:rPr lang="fr-BE" sz="2400" dirty="0">
                <a:solidFill>
                  <a:srgbClr val="0070C0"/>
                </a:solidFill>
              </a:rPr>
              <a:t>Au moins 15 % des contributions doivent provenir de sources extérieures au pays de l’action (hôte)</a:t>
            </a:r>
          </a:p>
          <a:p>
            <a:pPr lvl="2">
              <a:spcBef>
                <a:spcPts val="1100"/>
              </a:spcBef>
            </a:pPr>
            <a:r>
              <a:rPr lang="fr-BE" sz="2400" dirty="0">
                <a:solidFill>
                  <a:srgbClr val="0070C0"/>
                </a:solidFill>
              </a:rPr>
              <a:t>Les contributions ne peuvent provenir des bénéficiaires ou d’organisations partenaires</a:t>
            </a:r>
          </a:p>
          <a:p>
            <a:pPr lvl="2">
              <a:spcBef>
                <a:spcPts val="1100"/>
              </a:spcBef>
            </a:pPr>
            <a:r>
              <a:rPr lang="fr-BE" sz="2400" dirty="0">
                <a:solidFill>
                  <a:srgbClr val="0070C0"/>
                </a:solidFill>
              </a:rPr>
              <a:t>Les contributions </a:t>
            </a:r>
            <a:r>
              <a:rPr lang="fr-BE" sz="2400" b="1" dirty="0">
                <a:solidFill>
                  <a:srgbClr val="0070C0"/>
                </a:solidFill>
              </a:rPr>
              <a:t>qui transitent par la Fondation </a:t>
            </a:r>
          </a:p>
          <a:p>
            <a:pPr lvl="3">
              <a:spcBef>
                <a:spcPts val="1100"/>
              </a:spcBef>
            </a:pPr>
            <a:r>
              <a:rPr lang="fr-BE" sz="2400" dirty="0">
                <a:solidFill>
                  <a:srgbClr val="0070C0"/>
                </a:solidFill>
              </a:rPr>
              <a:t>doivent inclure un supplément de 5 % pour couvrir les frais de traitement du dossier et les coûts administratifs</a:t>
            </a:r>
          </a:p>
          <a:p>
            <a:pPr lvl="3">
              <a:spcBef>
                <a:spcPts val="1100"/>
              </a:spcBef>
            </a:pPr>
            <a:r>
              <a:rPr lang="fr-BE" sz="2400" dirty="0">
                <a:solidFill>
                  <a:srgbClr val="0070C0"/>
                </a:solidFill>
              </a:rPr>
              <a:t>Donnent droit à des points PHF pour le club contributeur</a:t>
            </a:r>
          </a:p>
          <a:p>
            <a:pPr lvl="4"/>
            <a:endParaRPr lang="fr-BE" sz="2400" dirty="0"/>
          </a:p>
          <a:p>
            <a:pPr lvl="4"/>
            <a:endParaRPr lang="fr-BE" dirty="0"/>
          </a:p>
          <a:p>
            <a:pPr lvl="4"/>
            <a:endParaRPr lang="fr-BE" dirty="0"/>
          </a:p>
          <a:p>
            <a:pPr lvl="4"/>
            <a:endParaRPr lang="fr-BE" sz="100" dirty="0"/>
          </a:p>
          <a:p>
            <a:endParaRPr lang="fr-BE" dirty="0"/>
          </a:p>
        </p:txBody>
      </p:sp>
    </p:spTree>
    <p:extLst>
      <p:ext uri="{BB962C8B-B14F-4D97-AF65-F5344CB8AC3E}">
        <p14:creationId xmlns:p14="http://schemas.microsoft.com/office/powerpoint/2010/main" val="3893922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2AD021-DDA9-4B83-CA20-7CFE6F5C86B1}"/>
              </a:ext>
            </a:extLst>
          </p:cNvPr>
          <p:cNvSpPr>
            <a:spLocks noGrp="1"/>
          </p:cNvSpPr>
          <p:nvPr>
            <p:ph type="title" idx="4294967295"/>
          </p:nvPr>
        </p:nvSpPr>
        <p:spPr>
          <a:xfrm>
            <a:off x="863600" y="260350"/>
            <a:ext cx="11328400" cy="533400"/>
          </a:xfrm>
          <a:prstGeom prst="rect">
            <a:avLst/>
          </a:prstGeom>
        </p:spPr>
        <p:txBody>
          <a:bodyPr/>
          <a:lstStyle/>
          <a:p>
            <a:pPr algn="l"/>
            <a:r>
              <a:rPr lang="fr-FR" b="1" dirty="0">
                <a:solidFill>
                  <a:schemeClr val="bg1"/>
                </a:solidFill>
                <a:latin typeface="Arial" panose="020B0604020202020204" pitchFamily="34" charset="0"/>
                <a:cs typeface="Arial" panose="020B0604020202020204" pitchFamily="34" charset="0"/>
              </a:rPr>
              <a:t>Les subventions MONDIALES</a:t>
            </a:r>
          </a:p>
        </p:txBody>
      </p:sp>
      <p:pic>
        <p:nvPicPr>
          <p:cNvPr id="5" name="Image 4" descr="Une image contenant texte&#10;&#10;Description générée automatiquement">
            <a:extLst>
              <a:ext uri="{FF2B5EF4-FFF2-40B4-BE49-F238E27FC236}">
                <a16:creationId xmlns:a16="http://schemas.microsoft.com/office/drawing/2014/main" id="{87A0141F-DFEA-77CF-9434-23D5057967D9}"/>
              </a:ext>
            </a:extLst>
          </p:cNvPr>
          <p:cNvPicPr>
            <a:picLocks noChangeAspect="1"/>
          </p:cNvPicPr>
          <p:nvPr/>
        </p:nvPicPr>
        <p:blipFill>
          <a:blip r:embed="rId2"/>
          <a:stretch>
            <a:fillRect/>
          </a:stretch>
        </p:blipFill>
        <p:spPr>
          <a:xfrm>
            <a:off x="5181600" y="1429936"/>
            <a:ext cx="6873230" cy="5187087"/>
          </a:xfrm>
          <a:prstGeom prst="rect">
            <a:avLst/>
          </a:prstGeom>
          <a:ln>
            <a:solidFill>
              <a:srgbClr val="1D4781"/>
            </a:solidFill>
          </a:ln>
        </p:spPr>
      </p:pic>
      <p:sp>
        <p:nvSpPr>
          <p:cNvPr id="8" name="ZoneTexte 7">
            <a:extLst>
              <a:ext uri="{FF2B5EF4-FFF2-40B4-BE49-F238E27FC236}">
                <a16:creationId xmlns:a16="http://schemas.microsoft.com/office/drawing/2014/main" id="{125DC7EB-02BB-3420-9485-D75C5D407913}"/>
              </a:ext>
            </a:extLst>
          </p:cNvPr>
          <p:cNvSpPr txBox="1"/>
          <p:nvPr/>
        </p:nvSpPr>
        <p:spPr>
          <a:xfrm>
            <a:off x="2286000" y="6412984"/>
            <a:ext cx="5466124" cy="369332"/>
          </a:xfrm>
          <a:prstGeom prst="rect">
            <a:avLst/>
          </a:prstGeom>
          <a:noFill/>
        </p:spPr>
        <p:txBody>
          <a:bodyPr wrap="square">
            <a:spAutoFit/>
          </a:bodyPr>
          <a:lstStyle/>
          <a:p>
            <a:pPr algn="ctr"/>
            <a:r>
              <a:rPr lang="fr-BE" sz="1800" dirty="0">
                <a:solidFill>
                  <a:srgbClr val="90349B"/>
                </a:solidFill>
                <a:latin typeface="DokChampa" panose="020B0502040204020203" pitchFamily="34" charset="-34"/>
                <a:cs typeface="DokChampa" panose="020B0502040204020203" pitchFamily="34" charset="-34"/>
              </a:rPr>
              <a:t>https://foundation.rotary2160.org/fr</a:t>
            </a:r>
          </a:p>
        </p:txBody>
      </p:sp>
      <p:pic>
        <p:nvPicPr>
          <p:cNvPr id="6" name="Image 5" descr="Une image contenant texte, capture d’écran, Police, graphisme&#10;&#10;Description générée automatiquement">
            <a:extLst>
              <a:ext uri="{FF2B5EF4-FFF2-40B4-BE49-F238E27FC236}">
                <a16:creationId xmlns:a16="http://schemas.microsoft.com/office/drawing/2014/main" id="{0C6804EB-0628-2347-B7A8-10FD9B1CAE35}"/>
              </a:ext>
            </a:extLst>
          </p:cNvPr>
          <p:cNvPicPr>
            <a:picLocks noChangeAspect="1"/>
          </p:cNvPicPr>
          <p:nvPr/>
        </p:nvPicPr>
        <p:blipFill>
          <a:blip r:embed="rId3"/>
          <a:stretch>
            <a:fillRect/>
          </a:stretch>
        </p:blipFill>
        <p:spPr>
          <a:xfrm>
            <a:off x="2057400" y="1429936"/>
            <a:ext cx="1981200" cy="4757575"/>
          </a:xfrm>
          <a:prstGeom prst="rect">
            <a:avLst/>
          </a:prstGeom>
        </p:spPr>
      </p:pic>
    </p:spTree>
    <p:extLst>
      <p:ext uri="{BB962C8B-B14F-4D97-AF65-F5344CB8AC3E}">
        <p14:creationId xmlns:p14="http://schemas.microsoft.com/office/powerpoint/2010/main" val="1986731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Rot="1" noMove="1" noResize="1" noEditPoints="1" noAdjustHandles="1" noChangeArrowheads="1" noChangeShapeType="1"/>
          </p:cNvSpPr>
          <p:nvPr>
            <p:ph type="title" idx="4294967295"/>
          </p:nvPr>
        </p:nvSpPr>
        <p:spPr>
          <a:xfrm>
            <a:off x="863600" y="260350"/>
            <a:ext cx="11328400" cy="533400"/>
          </a:xfrm>
          <a:prstGeom prst="rect">
            <a:avLst/>
          </a:prstGeom>
        </p:spPr>
        <p:txBody>
          <a:bodyPr vert="horz" lIns="91440" tIns="0" rIns="91440" bIns="91440" rtlCol="0" anchor="ctr">
            <a:noAutofit/>
          </a:bodyPr>
          <a:lstStyle/>
          <a:p>
            <a:pPr algn="l" rtl="0"/>
            <a:r>
              <a:rPr lang="fr-fr" b="1" dirty="0">
                <a:solidFill>
                  <a:schemeClr val="bg1"/>
                </a:solidFill>
                <a:latin typeface="Arial" panose="020B0604020202020204" pitchFamily="34" charset="0"/>
                <a:cs typeface="Arial" panose="020B0604020202020204" pitchFamily="34" charset="0"/>
              </a:rPr>
              <a:t>Subvention MONDIALE : effet de levier 3x</a:t>
            </a:r>
          </a:p>
        </p:txBody>
      </p:sp>
      <p:pic>
        <p:nvPicPr>
          <p:cNvPr id="5" name="Picture 4"/>
          <p:cNvPicPr>
            <a:picLocks noChangeAspect="1"/>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t="5946" r="70066"/>
          <a:stretch/>
        </p:blipFill>
        <p:spPr bwMode="auto">
          <a:xfrm>
            <a:off x="3859393" y="1725777"/>
            <a:ext cx="3379999" cy="3339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5320580" y="3552458"/>
            <a:ext cx="1991800" cy="1420350"/>
            <a:chOff x="2462926" y="5101091"/>
            <a:chExt cx="2361068" cy="1100254"/>
          </a:xfrm>
        </p:grpSpPr>
        <p:sp>
          <p:nvSpPr>
            <p:cNvPr id="8" name="Oval 7"/>
            <p:cNvSpPr/>
            <p:nvPr/>
          </p:nvSpPr>
          <p:spPr>
            <a:xfrm>
              <a:off x="2801384" y="5101091"/>
              <a:ext cx="1718701" cy="1100254"/>
            </a:xfrm>
            <a:prstGeom prst="ellipse">
              <a:avLst/>
            </a:prstGeom>
            <a:solidFill>
              <a:srgbClr val="005DAA"/>
            </a:solidFill>
            <a:ln>
              <a:solidFill>
                <a:srgbClr val="1A7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fr-fr" sz="1351" dirty="0">
                <a:solidFill>
                  <a:prstClr val="white"/>
                </a:solidFill>
                <a:latin typeface="Arial" panose="020B0604020202020204"/>
              </a:endParaRPr>
            </a:p>
          </p:txBody>
        </p:sp>
        <p:sp>
          <p:nvSpPr>
            <p:cNvPr id="9" name="TextBox 8"/>
            <p:cNvSpPr txBox="1"/>
            <p:nvPr/>
          </p:nvSpPr>
          <p:spPr>
            <a:xfrm>
              <a:off x="2462926" y="5193840"/>
              <a:ext cx="2361068" cy="760109"/>
            </a:xfrm>
            <a:prstGeom prst="rect">
              <a:avLst/>
            </a:prstGeom>
            <a:noFill/>
          </p:spPr>
          <p:txBody>
            <a:bodyPr wrap="square" rtlCol="0">
              <a:spAutoFit/>
            </a:bodyPr>
            <a:lstStyle/>
            <a:p>
              <a:pPr algn="ctr" defTabSz="914377" fontAlgn="auto">
                <a:spcBef>
                  <a:spcPts val="0"/>
                </a:spcBef>
                <a:spcAft>
                  <a:spcPts val="0"/>
                </a:spcAft>
              </a:pPr>
              <a:r>
                <a:rPr lang="fr-fr" sz="3200" b="1" dirty="0">
                  <a:solidFill>
                    <a:prstClr val="white"/>
                  </a:solidFill>
                  <a:latin typeface="Arial Narrow" panose="020B0606020202030204" pitchFamily="34" charset="0"/>
                </a:rPr>
                <a:t>11100 dollars</a:t>
              </a:r>
            </a:p>
          </p:txBody>
        </p:sp>
      </p:grpSp>
      <p:sp>
        <p:nvSpPr>
          <p:cNvPr id="17" name="TextBox 16"/>
          <p:cNvSpPr txBox="1"/>
          <p:nvPr/>
        </p:nvSpPr>
        <p:spPr>
          <a:xfrm>
            <a:off x="4108060" y="1968121"/>
            <a:ext cx="2085347" cy="1015663"/>
          </a:xfrm>
          <a:prstGeom prst="rect">
            <a:avLst/>
          </a:prstGeom>
          <a:noFill/>
        </p:spPr>
        <p:txBody>
          <a:bodyPr wrap="square" rtlCol="0">
            <a:spAutoFit/>
          </a:bodyPr>
          <a:lstStyle/>
          <a:p>
            <a:pPr algn="ctr" defTabSz="914377" fontAlgn="auto">
              <a:spcBef>
                <a:spcPts val="0"/>
              </a:spcBef>
              <a:spcAft>
                <a:spcPts val="0"/>
              </a:spcAft>
            </a:pPr>
            <a:r>
              <a:rPr lang="fr-fr" sz="2000" b="1" dirty="0">
                <a:solidFill>
                  <a:srgbClr val="0070C0"/>
                </a:solidFill>
                <a:latin typeface="Arial Narrow" panose="020B0606020202030204" pitchFamily="34" charset="0"/>
              </a:rPr>
              <a:t>Don de FSD à une subvention mondiale</a:t>
            </a:r>
          </a:p>
        </p:txBody>
      </p:sp>
      <p:pic>
        <p:nvPicPr>
          <p:cNvPr id="23" name="Picture 22">
            <a:extLst>
              <a:ext uri="{FF2B5EF4-FFF2-40B4-BE49-F238E27FC236}">
                <a16:creationId xmlns:a16="http://schemas.microsoft.com/office/drawing/2014/main" id="{16A3D398-0E9A-4226-A008-D957CBE092E7}"/>
              </a:ext>
            </a:extLst>
          </p:cNvPr>
          <p:cNvPicPr>
            <a:picLocks noChangeAspect="1"/>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t="5946" r="70066"/>
          <a:stretch/>
        </p:blipFill>
        <p:spPr bwMode="auto">
          <a:xfrm>
            <a:off x="8076814" y="1617726"/>
            <a:ext cx="2845482" cy="3447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3">
            <a:extLst>
              <a:ext uri="{FF2B5EF4-FFF2-40B4-BE49-F238E27FC236}">
                <a16:creationId xmlns:a16="http://schemas.microsoft.com/office/drawing/2014/main" id="{F3E189D5-4561-45ED-9F6C-B26BCC4317CE}"/>
              </a:ext>
            </a:extLst>
          </p:cNvPr>
          <p:cNvGrpSpPr/>
          <p:nvPr/>
        </p:nvGrpSpPr>
        <p:grpSpPr>
          <a:xfrm>
            <a:off x="9270797" y="3650436"/>
            <a:ext cx="1823835" cy="1224395"/>
            <a:chOff x="2390054" y="5398087"/>
            <a:chExt cx="2319495" cy="1100254"/>
          </a:xfrm>
        </p:grpSpPr>
        <p:sp>
          <p:nvSpPr>
            <p:cNvPr id="25" name="Oval 24">
              <a:extLst>
                <a:ext uri="{FF2B5EF4-FFF2-40B4-BE49-F238E27FC236}">
                  <a16:creationId xmlns:a16="http://schemas.microsoft.com/office/drawing/2014/main" id="{B9E07066-465A-4FFB-9871-3CBD19F360F7}"/>
                </a:ext>
              </a:extLst>
            </p:cNvPr>
            <p:cNvSpPr/>
            <p:nvPr/>
          </p:nvSpPr>
          <p:spPr>
            <a:xfrm>
              <a:off x="2674810" y="5398087"/>
              <a:ext cx="1718700" cy="1100254"/>
            </a:xfrm>
            <a:prstGeom prst="ellipse">
              <a:avLst/>
            </a:prstGeom>
            <a:solidFill>
              <a:srgbClr val="005DAA"/>
            </a:solidFill>
            <a:ln>
              <a:solidFill>
                <a:srgbClr val="1A7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fr-fr" sz="1351">
                <a:solidFill>
                  <a:prstClr val="white"/>
                </a:solidFill>
                <a:latin typeface="Arial" panose="020B0604020202020204"/>
              </a:endParaRPr>
            </a:p>
          </p:txBody>
        </p:sp>
        <p:sp>
          <p:nvSpPr>
            <p:cNvPr id="26" name="TextBox 25">
              <a:extLst>
                <a:ext uri="{FF2B5EF4-FFF2-40B4-BE49-F238E27FC236}">
                  <a16:creationId xmlns:a16="http://schemas.microsoft.com/office/drawing/2014/main" id="{59EC3C5B-C89F-41D7-9FB3-F8FF75B054CE}"/>
                </a:ext>
              </a:extLst>
            </p:cNvPr>
            <p:cNvSpPr txBox="1"/>
            <p:nvPr/>
          </p:nvSpPr>
          <p:spPr>
            <a:xfrm>
              <a:off x="2390054" y="5415568"/>
              <a:ext cx="2319495" cy="968000"/>
            </a:xfrm>
            <a:prstGeom prst="rect">
              <a:avLst/>
            </a:prstGeom>
            <a:noFill/>
          </p:spPr>
          <p:txBody>
            <a:bodyPr wrap="square" lIns="91440" tIns="45720" rIns="91440" bIns="45720" rtlCol="0" anchor="t">
              <a:spAutoFit/>
            </a:bodyPr>
            <a:lstStyle/>
            <a:p>
              <a:pPr algn="ctr" defTabSz="914377" fontAlgn="auto">
                <a:spcBef>
                  <a:spcPts val="0"/>
                </a:spcBef>
                <a:spcAft>
                  <a:spcPts val="0"/>
                </a:spcAft>
              </a:pPr>
              <a:r>
                <a:rPr lang="fr-fr" sz="3200" b="1" dirty="0">
                  <a:solidFill>
                    <a:prstClr val="white"/>
                  </a:solidFill>
                  <a:latin typeface="Arial Narrow"/>
                </a:rPr>
                <a:t>9000 dollars</a:t>
              </a:r>
              <a:endParaRPr lang="fr-fr" sz="3200" b="1" dirty="0">
                <a:solidFill>
                  <a:prstClr val="white"/>
                </a:solidFill>
                <a:latin typeface="Arial Narrow" panose="020B0606020202030204" pitchFamily="34" charset="0"/>
              </a:endParaRPr>
            </a:p>
          </p:txBody>
        </p:sp>
      </p:grpSp>
      <p:sp>
        <p:nvSpPr>
          <p:cNvPr id="27" name="TextBox 26">
            <a:extLst>
              <a:ext uri="{FF2B5EF4-FFF2-40B4-BE49-F238E27FC236}">
                <a16:creationId xmlns:a16="http://schemas.microsoft.com/office/drawing/2014/main" id="{AD4C4FE9-EB39-46AC-8FA5-513EEAFB64BC}"/>
              </a:ext>
            </a:extLst>
          </p:cNvPr>
          <p:cNvSpPr txBox="1"/>
          <p:nvPr/>
        </p:nvSpPr>
        <p:spPr>
          <a:xfrm>
            <a:off x="8190070" y="1837909"/>
            <a:ext cx="2085347" cy="1077026"/>
          </a:xfrm>
          <a:prstGeom prst="rect">
            <a:avLst/>
          </a:prstGeom>
          <a:noFill/>
        </p:spPr>
        <p:txBody>
          <a:bodyPr wrap="square" rtlCol="0">
            <a:spAutoFit/>
          </a:bodyPr>
          <a:lstStyle/>
          <a:p>
            <a:pPr algn="ctr" defTabSz="914377" fontAlgn="auto">
              <a:spcBef>
                <a:spcPts val="0"/>
              </a:spcBef>
              <a:spcAft>
                <a:spcPts val="0"/>
              </a:spcAft>
            </a:pPr>
            <a:r>
              <a:rPr lang="fr-fr" sz="2133" b="1" dirty="0">
                <a:solidFill>
                  <a:srgbClr val="0070C0"/>
                </a:solidFill>
                <a:latin typeface="Arial Narrow" panose="020B0606020202030204" pitchFamily="34" charset="0"/>
              </a:rPr>
              <a:t>Contrepartie du </a:t>
            </a:r>
            <a:r>
              <a:rPr lang="fr-fr" sz="2000" b="1" dirty="0">
                <a:solidFill>
                  <a:srgbClr val="0070C0"/>
                </a:solidFill>
                <a:latin typeface="Arial Narrow" panose="020B0606020202030204" pitchFamily="34" charset="0"/>
              </a:rPr>
              <a:t>Fonds</a:t>
            </a:r>
            <a:r>
              <a:rPr lang="fr-fr" sz="2133" b="1" dirty="0">
                <a:solidFill>
                  <a:srgbClr val="0070C0"/>
                </a:solidFill>
                <a:latin typeface="Arial Narrow" panose="020B0606020202030204" pitchFamily="34" charset="0"/>
              </a:rPr>
              <a:t> mondial = 80 %</a:t>
            </a:r>
          </a:p>
        </p:txBody>
      </p:sp>
      <p:sp>
        <p:nvSpPr>
          <p:cNvPr id="38" name="Equals 37">
            <a:extLst>
              <a:ext uri="{FF2B5EF4-FFF2-40B4-BE49-F238E27FC236}">
                <a16:creationId xmlns:a16="http://schemas.microsoft.com/office/drawing/2014/main" id="{4D82E862-47FA-4C3E-93D3-A5E98A482E74}"/>
              </a:ext>
            </a:extLst>
          </p:cNvPr>
          <p:cNvSpPr/>
          <p:nvPr/>
        </p:nvSpPr>
        <p:spPr>
          <a:xfrm>
            <a:off x="10797519" y="3349063"/>
            <a:ext cx="950439" cy="830997"/>
          </a:xfrm>
          <a:prstGeom prst="mathEqual">
            <a:avLst/>
          </a:prstGeom>
          <a:solidFill>
            <a:srgbClr val="005DAA"/>
          </a:solidFill>
          <a:ln>
            <a:solidFill>
              <a:srgbClr val="1A7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fr-fr" sz="1800">
              <a:solidFill>
                <a:prstClr val="black"/>
              </a:solidFill>
              <a:latin typeface="Arial" panose="020B0604020202020204"/>
            </a:endParaRPr>
          </a:p>
        </p:txBody>
      </p:sp>
      <p:sp>
        <p:nvSpPr>
          <p:cNvPr id="39" name="TextBox 38">
            <a:extLst>
              <a:ext uri="{FF2B5EF4-FFF2-40B4-BE49-F238E27FC236}">
                <a16:creationId xmlns:a16="http://schemas.microsoft.com/office/drawing/2014/main" id="{285A2B6A-1ED1-4F88-AF2B-406CFD8916A1}"/>
              </a:ext>
            </a:extLst>
          </p:cNvPr>
          <p:cNvSpPr txBox="1"/>
          <p:nvPr/>
        </p:nvSpPr>
        <p:spPr>
          <a:xfrm>
            <a:off x="1500152" y="5149371"/>
            <a:ext cx="10181397" cy="830997"/>
          </a:xfrm>
          <a:prstGeom prst="rect">
            <a:avLst/>
          </a:prstGeom>
          <a:noFill/>
        </p:spPr>
        <p:txBody>
          <a:bodyPr wrap="square" lIns="91440" tIns="45720" rIns="91440" bIns="45720" rtlCol="0" anchor="t">
            <a:spAutoFit/>
          </a:bodyPr>
          <a:lstStyle/>
          <a:p>
            <a:pPr defTabSz="914377" fontAlgn="auto">
              <a:spcBef>
                <a:spcPts val="0"/>
              </a:spcBef>
              <a:spcAft>
                <a:spcPts val="0"/>
              </a:spcAft>
            </a:pPr>
            <a:r>
              <a:rPr lang="fr-fr" sz="4800" b="1" dirty="0">
                <a:solidFill>
                  <a:srgbClr val="FF0000"/>
                </a:solidFill>
                <a:latin typeface="Arial Narrow"/>
              </a:rPr>
              <a:t>30 000 dollars</a:t>
            </a:r>
            <a:r>
              <a:rPr lang="fr-fr" sz="4800" b="1" dirty="0">
                <a:solidFill>
                  <a:srgbClr val="01B4E7"/>
                </a:solidFill>
                <a:latin typeface="Arial Narrow"/>
              </a:rPr>
              <a:t> </a:t>
            </a:r>
            <a:r>
              <a:rPr lang="fr-fr" sz="4400" b="1" dirty="0">
                <a:solidFill>
                  <a:srgbClr val="0070C0"/>
                </a:solidFill>
                <a:latin typeface="Arial Narrow" panose="020B0606020202030204" pitchFamily="34" charset="0"/>
              </a:rPr>
              <a:t>à une subvention mondiale</a:t>
            </a:r>
          </a:p>
        </p:txBody>
      </p:sp>
      <p:sp>
        <p:nvSpPr>
          <p:cNvPr id="40" name="TextBox 39">
            <a:extLst>
              <a:ext uri="{FF2B5EF4-FFF2-40B4-BE49-F238E27FC236}">
                <a16:creationId xmlns:a16="http://schemas.microsoft.com/office/drawing/2014/main" id="{9CEBDC9C-278D-4CC3-9D51-907953607FA4}"/>
              </a:ext>
            </a:extLst>
          </p:cNvPr>
          <p:cNvSpPr txBox="1"/>
          <p:nvPr/>
        </p:nvSpPr>
        <p:spPr>
          <a:xfrm>
            <a:off x="2724360" y="1255701"/>
            <a:ext cx="6938093" cy="461665"/>
          </a:xfrm>
          <a:prstGeom prst="rect">
            <a:avLst/>
          </a:prstGeom>
          <a:noFill/>
        </p:spPr>
        <p:txBody>
          <a:bodyPr wrap="square" rtlCol="0">
            <a:spAutoFit/>
          </a:bodyPr>
          <a:lstStyle/>
          <a:p>
            <a:pPr algn="ctr" defTabSz="914377" fontAlgn="auto">
              <a:spcBef>
                <a:spcPts val="0"/>
              </a:spcBef>
              <a:spcAft>
                <a:spcPts val="0"/>
              </a:spcAft>
            </a:pPr>
            <a:r>
              <a:rPr lang="fr-fr" dirty="0">
                <a:solidFill>
                  <a:srgbClr val="0070C0"/>
                </a:solidFill>
                <a:latin typeface="Arial Narrow" panose="020B0606020202030204" pitchFamily="34" charset="0"/>
              </a:rPr>
              <a:t>Exemple :</a:t>
            </a:r>
            <a:endParaRPr lang="fr-fr" sz="2000" dirty="0">
              <a:solidFill>
                <a:srgbClr val="0070C0"/>
              </a:solidFill>
              <a:latin typeface="Arial Narrow" panose="020B0606020202030204" pitchFamily="34" charset="0"/>
            </a:endParaRPr>
          </a:p>
        </p:txBody>
      </p:sp>
      <p:pic>
        <p:nvPicPr>
          <p:cNvPr id="4" name="Image 3">
            <a:extLst>
              <a:ext uri="{FF2B5EF4-FFF2-40B4-BE49-F238E27FC236}">
                <a16:creationId xmlns:a16="http://schemas.microsoft.com/office/drawing/2014/main" id="{AB159D36-63A6-6313-5179-713390DEB596}"/>
              </a:ext>
            </a:extLst>
          </p:cNvPr>
          <p:cNvPicPr>
            <a:picLocks noChangeAspect="1"/>
          </p:cNvPicPr>
          <p:nvPr/>
        </p:nvPicPr>
        <p:blipFill>
          <a:blip r:embed="rId5"/>
          <a:stretch>
            <a:fillRect/>
          </a:stretch>
        </p:blipFill>
        <p:spPr>
          <a:xfrm>
            <a:off x="188088" y="1837909"/>
            <a:ext cx="3074314" cy="3037496"/>
          </a:xfrm>
          <a:prstGeom prst="rect">
            <a:avLst/>
          </a:prstGeom>
        </p:spPr>
      </p:pic>
      <p:sp>
        <p:nvSpPr>
          <p:cNvPr id="11" name="ZoneTexte 10">
            <a:extLst>
              <a:ext uri="{FF2B5EF4-FFF2-40B4-BE49-F238E27FC236}">
                <a16:creationId xmlns:a16="http://schemas.microsoft.com/office/drawing/2014/main" id="{82EB0D73-F423-C1F6-C13D-2B768AFCF891}"/>
              </a:ext>
            </a:extLst>
          </p:cNvPr>
          <p:cNvSpPr txBox="1"/>
          <p:nvPr/>
        </p:nvSpPr>
        <p:spPr>
          <a:xfrm>
            <a:off x="-342447" y="1942079"/>
            <a:ext cx="3417081" cy="1015663"/>
          </a:xfrm>
          <a:prstGeom prst="rect">
            <a:avLst/>
          </a:prstGeom>
          <a:noFill/>
        </p:spPr>
        <p:txBody>
          <a:bodyPr wrap="square">
            <a:spAutoFit/>
          </a:bodyPr>
          <a:lstStyle/>
          <a:p>
            <a:pPr algn="ctr" defTabSz="914377" fontAlgn="auto">
              <a:spcBef>
                <a:spcPts val="0"/>
              </a:spcBef>
              <a:spcAft>
                <a:spcPts val="0"/>
              </a:spcAft>
              <a:defRPr/>
            </a:pPr>
            <a:r>
              <a:rPr lang="fr-fr" sz="2000" b="1" dirty="0">
                <a:solidFill>
                  <a:srgbClr val="0070C0"/>
                </a:solidFill>
                <a:latin typeface="Arial Narrow" panose="020B0606020202030204" pitchFamily="34" charset="0"/>
              </a:rPr>
              <a:t>Don de club à une </a:t>
            </a:r>
          </a:p>
          <a:p>
            <a:pPr algn="ctr" defTabSz="914377" fontAlgn="auto">
              <a:spcBef>
                <a:spcPts val="0"/>
              </a:spcBef>
              <a:spcAft>
                <a:spcPts val="0"/>
              </a:spcAft>
              <a:defRPr/>
            </a:pPr>
            <a:r>
              <a:rPr lang="fr-fr" sz="2000" b="1" dirty="0">
                <a:solidFill>
                  <a:srgbClr val="0070C0"/>
                </a:solidFill>
                <a:latin typeface="Arial Narrow" panose="020B0606020202030204" pitchFamily="34" charset="0"/>
              </a:rPr>
              <a:t>subvention </a:t>
            </a:r>
          </a:p>
          <a:p>
            <a:pPr algn="ctr" defTabSz="914377" fontAlgn="auto">
              <a:spcBef>
                <a:spcPts val="0"/>
              </a:spcBef>
              <a:spcAft>
                <a:spcPts val="0"/>
              </a:spcAft>
              <a:defRPr/>
            </a:pPr>
            <a:r>
              <a:rPr lang="fr-fr" sz="2000" b="1" dirty="0">
                <a:solidFill>
                  <a:srgbClr val="0070C0"/>
                </a:solidFill>
                <a:latin typeface="Arial Narrow" panose="020B0606020202030204" pitchFamily="34" charset="0"/>
              </a:rPr>
              <a:t>mondiale</a:t>
            </a:r>
          </a:p>
        </p:txBody>
      </p:sp>
      <p:grpSp>
        <p:nvGrpSpPr>
          <p:cNvPr id="14" name="Group 6">
            <a:extLst>
              <a:ext uri="{FF2B5EF4-FFF2-40B4-BE49-F238E27FC236}">
                <a16:creationId xmlns:a16="http://schemas.microsoft.com/office/drawing/2014/main" id="{44D72CBE-A9B7-C2D8-D1F5-DB73FBAF6E8A}"/>
              </a:ext>
            </a:extLst>
          </p:cNvPr>
          <p:cNvGrpSpPr/>
          <p:nvPr/>
        </p:nvGrpSpPr>
        <p:grpSpPr>
          <a:xfrm>
            <a:off x="1552870" y="3563954"/>
            <a:ext cx="1823835" cy="1224395"/>
            <a:chOff x="2285591" y="4832248"/>
            <a:chExt cx="2319495" cy="1100254"/>
          </a:xfrm>
        </p:grpSpPr>
        <p:sp>
          <p:nvSpPr>
            <p:cNvPr id="15" name="Oval 7">
              <a:extLst>
                <a:ext uri="{FF2B5EF4-FFF2-40B4-BE49-F238E27FC236}">
                  <a16:creationId xmlns:a16="http://schemas.microsoft.com/office/drawing/2014/main" id="{472A3297-A37A-52DA-4885-0CBF5118F853}"/>
                </a:ext>
              </a:extLst>
            </p:cNvPr>
            <p:cNvSpPr/>
            <p:nvPr/>
          </p:nvSpPr>
          <p:spPr>
            <a:xfrm>
              <a:off x="2534709" y="4832248"/>
              <a:ext cx="1718700" cy="1100254"/>
            </a:xfrm>
            <a:prstGeom prst="ellipse">
              <a:avLst/>
            </a:prstGeom>
            <a:solidFill>
              <a:srgbClr val="005DAA"/>
            </a:solidFill>
            <a:ln>
              <a:solidFill>
                <a:srgbClr val="1A7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fr-fr" sz="1351">
                <a:solidFill>
                  <a:prstClr val="white"/>
                </a:solidFill>
                <a:latin typeface="Arial" panose="020B0604020202020204"/>
              </a:endParaRPr>
            </a:p>
          </p:txBody>
        </p:sp>
        <p:sp>
          <p:nvSpPr>
            <p:cNvPr id="16" name="TextBox 8">
              <a:extLst>
                <a:ext uri="{FF2B5EF4-FFF2-40B4-BE49-F238E27FC236}">
                  <a16:creationId xmlns:a16="http://schemas.microsoft.com/office/drawing/2014/main" id="{6078C907-2AA4-B83F-1F30-9B6332615CFC}"/>
                </a:ext>
              </a:extLst>
            </p:cNvPr>
            <p:cNvSpPr txBox="1"/>
            <p:nvPr/>
          </p:nvSpPr>
          <p:spPr>
            <a:xfrm>
              <a:off x="2285591" y="4910126"/>
              <a:ext cx="2319495" cy="967999"/>
            </a:xfrm>
            <a:prstGeom prst="rect">
              <a:avLst/>
            </a:prstGeom>
            <a:noFill/>
          </p:spPr>
          <p:txBody>
            <a:bodyPr wrap="square" rtlCol="0">
              <a:spAutoFit/>
            </a:bodyPr>
            <a:lstStyle/>
            <a:p>
              <a:pPr algn="ctr" defTabSz="914377" fontAlgn="auto">
                <a:spcBef>
                  <a:spcPts val="0"/>
                </a:spcBef>
                <a:spcAft>
                  <a:spcPts val="0"/>
                </a:spcAft>
              </a:pPr>
              <a:r>
                <a:rPr lang="fr-fr" sz="3200" b="1" dirty="0">
                  <a:solidFill>
                    <a:prstClr val="white"/>
                  </a:solidFill>
                  <a:latin typeface="Arial Narrow" panose="020B0606020202030204" pitchFamily="34" charset="0"/>
                </a:rPr>
                <a:t>10000 dollars</a:t>
              </a:r>
            </a:p>
          </p:txBody>
        </p:sp>
      </p:grpSp>
      <p:grpSp>
        <p:nvGrpSpPr>
          <p:cNvPr id="18" name="Group 2">
            <a:extLst>
              <a:ext uri="{FF2B5EF4-FFF2-40B4-BE49-F238E27FC236}">
                <a16:creationId xmlns:a16="http://schemas.microsoft.com/office/drawing/2014/main" id="{0AB3FC6B-59E5-7A1E-4FED-E5DBA7F51A8A}"/>
              </a:ext>
            </a:extLst>
          </p:cNvPr>
          <p:cNvGrpSpPr/>
          <p:nvPr/>
        </p:nvGrpSpPr>
        <p:grpSpPr>
          <a:xfrm>
            <a:off x="3143617" y="3452563"/>
            <a:ext cx="929151" cy="1046440"/>
            <a:chOff x="5488176" y="3210446"/>
            <a:chExt cx="837010" cy="1159578"/>
          </a:xfrm>
        </p:grpSpPr>
        <p:sp>
          <p:nvSpPr>
            <p:cNvPr id="19" name="Oval 11">
              <a:extLst>
                <a:ext uri="{FF2B5EF4-FFF2-40B4-BE49-F238E27FC236}">
                  <a16:creationId xmlns:a16="http://schemas.microsoft.com/office/drawing/2014/main" id="{9F078CA1-B4FA-8370-4DEA-4685B3864DA7}"/>
                </a:ext>
              </a:extLst>
            </p:cNvPr>
            <p:cNvSpPr/>
            <p:nvPr/>
          </p:nvSpPr>
          <p:spPr>
            <a:xfrm>
              <a:off x="5488176" y="3396430"/>
              <a:ext cx="837010" cy="837009"/>
            </a:xfrm>
            <a:prstGeom prst="ellipse">
              <a:avLst/>
            </a:prstGeom>
            <a:solidFill>
              <a:srgbClr val="005DAA"/>
            </a:solidFill>
            <a:ln>
              <a:solidFill>
                <a:srgbClr val="005DAA"/>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377" fontAlgn="auto">
                <a:spcBef>
                  <a:spcPts val="0"/>
                </a:spcBef>
                <a:spcAft>
                  <a:spcPts val="0"/>
                </a:spcAft>
                <a:defRPr/>
              </a:pPr>
              <a:endParaRPr lang="fr-fr" sz="1351">
                <a:solidFill>
                  <a:prstClr val="white"/>
                </a:solidFill>
                <a:latin typeface="Arial" panose="020B0604020202020204"/>
              </a:endParaRPr>
            </a:p>
          </p:txBody>
        </p:sp>
        <p:sp>
          <p:nvSpPr>
            <p:cNvPr id="20" name="Content Placeholder 2">
              <a:extLst>
                <a:ext uri="{FF2B5EF4-FFF2-40B4-BE49-F238E27FC236}">
                  <a16:creationId xmlns:a16="http://schemas.microsoft.com/office/drawing/2014/main" id="{FF327ED0-BEE6-8846-4DBB-8CC5C72C46C4}"/>
                </a:ext>
              </a:extLst>
            </p:cNvPr>
            <p:cNvSpPr txBox="1">
              <a:spLocks/>
            </p:cNvSpPr>
            <p:nvPr/>
          </p:nvSpPr>
          <p:spPr bwMode="auto">
            <a:xfrm>
              <a:off x="5547684" y="3210446"/>
              <a:ext cx="773723" cy="115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457189" fontAlgn="auto">
                <a:spcBef>
                  <a:spcPct val="20000"/>
                </a:spcBef>
                <a:spcAft>
                  <a:spcPts val="0"/>
                </a:spcAft>
                <a:buClr>
                  <a:srgbClr val="005DAA"/>
                </a:buClr>
              </a:pPr>
              <a:r>
                <a:rPr lang="fr-fr" sz="6750" dirty="0">
                  <a:solidFill>
                    <a:prstClr val="white"/>
                  </a:solidFill>
                  <a:latin typeface="Arial Black" panose="020B0A04020102020204" pitchFamily="34" charset="0"/>
                </a:rPr>
                <a:t>+</a:t>
              </a:r>
            </a:p>
          </p:txBody>
        </p:sp>
      </p:grpSp>
      <p:grpSp>
        <p:nvGrpSpPr>
          <p:cNvPr id="3" name="Group 2">
            <a:extLst>
              <a:ext uri="{FF2B5EF4-FFF2-40B4-BE49-F238E27FC236}">
                <a16:creationId xmlns:a16="http://schemas.microsoft.com/office/drawing/2014/main" id="{7E95C15A-DAD5-40BD-A9AE-95D40656225B}"/>
              </a:ext>
            </a:extLst>
          </p:cNvPr>
          <p:cNvGrpSpPr/>
          <p:nvPr/>
        </p:nvGrpSpPr>
        <p:grpSpPr>
          <a:xfrm>
            <a:off x="7095001" y="3489858"/>
            <a:ext cx="942109" cy="916527"/>
            <a:chOff x="5488176" y="3217820"/>
            <a:chExt cx="848684" cy="1015619"/>
          </a:xfrm>
        </p:grpSpPr>
        <p:sp>
          <p:nvSpPr>
            <p:cNvPr id="12" name="Oval 11"/>
            <p:cNvSpPr/>
            <p:nvPr/>
          </p:nvSpPr>
          <p:spPr>
            <a:xfrm>
              <a:off x="5488176" y="3396430"/>
              <a:ext cx="837010" cy="837009"/>
            </a:xfrm>
            <a:prstGeom prst="ellipse">
              <a:avLst/>
            </a:prstGeom>
            <a:solidFill>
              <a:srgbClr val="005DAA"/>
            </a:solidFill>
            <a:ln>
              <a:solidFill>
                <a:srgbClr val="005DAA"/>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377" fontAlgn="auto">
                <a:spcBef>
                  <a:spcPts val="0"/>
                </a:spcBef>
                <a:spcAft>
                  <a:spcPts val="0"/>
                </a:spcAft>
                <a:defRPr/>
              </a:pPr>
              <a:endParaRPr lang="fr-fr" sz="1351">
                <a:solidFill>
                  <a:prstClr val="white"/>
                </a:solidFill>
                <a:latin typeface="Arial" panose="020B0604020202020204"/>
              </a:endParaRPr>
            </a:p>
          </p:txBody>
        </p:sp>
        <p:sp>
          <p:nvSpPr>
            <p:cNvPr id="13" name="Content Placeholder 2"/>
            <p:cNvSpPr txBox="1">
              <a:spLocks/>
            </p:cNvSpPr>
            <p:nvPr/>
          </p:nvSpPr>
          <p:spPr bwMode="auto">
            <a:xfrm>
              <a:off x="5563137" y="3217820"/>
              <a:ext cx="773723" cy="959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457189" fontAlgn="auto">
                <a:spcBef>
                  <a:spcPct val="20000"/>
                </a:spcBef>
                <a:spcAft>
                  <a:spcPts val="0"/>
                </a:spcAft>
                <a:buClr>
                  <a:srgbClr val="005DAA"/>
                </a:buClr>
              </a:pPr>
              <a:r>
                <a:rPr lang="fr-fr" sz="6750" dirty="0">
                  <a:solidFill>
                    <a:prstClr val="white"/>
                  </a:solidFill>
                  <a:latin typeface="Arial Black" panose="020B0A04020102020204" pitchFamily="34" charset="0"/>
                </a:rPr>
                <a:t>+</a:t>
              </a:r>
            </a:p>
          </p:txBody>
        </p:sp>
      </p:grpSp>
    </p:spTree>
    <p:custDataLst>
      <p:tags r:id="rId1"/>
    </p:custDataLst>
    <p:extLst>
      <p:ext uri="{BB962C8B-B14F-4D97-AF65-F5344CB8AC3E}">
        <p14:creationId xmlns:p14="http://schemas.microsoft.com/office/powerpoint/2010/main" val="723282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E91786-11D1-49F6-AF7B-5AF9962D5ED0}"/>
              </a:ext>
            </a:extLst>
          </p:cNvPr>
          <p:cNvSpPr>
            <a:spLocks noGrp="1"/>
          </p:cNvSpPr>
          <p:nvPr>
            <p:ph type="title" idx="4294967295"/>
          </p:nvPr>
        </p:nvSpPr>
        <p:spPr>
          <a:xfrm>
            <a:off x="863600" y="260350"/>
            <a:ext cx="11328400" cy="533400"/>
          </a:xfrm>
          <a:prstGeom prst="rect">
            <a:avLst/>
          </a:prstGeom>
        </p:spPr>
        <p:txBody>
          <a:bodyPr/>
          <a:lstStyle/>
          <a:p>
            <a:pPr algn="l"/>
            <a:r>
              <a:rPr lang="fr-BE" b="1" dirty="0">
                <a:solidFill>
                  <a:schemeClr val="bg1"/>
                </a:solidFill>
                <a:latin typeface="Arial" panose="020B0604020202020204" pitchFamily="34" charset="0"/>
                <a:cs typeface="Arial" panose="020B0604020202020204" pitchFamily="34" charset="0"/>
              </a:rPr>
              <a:t>Subvention MONDIALE</a:t>
            </a:r>
          </a:p>
        </p:txBody>
      </p:sp>
      <p:sp>
        <p:nvSpPr>
          <p:cNvPr id="3" name="Espace réservé du contenu 2">
            <a:extLst>
              <a:ext uri="{FF2B5EF4-FFF2-40B4-BE49-F238E27FC236}">
                <a16:creationId xmlns:a16="http://schemas.microsoft.com/office/drawing/2014/main" id="{49C799C7-724F-4BAC-A057-858CAA3B03C8}"/>
              </a:ext>
            </a:extLst>
          </p:cNvPr>
          <p:cNvSpPr>
            <a:spLocks noGrp="1"/>
          </p:cNvSpPr>
          <p:nvPr>
            <p:ph idx="4294967295"/>
          </p:nvPr>
        </p:nvSpPr>
        <p:spPr>
          <a:xfrm>
            <a:off x="0" y="793750"/>
            <a:ext cx="10972800" cy="4525963"/>
          </a:xfrm>
          <a:prstGeom prst="rect">
            <a:avLst/>
          </a:prstGeom>
        </p:spPr>
        <p:txBody>
          <a:bodyPr>
            <a:noAutofit/>
          </a:bodyPr>
          <a:lstStyle/>
          <a:p>
            <a:pPr marL="457200" lvl="1" indent="0" algn="ctr">
              <a:buNone/>
            </a:pPr>
            <a:endParaRPr lang="fr-BE" dirty="0"/>
          </a:p>
          <a:p>
            <a:pPr marL="457200" lvl="1" indent="0">
              <a:buNone/>
            </a:pPr>
            <a:r>
              <a:rPr lang="fr-BE" b="1" dirty="0">
                <a:solidFill>
                  <a:srgbClr val="0070C0"/>
                </a:solidFill>
              </a:rPr>
              <a:t>Un exemple concret : </a:t>
            </a:r>
          </a:p>
          <a:p>
            <a:pPr marL="457200" lvl="1" indent="0">
              <a:buNone/>
            </a:pPr>
            <a:endParaRPr lang="fr-BE" b="1" dirty="0">
              <a:solidFill>
                <a:srgbClr val="0070C0"/>
              </a:solidFill>
            </a:endParaRPr>
          </a:p>
          <a:p>
            <a:pPr marL="1828800" lvl="4" indent="0">
              <a:buNone/>
            </a:pPr>
            <a:endParaRPr lang="fr-BE" sz="2400" dirty="0"/>
          </a:p>
          <a:p>
            <a:pPr lvl="4"/>
            <a:endParaRPr lang="fr-BE" dirty="0"/>
          </a:p>
          <a:p>
            <a:pPr lvl="4"/>
            <a:endParaRPr lang="fr-BE" dirty="0"/>
          </a:p>
          <a:p>
            <a:pPr lvl="4"/>
            <a:endParaRPr lang="fr-BE" sz="100" dirty="0"/>
          </a:p>
          <a:p>
            <a:endParaRPr lang="fr-BE" dirty="0"/>
          </a:p>
        </p:txBody>
      </p:sp>
      <p:graphicFrame>
        <p:nvGraphicFramePr>
          <p:cNvPr id="4" name="Tableau 3">
            <a:extLst>
              <a:ext uri="{FF2B5EF4-FFF2-40B4-BE49-F238E27FC236}">
                <a16:creationId xmlns:a16="http://schemas.microsoft.com/office/drawing/2014/main" id="{354B0630-FA03-2A40-AA4A-7E4BA0427B19}"/>
              </a:ext>
            </a:extLst>
          </p:cNvPr>
          <p:cNvGraphicFramePr>
            <a:graphicFrameLocks noGrp="1"/>
          </p:cNvGraphicFramePr>
          <p:nvPr/>
        </p:nvGraphicFramePr>
        <p:xfrm>
          <a:off x="1802081" y="1943594"/>
          <a:ext cx="2438400" cy="407924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4141218800"/>
                    </a:ext>
                  </a:extLst>
                </a:gridCol>
              </a:tblGrid>
              <a:tr h="370840">
                <a:tc>
                  <a:txBody>
                    <a:bodyPr/>
                    <a:lstStyle/>
                    <a:p>
                      <a:endParaRPr lang="fr-FR" dirty="0"/>
                    </a:p>
                  </a:txBody>
                  <a:tcPr/>
                </a:tc>
                <a:extLst>
                  <a:ext uri="{0D108BD9-81ED-4DB2-BD59-A6C34878D82A}">
                    <a16:rowId xmlns:a16="http://schemas.microsoft.com/office/drawing/2014/main" val="3578060901"/>
                  </a:ext>
                </a:extLst>
              </a:tr>
              <a:tr h="370840">
                <a:tc>
                  <a:txBody>
                    <a:bodyPr/>
                    <a:lstStyle/>
                    <a:p>
                      <a:r>
                        <a:rPr lang="fr-FR" b="1" i="1" dirty="0">
                          <a:solidFill>
                            <a:srgbClr val="0070C0"/>
                          </a:solidFill>
                        </a:rPr>
                        <a:t>RC Neufchâteau </a:t>
                      </a:r>
                    </a:p>
                  </a:txBody>
                  <a:tcPr/>
                </a:tc>
                <a:extLst>
                  <a:ext uri="{0D108BD9-81ED-4DB2-BD59-A6C34878D82A}">
                    <a16:rowId xmlns:a16="http://schemas.microsoft.com/office/drawing/2014/main" val="678898465"/>
                  </a:ext>
                </a:extLst>
              </a:tr>
              <a:tr h="370840">
                <a:tc>
                  <a:txBody>
                    <a:bodyPr/>
                    <a:lstStyle/>
                    <a:p>
                      <a:r>
                        <a:rPr lang="fr-FR" dirty="0">
                          <a:solidFill>
                            <a:srgbClr val="0070C0"/>
                          </a:solidFill>
                        </a:rPr>
                        <a:t>RC Bastogne </a:t>
                      </a:r>
                    </a:p>
                  </a:txBody>
                  <a:tcPr/>
                </a:tc>
                <a:extLst>
                  <a:ext uri="{0D108BD9-81ED-4DB2-BD59-A6C34878D82A}">
                    <a16:rowId xmlns:a16="http://schemas.microsoft.com/office/drawing/2014/main" val="1706497205"/>
                  </a:ext>
                </a:extLst>
              </a:tr>
              <a:tr h="370840">
                <a:tc>
                  <a:txBody>
                    <a:bodyPr/>
                    <a:lstStyle/>
                    <a:p>
                      <a:r>
                        <a:rPr lang="fr-FR" dirty="0">
                          <a:solidFill>
                            <a:srgbClr val="0070C0"/>
                          </a:solidFill>
                        </a:rPr>
                        <a:t>RC Virton</a:t>
                      </a:r>
                    </a:p>
                  </a:txBody>
                  <a:tcPr/>
                </a:tc>
                <a:extLst>
                  <a:ext uri="{0D108BD9-81ED-4DB2-BD59-A6C34878D82A}">
                    <a16:rowId xmlns:a16="http://schemas.microsoft.com/office/drawing/2014/main" val="681759874"/>
                  </a:ext>
                </a:extLst>
              </a:tr>
              <a:tr h="370840">
                <a:tc>
                  <a:txBody>
                    <a:bodyPr/>
                    <a:lstStyle/>
                    <a:p>
                      <a:endParaRPr lang="fr-FR" dirty="0">
                        <a:solidFill>
                          <a:srgbClr val="0070C0"/>
                        </a:solidFill>
                      </a:endParaRPr>
                    </a:p>
                  </a:txBody>
                  <a:tcPr/>
                </a:tc>
                <a:extLst>
                  <a:ext uri="{0D108BD9-81ED-4DB2-BD59-A6C34878D82A}">
                    <a16:rowId xmlns:a16="http://schemas.microsoft.com/office/drawing/2014/main" val="2114507695"/>
                  </a:ext>
                </a:extLst>
              </a:tr>
              <a:tr h="370840">
                <a:tc>
                  <a:txBody>
                    <a:bodyPr/>
                    <a:lstStyle/>
                    <a:p>
                      <a:r>
                        <a:rPr lang="fr-FR" dirty="0">
                          <a:solidFill>
                            <a:srgbClr val="0070C0"/>
                          </a:solidFill>
                        </a:rPr>
                        <a:t>RC Charleroi Sud-Est</a:t>
                      </a:r>
                    </a:p>
                  </a:txBody>
                  <a:tcPr/>
                </a:tc>
                <a:extLst>
                  <a:ext uri="{0D108BD9-81ED-4DB2-BD59-A6C34878D82A}">
                    <a16:rowId xmlns:a16="http://schemas.microsoft.com/office/drawing/2014/main" val="3572140939"/>
                  </a:ext>
                </a:extLst>
              </a:tr>
              <a:tr h="370840">
                <a:tc>
                  <a:txBody>
                    <a:bodyPr/>
                    <a:lstStyle/>
                    <a:p>
                      <a:endParaRPr lang="fr-FR" dirty="0">
                        <a:solidFill>
                          <a:srgbClr val="0070C0"/>
                        </a:solidFill>
                      </a:endParaRPr>
                    </a:p>
                  </a:txBody>
                  <a:tcPr/>
                </a:tc>
                <a:extLst>
                  <a:ext uri="{0D108BD9-81ED-4DB2-BD59-A6C34878D82A}">
                    <a16:rowId xmlns:a16="http://schemas.microsoft.com/office/drawing/2014/main" val="3474981509"/>
                  </a:ext>
                </a:extLst>
              </a:tr>
              <a:tr h="370840">
                <a:tc>
                  <a:txBody>
                    <a:bodyPr/>
                    <a:lstStyle/>
                    <a:p>
                      <a:r>
                        <a:rPr lang="fr-FR" dirty="0">
                          <a:solidFill>
                            <a:srgbClr val="0070C0"/>
                          </a:solidFill>
                        </a:rPr>
                        <a:t>RC Zonhoven </a:t>
                      </a:r>
                    </a:p>
                  </a:txBody>
                  <a:tcPr/>
                </a:tc>
                <a:extLst>
                  <a:ext uri="{0D108BD9-81ED-4DB2-BD59-A6C34878D82A}">
                    <a16:rowId xmlns:a16="http://schemas.microsoft.com/office/drawing/2014/main" val="3168802743"/>
                  </a:ext>
                </a:extLst>
              </a:tr>
              <a:tr h="370840">
                <a:tc>
                  <a:txBody>
                    <a:bodyPr/>
                    <a:lstStyle/>
                    <a:p>
                      <a:endParaRPr lang="fr-FR" dirty="0">
                        <a:solidFill>
                          <a:srgbClr val="0070C0"/>
                        </a:solidFill>
                      </a:endParaRPr>
                    </a:p>
                  </a:txBody>
                  <a:tcPr/>
                </a:tc>
                <a:extLst>
                  <a:ext uri="{0D108BD9-81ED-4DB2-BD59-A6C34878D82A}">
                    <a16:rowId xmlns:a16="http://schemas.microsoft.com/office/drawing/2014/main" val="2845034313"/>
                  </a:ext>
                </a:extLst>
              </a:tr>
              <a:tr h="370840">
                <a:tc>
                  <a:txBody>
                    <a:bodyPr/>
                    <a:lstStyle/>
                    <a:p>
                      <a:r>
                        <a:rPr lang="fr-FR" b="1" i="1" dirty="0">
                          <a:solidFill>
                            <a:srgbClr val="0070C0"/>
                          </a:solidFill>
                        </a:rPr>
                        <a:t>RC Ziguinchor</a:t>
                      </a:r>
                    </a:p>
                  </a:txBody>
                  <a:tcPr/>
                </a:tc>
                <a:extLst>
                  <a:ext uri="{0D108BD9-81ED-4DB2-BD59-A6C34878D82A}">
                    <a16:rowId xmlns:a16="http://schemas.microsoft.com/office/drawing/2014/main" val="1989246442"/>
                  </a:ext>
                </a:extLst>
              </a:tr>
              <a:tr h="370840">
                <a:tc>
                  <a:txBody>
                    <a:bodyPr/>
                    <a:lstStyle/>
                    <a:p>
                      <a:endParaRPr lang="fr-FR" b="1" dirty="0">
                        <a:solidFill>
                          <a:srgbClr val="0070C0"/>
                        </a:solidFill>
                      </a:endParaRPr>
                    </a:p>
                  </a:txBody>
                  <a:tcPr/>
                </a:tc>
                <a:extLst>
                  <a:ext uri="{0D108BD9-81ED-4DB2-BD59-A6C34878D82A}">
                    <a16:rowId xmlns:a16="http://schemas.microsoft.com/office/drawing/2014/main" val="2069090419"/>
                  </a:ext>
                </a:extLst>
              </a:tr>
            </a:tbl>
          </a:graphicData>
        </a:graphic>
      </p:graphicFrame>
      <p:sp>
        <p:nvSpPr>
          <p:cNvPr id="5" name="Flèche droite à entaille 4">
            <a:extLst>
              <a:ext uri="{FF2B5EF4-FFF2-40B4-BE49-F238E27FC236}">
                <a16:creationId xmlns:a16="http://schemas.microsoft.com/office/drawing/2014/main" id="{89B1BEB8-6931-F143-98CE-7FB7A91DBBE5}"/>
              </a:ext>
            </a:extLst>
          </p:cNvPr>
          <p:cNvSpPr/>
          <p:nvPr/>
        </p:nvSpPr>
        <p:spPr>
          <a:xfrm>
            <a:off x="3581400" y="6096000"/>
            <a:ext cx="978408" cy="484632"/>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Calibri"/>
              <a:ea typeface="+mn-ea"/>
              <a:cs typeface="+mn-cs"/>
            </a:endParaRPr>
          </a:p>
        </p:txBody>
      </p:sp>
      <p:sp>
        <p:nvSpPr>
          <p:cNvPr id="6" name="ZoneTexte 5">
            <a:extLst>
              <a:ext uri="{FF2B5EF4-FFF2-40B4-BE49-F238E27FC236}">
                <a16:creationId xmlns:a16="http://schemas.microsoft.com/office/drawing/2014/main" id="{09E23FD0-8A7F-1D49-9296-D4C5AF3CFBD9}"/>
              </a:ext>
            </a:extLst>
          </p:cNvPr>
          <p:cNvSpPr txBox="1"/>
          <p:nvPr/>
        </p:nvSpPr>
        <p:spPr bwMode="auto">
          <a:xfrm>
            <a:off x="4724400" y="6138261"/>
            <a:ext cx="2590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34" charset="-128"/>
                <a:cs typeface="+mn-cs"/>
              </a:rPr>
              <a:t>Au total : 59110 €</a:t>
            </a:r>
          </a:p>
        </p:txBody>
      </p:sp>
      <p:graphicFrame>
        <p:nvGraphicFramePr>
          <p:cNvPr id="7" name="Tableau 6">
            <a:extLst>
              <a:ext uri="{FF2B5EF4-FFF2-40B4-BE49-F238E27FC236}">
                <a16:creationId xmlns:a16="http://schemas.microsoft.com/office/drawing/2014/main" id="{910CB3EF-A2FC-7F46-8AA4-0E06BD1D4A8D}"/>
              </a:ext>
            </a:extLst>
          </p:cNvPr>
          <p:cNvGraphicFramePr>
            <a:graphicFrameLocks noGrp="1"/>
          </p:cNvGraphicFramePr>
          <p:nvPr/>
        </p:nvGraphicFramePr>
        <p:xfrm>
          <a:off x="4253840" y="1943594"/>
          <a:ext cx="2438400" cy="407924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3734003745"/>
                    </a:ext>
                  </a:extLst>
                </a:gridCol>
              </a:tblGrid>
              <a:tr h="370840">
                <a:tc>
                  <a:txBody>
                    <a:bodyPr/>
                    <a:lstStyle/>
                    <a:p>
                      <a:r>
                        <a:rPr lang="fr-FR" dirty="0"/>
                        <a:t>   Contribution Clubs</a:t>
                      </a:r>
                    </a:p>
                  </a:txBody>
                  <a:tcPr/>
                </a:tc>
                <a:extLst>
                  <a:ext uri="{0D108BD9-81ED-4DB2-BD59-A6C34878D82A}">
                    <a16:rowId xmlns:a16="http://schemas.microsoft.com/office/drawing/2014/main" val="3578060901"/>
                  </a:ext>
                </a:extLst>
              </a:tr>
              <a:tr h="370840">
                <a:tc>
                  <a:txBody>
                    <a:bodyPr/>
                    <a:lstStyle/>
                    <a:p>
                      <a:r>
                        <a:rPr lang="fr-FR" dirty="0"/>
                        <a:t>               </a:t>
                      </a:r>
                      <a:r>
                        <a:rPr lang="fr-FR" dirty="0">
                          <a:solidFill>
                            <a:srgbClr val="0070C0"/>
                          </a:solidFill>
                        </a:rPr>
                        <a:t>10000</a:t>
                      </a:r>
                      <a:r>
                        <a:rPr lang="fr-FR" dirty="0"/>
                        <a:t> </a:t>
                      </a:r>
                    </a:p>
                  </a:txBody>
                  <a:tcPr/>
                </a:tc>
                <a:extLst>
                  <a:ext uri="{0D108BD9-81ED-4DB2-BD59-A6C34878D82A}">
                    <a16:rowId xmlns:a16="http://schemas.microsoft.com/office/drawing/2014/main" val="678898465"/>
                  </a:ext>
                </a:extLst>
              </a:tr>
              <a:tr h="370840">
                <a:tc>
                  <a:txBody>
                    <a:bodyPr/>
                    <a:lstStyle/>
                    <a:p>
                      <a:r>
                        <a:rPr lang="fr-FR" dirty="0">
                          <a:solidFill>
                            <a:srgbClr val="0070C0"/>
                          </a:solidFill>
                        </a:rPr>
                        <a:t>                 2000</a:t>
                      </a:r>
                    </a:p>
                  </a:txBody>
                  <a:tcPr/>
                </a:tc>
                <a:extLst>
                  <a:ext uri="{0D108BD9-81ED-4DB2-BD59-A6C34878D82A}">
                    <a16:rowId xmlns:a16="http://schemas.microsoft.com/office/drawing/2014/main" val="1706497205"/>
                  </a:ext>
                </a:extLst>
              </a:tr>
              <a:tr h="370840">
                <a:tc>
                  <a:txBody>
                    <a:bodyPr/>
                    <a:lstStyle/>
                    <a:p>
                      <a:r>
                        <a:rPr lang="fr-FR" dirty="0">
                          <a:solidFill>
                            <a:srgbClr val="0070C0"/>
                          </a:solidFill>
                        </a:rPr>
                        <a:t>                 2500</a:t>
                      </a:r>
                    </a:p>
                  </a:txBody>
                  <a:tcPr/>
                </a:tc>
                <a:extLst>
                  <a:ext uri="{0D108BD9-81ED-4DB2-BD59-A6C34878D82A}">
                    <a16:rowId xmlns:a16="http://schemas.microsoft.com/office/drawing/2014/main" val="681759874"/>
                  </a:ext>
                </a:extLst>
              </a:tr>
              <a:tr h="370840">
                <a:tc>
                  <a:txBody>
                    <a:bodyPr/>
                    <a:lstStyle/>
                    <a:p>
                      <a:endParaRPr lang="fr-FR" dirty="0">
                        <a:solidFill>
                          <a:srgbClr val="0070C0"/>
                        </a:solidFill>
                      </a:endParaRPr>
                    </a:p>
                  </a:txBody>
                  <a:tcPr/>
                </a:tc>
                <a:extLst>
                  <a:ext uri="{0D108BD9-81ED-4DB2-BD59-A6C34878D82A}">
                    <a16:rowId xmlns:a16="http://schemas.microsoft.com/office/drawing/2014/main" val="2114507695"/>
                  </a:ext>
                </a:extLst>
              </a:tr>
              <a:tr h="370840">
                <a:tc>
                  <a:txBody>
                    <a:bodyPr/>
                    <a:lstStyle/>
                    <a:p>
                      <a:r>
                        <a:rPr lang="fr-FR" dirty="0">
                          <a:solidFill>
                            <a:srgbClr val="0070C0"/>
                          </a:solidFill>
                        </a:rPr>
                        <a:t>                 1500</a:t>
                      </a:r>
                    </a:p>
                  </a:txBody>
                  <a:tcPr/>
                </a:tc>
                <a:extLst>
                  <a:ext uri="{0D108BD9-81ED-4DB2-BD59-A6C34878D82A}">
                    <a16:rowId xmlns:a16="http://schemas.microsoft.com/office/drawing/2014/main" val="3572140939"/>
                  </a:ext>
                </a:extLst>
              </a:tr>
              <a:tr h="370840">
                <a:tc>
                  <a:txBody>
                    <a:bodyPr/>
                    <a:lstStyle/>
                    <a:p>
                      <a:endParaRPr lang="fr-FR">
                        <a:solidFill>
                          <a:srgbClr val="0070C0"/>
                        </a:solidFill>
                      </a:endParaRPr>
                    </a:p>
                  </a:txBody>
                  <a:tcPr/>
                </a:tc>
                <a:extLst>
                  <a:ext uri="{0D108BD9-81ED-4DB2-BD59-A6C34878D82A}">
                    <a16:rowId xmlns:a16="http://schemas.microsoft.com/office/drawing/2014/main" val="3474981509"/>
                  </a:ext>
                </a:extLst>
              </a:tr>
              <a:tr h="370840">
                <a:tc>
                  <a:txBody>
                    <a:bodyPr/>
                    <a:lstStyle/>
                    <a:p>
                      <a:r>
                        <a:rPr lang="fr-FR" dirty="0">
                          <a:solidFill>
                            <a:srgbClr val="0070C0"/>
                          </a:solidFill>
                        </a:rPr>
                        <a:t>                 2000</a:t>
                      </a:r>
                    </a:p>
                  </a:txBody>
                  <a:tcPr/>
                </a:tc>
                <a:extLst>
                  <a:ext uri="{0D108BD9-81ED-4DB2-BD59-A6C34878D82A}">
                    <a16:rowId xmlns:a16="http://schemas.microsoft.com/office/drawing/2014/main" val="3168802743"/>
                  </a:ext>
                </a:extLst>
              </a:tr>
              <a:tr h="370840">
                <a:tc>
                  <a:txBody>
                    <a:bodyPr/>
                    <a:lstStyle/>
                    <a:p>
                      <a:endParaRPr lang="fr-FR">
                        <a:solidFill>
                          <a:srgbClr val="0070C0"/>
                        </a:solidFill>
                      </a:endParaRPr>
                    </a:p>
                  </a:txBody>
                  <a:tcPr/>
                </a:tc>
                <a:extLst>
                  <a:ext uri="{0D108BD9-81ED-4DB2-BD59-A6C34878D82A}">
                    <a16:rowId xmlns:a16="http://schemas.microsoft.com/office/drawing/2014/main" val="2845034313"/>
                  </a:ext>
                </a:extLst>
              </a:tr>
              <a:tr h="370840">
                <a:tc>
                  <a:txBody>
                    <a:bodyPr/>
                    <a:lstStyle/>
                    <a:p>
                      <a:r>
                        <a:rPr lang="fr-FR" dirty="0">
                          <a:solidFill>
                            <a:srgbClr val="0070C0"/>
                          </a:solidFill>
                        </a:rPr>
                        <a:t>                   250</a:t>
                      </a:r>
                    </a:p>
                  </a:txBody>
                  <a:tcPr/>
                </a:tc>
                <a:extLst>
                  <a:ext uri="{0D108BD9-81ED-4DB2-BD59-A6C34878D82A}">
                    <a16:rowId xmlns:a16="http://schemas.microsoft.com/office/drawing/2014/main" val="1989246442"/>
                  </a:ext>
                </a:extLst>
              </a:tr>
              <a:tr h="370840">
                <a:tc>
                  <a:txBody>
                    <a:bodyPr/>
                    <a:lstStyle/>
                    <a:p>
                      <a:r>
                        <a:rPr lang="fr-FR" b="1" dirty="0">
                          <a:solidFill>
                            <a:srgbClr val="0070C0"/>
                          </a:solidFill>
                        </a:rPr>
                        <a:t>               18250</a:t>
                      </a:r>
                    </a:p>
                  </a:txBody>
                  <a:tcPr/>
                </a:tc>
                <a:extLst>
                  <a:ext uri="{0D108BD9-81ED-4DB2-BD59-A6C34878D82A}">
                    <a16:rowId xmlns:a16="http://schemas.microsoft.com/office/drawing/2014/main" val="2069090419"/>
                  </a:ext>
                </a:extLst>
              </a:tr>
            </a:tbl>
          </a:graphicData>
        </a:graphic>
      </p:graphicFrame>
      <p:graphicFrame>
        <p:nvGraphicFramePr>
          <p:cNvPr id="8" name="Tableau 7">
            <a:extLst>
              <a:ext uri="{FF2B5EF4-FFF2-40B4-BE49-F238E27FC236}">
                <a16:creationId xmlns:a16="http://schemas.microsoft.com/office/drawing/2014/main" id="{469A405D-7B53-BC4D-A4B4-1404B4BDC396}"/>
              </a:ext>
            </a:extLst>
          </p:cNvPr>
          <p:cNvGraphicFramePr>
            <a:graphicFrameLocks noGrp="1"/>
          </p:cNvGraphicFramePr>
          <p:nvPr/>
        </p:nvGraphicFramePr>
        <p:xfrm>
          <a:off x="6705600" y="1953490"/>
          <a:ext cx="2438400" cy="407924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3909282387"/>
                    </a:ext>
                  </a:extLst>
                </a:gridCol>
              </a:tblGrid>
              <a:tr h="370840">
                <a:tc>
                  <a:txBody>
                    <a:bodyPr/>
                    <a:lstStyle/>
                    <a:p>
                      <a:r>
                        <a:rPr lang="fr-FR" dirty="0"/>
                        <a:t>  Contribution Districts</a:t>
                      </a:r>
                    </a:p>
                  </a:txBody>
                  <a:tcPr/>
                </a:tc>
                <a:extLst>
                  <a:ext uri="{0D108BD9-81ED-4DB2-BD59-A6C34878D82A}">
                    <a16:rowId xmlns:a16="http://schemas.microsoft.com/office/drawing/2014/main" val="3578060901"/>
                  </a:ext>
                </a:extLst>
              </a:tr>
              <a:tr h="370840">
                <a:tc>
                  <a:txBody>
                    <a:bodyPr/>
                    <a:lstStyle/>
                    <a:p>
                      <a:r>
                        <a:rPr lang="fr-FR" dirty="0"/>
                        <a:t>              </a:t>
                      </a:r>
                      <a:r>
                        <a:rPr lang="fr-FR" dirty="0">
                          <a:solidFill>
                            <a:srgbClr val="0070C0"/>
                          </a:solidFill>
                        </a:rPr>
                        <a:t>11100</a:t>
                      </a:r>
                    </a:p>
                  </a:txBody>
                  <a:tcPr/>
                </a:tc>
                <a:extLst>
                  <a:ext uri="{0D108BD9-81ED-4DB2-BD59-A6C34878D82A}">
                    <a16:rowId xmlns:a16="http://schemas.microsoft.com/office/drawing/2014/main" val="678898465"/>
                  </a:ext>
                </a:extLst>
              </a:tr>
              <a:tr h="370840">
                <a:tc>
                  <a:txBody>
                    <a:bodyPr/>
                    <a:lstStyle/>
                    <a:p>
                      <a:r>
                        <a:rPr lang="fr-FR" dirty="0">
                          <a:solidFill>
                            <a:srgbClr val="0070C0"/>
                          </a:solidFill>
                        </a:rPr>
                        <a:t>                2000</a:t>
                      </a:r>
                    </a:p>
                  </a:txBody>
                  <a:tcPr/>
                </a:tc>
                <a:extLst>
                  <a:ext uri="{0D108BD9-81ED-4DB2-BD59-A6C34878D82A}">
                    <a16:rowId xmlns:a16="http://schemas.microsoft.com/office/drawing/2014/main" val="1706497205"/>
                  </a:ext>
                </a:extLst>
              </a:tr>
              <a:tr h="370840">
                <a:tc>
                  <a:txBody>
                    <a:bodyPr/>
                    <a:lstStyle/>
                    <a:p>
                      <a:r>
                        <a:rPr lang="fr-FR" dirty="0">
                          <a:solidFill>
                            <a:srgbClr val="0070C0"/>
                          </a:solidFill>
                        </a:rPr>
                        <a:t>                2500</a:t>
                      </a:r>
                    </a:p>
                  </a:txBody>
                  <a:tcPr/>
                </a:tc>
                <a:extLst>
                  <a:ext uri="{0D108BD9-81ED-4DB2-BD59-A6C34878D82A}">
                    <a16:rowId xmlns:a16="http://schemas.microsoft.com/office/drawing/2014/main" val="681759874"/>
                  </a:ext>
                </a:extLst>
              </a:tr>
              <a:tr h="370840">
                <a:tc>
                  <a:txBody>
                    <a:bodyPr/>
                    <a:lstStyle/>
                    <a:p>
                      <a:endParaRPr lang="fr-FR" dirty="0">
                        <a:solidFill>
                          <a:srgbClr val="0070C0"/>
                        </a:solidFill>
                      </a:endParaRPr>
                    </a:p>
                  </a:txBody>
                  <a:tcPr/>
                </a:tc>
                <a:extLst>
                  <a:ext uri="{0D108BD9-81ED-4DB2-BD59-A6C34878D82A}">
                    <a16:rowId xmlns:a16="http://schemas.microsoft.com/office/drawing/2014/main" val="2114507695"/>
                  </a:ext>
                </a:extLst>
              </a:tr>
              <a:tr h="370840">
                <a:tc>
                  <a:txBody>
                    <a:bodyPr/>
                    <a:lstStyle/>
                    <a:p>
                      <a:r>
                        <a:rPr lang="fr-FR" dirty="0">
                          <a:solidFill>
                            <a:srgbClr val="0070C0"/>
                          </a:solidFill>
                        </a:rPr>
                        <a:t>                1500</a:t>
                      </a:r>
                    </a:p>
                  </a:txBody>
                  <a:tcPr/>
                </a:tc>
                <a:extLst>
                  <a:ext uri="{0D108BD9-81ED-4DB2-BD59-A6C34878D82A}">
                    <a16:rowId xmlns:a16="http://schemas.microsoft.com/office/drawing/2014/main" val="3572140939"/>
                  </a:ext>
                </a:extLst>
              </a:tr>
              <a:tr h="370840">
                <a:tc>
                  <a:txBody>
                    <a:bodyPr/>
                    <a:lstStyle/>
                    <a:p>
                      <a:endParaRPr lang="fr-FR">
                        <a:solidFill>
                          <a:srgbClr val="0070C0"/>
                        </a:solidFill>
                      </a:endParaRPr>
                    </a:p>
                  </a:txBody>
                  <a:tcPr/>
                </a:tc>
                <a:extLst>
                  <a:ext uri="{0D108BD9-81ED-4DB2-BD59-A6C34878D82A}">
                    <a16:rowId xmlns:a16="http://schemas.microsoft.com/office/drawing/2014/main" val="3474981509"/>
                  </a:ext>
                </a:extLst>
              </a:tr>
              <a:tr h="370840">
                <a:tc>
                  <a:txBody>
                    <a:bodyPr/>
                    <a:lstStyle/>
                    <a:p>
                      <a:r>
                        <a:rPr lang="fr-FR" dirty="0">
                          <a:solidFill>
                            <a:srgbClr val="0070C0"/>
                          </a:solidFill>
                        </a:rPr>
                        <a:t>                 600</a:t>
                      </a:r>
                    </a:p>
                  </a:txBody>
                  <a:tcPr/>
                </a:tc>
                <a:extLst>
                  <a:ext uri="{0D108BD9-81ED-4DB2-BD59-A6C34878D82A}">
                    <a16:rowId xmlns:a16="http://schemas.microsoft.com/office/drawing/2014/main" val="3168802743"/>
                  </a:ext>
                </a:extLst>
              </a:tr>
              <a:tr h="370840">
                <a:tc>
                  <a:txBody>
                    <a:bodyPr/>
                    <a:lstStyle/>
                    <a:p>
                      <a:endParaRPr lang="fr-FR">
                        <a:solidFill>
                          <a:srgbClr val="0070C0"/>
                        </a:solidFill>
                      </a:endParaRPr>
                    </a:p>
                  </a:txBody>
                  <a:tcPr/>
                </a:tc>
                <a:extLst>
                  <a:ext uri="{0D108BD9-81ED-4DB2-BD59-A6C34878D82A}">
                    <a16:rowId xmlns:a16="http://schemas.microsoft.com/office/drawing/2014/main" val="2845034313"/>
                  </a:ext>
                </a:extLst>
              </a:tr>
              <a:tr h="370840">
                <a:tc>
                  <a:txBody>
                    <a:bodyPr/>
                    <a:lstStyle/>
                    <a:p>
                      <a:r>
                        <a:rPr lang="fr-FR" dirty="0">
                          <a:solidFill>
                            <a:srgbClr val="0070C0"/>
                          </a:solidFill>
                        </a:rPr>
                        <a:t>               5000</a:t>
                      </a:r>
                    </a:p>
                  </a:txBody>
                  <a:tcPr/>
                </a:tc>
                <a:extLst>
                  <a:ext uri="{0D108BD9-81ED-4DB2-BD59-A6C34878D82A}">
                    <a16:rowId xmlns:a16="http://schemas.microsoft.com/office/drawing/2014/main" val="1989246442"/>
                  </a:ext>
                </a:extLst>
              </a:tr>
              <a:tr h="370840">
                <a:tc>
                  <a:txBody>
                    <a:bodyPr/>
                    <a:lstStyle/>
                    <a:p>
                      <a:r>
                        <a:rPr lang="fr-FR" b="1" dirty="0">
                          <a:solidFill>
                            <a:srgbClr val="0070C0"/>
                          </a:solidFill>
                        </a:rPr>
                        <a:t>               22700</a:t>
                      </a:r>
                    </a:p>
                  </a:txBody>
                  <a:tcPr/>
                </a:tc>
                <a:extLst>
                  <a:ext uri="{0D108BD9-81ED-4DB2-BD59-A6C34878D82A}">
                    <a16:rowId xmlns:a16="http://schemas.microsoft.com/office/drawing/2014/main" val="2069090419"/>
                  </a:ext>
                </a:extLst>
              </a:tr>
            </a:tbl>
          </a:graphicData>
        </a:graphic>
      </p:graphicFrame>
      <p:graphicFrame>
        <p:nvGraphicFramePr>
          <p:cNvPr id="9" name="Tableau 8">
            <a:extLst>
              <a:ext uri="{FF2B5EF4-FFF2-40B4-BE49-F238E27FC236}">
                <a16:creationId xmlns:a16="http://schemas.microsoft.com/office/drawing/2014/main" id="{0350EF15-AEAA-B14F-A846-E8FD8D20163D}"/>
              </a:ext>
            </a:extLst>
          </p:cNvPr>
          <p:cNvGraphicFramePr>
            <a:graphicFrameLocks noGrp="1"/>
          </p:cNvGraphicFramePr>
          <p:nvPr/>
        </p:nvGraphicFramePr>
        <p:xfrm>
          <a:off x="9165276" y="1953490"/>
          <a:ext cx="2438400" cy="407924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3534821055"/>
                    </a:ext>
                  </a:extLst>
                </a:gridCol>
              </a:tblGrid>
              <a:tr h="370840">
                <a:tc>
                  <a:txBody>
                    <a:bodyPr/>
                    <a:lstStyle/>
                    <a:p>
                      <a:pPr algn="ctr"/>
                      <a:r>
                        <a:rPr lang="fr-FR" dirty="0"/>
                        <a:t>Fonds Mondial</a:t>
                      </a:r>
                    </a:p>
                  </a:txBody>
                  <a:tcPr/>
                </a:tc>
                <a:extLst>
                  <a:ext uri="{0D108BD9-81ED-4DB2-BD59-A6C34878D82A}">
                    <a16:rowId xmlns:a16="http://schemas.microsoft.com/office/drawing/2014/main" val="3578060901"/>
                  </a:ext>
                </a:extLst>
              </a:tr>
              <a:tr h="370840">
                <a:tc>
                  <a:txBody>
                    <a:bodyPr/>
                    <a:lstStyle/>
                    <a:p>
                      <a:pPr algn="ctr"/>
                      <a:r>
                        <a:rPr lang="fr-FR" dirty="0">
                          <a:solidFill>
                            <a:schemeClr val="accent1"/>
                          </a:solidFill>
                        </a:rPr>
                        <a:t>8800</a:t>
                      </a:r>
                    </a:p>
                  </a:txBody>
                  <a:tcPr/>
                </a:tc>
                <a:extLst>
                  <a:ext uri="{0D108BD9-81ED-4DB2-BD59-A6C34878D82A}">
                    <a16:rowId xmlns:a16="http://schemas.microsoft.com/office/drawing/2014/main" val="678898465"/>
                  </a:ext>
                </a:extLst>
              </a:tr>
              <a:tr h="370840">
                <a:tc>
                  <a:txBody>
                    <a:bodyPr/>
                    <a:lstStyle/>
                    <a:p>
                      <a:pPr algn="ctr"/>
                      <a:r>
                        <a:rPr lang="fr-FR" dirty="0">
                          <a:solidFill>
                            <a:srgbClr val="0070C0"/>
                          </a:solidFill>
                        </a:rPr>
                        <a:t>1600</a:t>
                      </a:r>
                    </a:p>
                  </a:txBody>
                  <a:tcPr/>
                </a:tc>
                <a:extLst>
                  <a:ext uri="{0D108BD9-81ED-4DB2-BD59-A6C34878D82A}">
                    <a16:rowId xmlns:a16="http://schemas.microsoft.com/office/drawing/2014/main" val="1706497205"/>
                  </a:ext>
                </a:extLst>
              </a:tr>
              <a:tr h="370840">
                <a:tc>
                  <a:txBody>
                    <a:bodyPr/>
                    <a:lstStyle/>
                    <a:p>
                      <a:pPr algn="ctr"/>
                      <a:r>
                        <a:rPr lang="fr-FR" dirty="0">
                          <a:solidFill>
                            <a:srgbClr val="0070C0"/>
                          </a:solidFill>
                        </a:rPr>
                        <a:t>2000</a:t>
                      </a:r>
                    </a:p>
                  </a:txBody>
                  <a:tcPr/>
                </a:tc>
                <a:extLst>
                  <a:ext uri="{0D108BD9-81ED-4DB2-BD59-A6C34878D82A}">
                    <a16:rowId xmlns:a16="http://schemas.microsoft.com/office/drawing/2014/main" val="681759874"/>
                  </a:ext>
                </a:extLst>
              </a:tr>
              <a:tr h="370840">
                <a:tc>
                  <a:txBody>
                    <a:bodyPr/>
                    <a:lstStyle/>
                    <a:p>
                      <a:endParaRPr lang="fr-FR">
                        <a:solidFill>
                          <a:srgbClr val="0070C0"/>
                        </a:solidFill>
                      </a:endParaRPr>
                    </a:p>
                  </a:txBody>
                  <a:tcPr/>
                </a:tc>
                <a:extLst>
                  <a:ext uri="{0D108BD9-81ED-4DB2-BD59-A6C34878D82A}">
                    <a16:rowId xmlns:a16="http://schemas.microsoft.com/office/drawing/2014/main" val="2114507695"/>
                  </a:ext>
                </a:extLst>
              </a:tr>
              <a:tr h="370840">
                <a:tc>
                  <a:txBody>
                    <a:bodyPr/>
                    <a:lstStyle/>
                    <a:p>
                      <a:pPr algn="ctr"/>
                      <a:r>
                        <a:rPr lang="fr-FR" dirty="0">
                          <a:solidFill>
                            <a:srgbClr val="0070C0"/>
                          </a:solidFill>
                        </a:rPr>
                        <a:t>1200</a:t>
                      </a:r>
                    </a:p>
                  </a:txBody>
                  <a:tcPr/>
                </a:tc>
                <a:extLst>
                  <a:ext uri="{0D108BD9-81ED-4DB2-BD59-A6C34878D82A}">
                    <a16:rowId xmlns:a16="http://schemas.microsoft.com/office/drawing/2014/main" val="3572140939"/>
                  </a:ext>
                </a:extLst>
              </a:tr>
              <a:tr h="370840">
                <a:tc>
                  <a:txBody>
                    <a:bodyPr/>
                    <a:lstStyle/>
                    <a:p>
                      <a:endParaRPr lang="fr-FR" dirty="0">
                        <a:solidFill>
                          <a:srgbClr val="0070C0"/>
                        </a:solidFill>
                      </a:endParaRPr>
                    </a:p>
                  </a:txBody>
                  <a:tcPr/>
                </a:tc>
                <a:extLst>
                  <a:ext uri="{0D108BD9-81ED-4DB2-BD59-A6C34878D82A}">
                    <a16:rowId xmlns:a16="http://schemas.microsoft.com/office/drawing/2014/main" val="3474981509"/>
                  </a:ext>
                </a:extLst>
              </a:tr>
              <a:tr h="370840">
                <a:tc>
                  <a:txBody>
                    <a:bodyPr/>
                    <a:lstStyle/>
                    <a:p>
                      <a:pPr algn="ctr"/>
                      <a:r>
                        <a:rPr lang="fr-FR" dirty="0">
                          <a:solidFill>
                            <a:srgbClr val="0070C0"/>
                          </a:solidFill>
                        </a:rPr>
                        <a:t>480</a:t>
                      </a:r>
                    </a:p>
                  </a:txBody>
                  <a:tcPr/>
                </a:tc>
                <a:extLst>
                  <a:ext uri="{0D108BD9-81ED-4DB2-BD59-A6C34878D82A}">
                    <a16:rowId xmlns:a16="http://schemas.microsoft.com/office/drawing/2014/main" val="3168802743"/>
                  </a:ext>
                </a:extLst>
              </a:tr>
              <a:tr h="370840">
                <a:tc>
                  <a:txBody>
                    <a:bodyPr/>
                    <a:lstStyle/>
                    <a:p>
                      <a:endParaRPr lang="fr-FR" dirty="0">
                        <a:solidFill>
                          <a:srgbClr val="0070C0"/>
                        </a:solidFill>
                      </a:endParaRPr>
                    </a:p>
                  </a:txBody>
                  <a:tcPr/>
                </a:tc>
                <a:extLst>
                  <a:ext uri="{0D108BD9-81ED-4DB2-BD59-A6C34878D82A}">
                    <a16:rowId xmlns:a16="http://schemas.microsoft.com/office/drawing/2014/main" val="2845034313"/>
                  </a:ext>
                </a:extLst>
              </a:tr>
              <a:tr h="370840">
                <a:tc>
                  <a:txBody>
                    <a:bodyPr/>
                    <a:lstStyle/>
                    <a:p>
                      <a:pPr algn="ctr"/>
                      <a:r>
                        <a:rPr lang="fr-FR" dirty="0">
                          <a:solidFill>
                            <a:srgbClr val="0070C0"/>
                          </a:solidFill>
                        </a:rPr>
                        <a:t>4000</a:t>
                      </a:r>
                    </a:p>
                  </a:txBody>
                  <a:tcPr/>
                </a:tc>
                <a:extLst>
                  <a:ext uri="{0D108BD9-81ED-4DB2-BD59-A6C34878D82A}">
                    <a16:rowId xmlns:a16="http://schemas.microsoft.com/office/drawing/2014/main" val="1989246442"/>
                  </a:ext>
                </a:extLst>
              </a:tr>
              <a:tr h="370840">
                <a:tc>
                  <a:txBody>
                    <a:bodyPr/>
                    <a:lstStyle/>
                    <a:p>
                      <a:pPr algn="ctr"/>
                      <a:r>
                        <a:rPr lang="fr-FR" b="1" dirty="0">
                          <a:solidFill>
                            <a:srgbClr val="0070C0"/>
                          </a:solidFill>
                        </a:rPr>
                        <a:t>18160</a:t>
                      </a:r>
                    </a:p>
                  </a:txBody>
                  <a:tcPr/>
                </a:tc>
                <a:extLst>
                  <a:ext uri="{0D108BD9-81ED-4DB2-BD59-A6C34878D82A}">
                    <a16:rowId xmlns:a16="http://schemas.microsoft.com/office/drawing/2014/main" val="2069090419"/>
                  </a:ext>
                </a:extLst>
              </a:tr>
            </a:tbl>
          </a:graphicData>
        </a:graphic>
      </p:graphicFrame>
      <p:graphicFrame>
        <p:nvGraphicFramePr>
          <p:cNvPr id="10" name="Tableau 9">
            <a:extLst>
              <a:ext uri="{FF2B5EF4-FFF2-40B4-BE49-F238E27FC236}">
                <a16:creationId xmlns:a16="http://schemas.microsoft.com/office/drawing/2014/main" id="{D32F2403-804C-344D-BE67-3CC8D20FEB1E}"/>
              </a:ext>
            </a:extLst>
          </p:cNvPr>
          <p:cNvGraphicFramePr>
            <a:graphicFrameLocks noGrp="1"/>
          </p:cNvGraphicFramePr>
          <p:nvPr/>
        </p:nvGraphicFramePr>
        <p:xfrm>
          <a:off x="887681" y="1943594"/>
          <a:ext cx="914400" cy="4079240"/>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3534821055"/>
                    </a:ext>
                  </a:extLst>
                </a:gridCol>
              </a:tblGrid>
              <a:tr h="370840">
                <a:tc>
                  <a:txBody>
                    <a:bodyPr/>
                    <a:lstStyle/>
                    <a:p>
                      <a:pPr algn="ctr"/>
                      <a:endParaRPr lang="fr-FR" dirty="0"/>
                    </a:p>
                  </a:txBody>
                  <a:tcPr/>
                </a:tc>
                <a:extLst>
                  <a:ext uri="{0D108BD9-81ED-4DB2-BD59-A6C34878D82A}">
                    <a16:rowId xmlns:a16="http://schemas.microsoft.com/office/drawing/2014/main" val="3578060901"/>
                  </a:ext>
                </a:extLst>
              </a:tr>
              <a:tr h="370840">
                <a:tc>
                  <a:txBody>
                    <a:bodyPr/>
                    <a:lstStyle/>
                    <a:p>
                      <a:r>
                        <a:rPr lang="fr-FR" dirty="0">
                          <a:solidFill>
                            <a:schemeClr val="accent1"/>
                          </a:solidFill>
                        </a:rPr>
                        <a:t>D2160</a:t>
                      </a:r>
                    </a:p>
                  </a:txBody>
                  <a:tcPr/>
                </a:tc>
                <a:extLst>
                  <a:ext uri="{0D108BD9-81ED-4DB2-BD59-A6C34878D82A}">
                    <a16:rowId xmlns:a16="http://schemas.microsoft.com/office/drawing/2014/main" val="678898465"/>
                  </a:ext>
                </a:extLst>
              </a:tr>
              <a:tr h="370840">
                <a:tc>
                  <a:txBody>
                    <a:bodyPr/>
                    <a:lstStyle/>
                    <a:p>
                      <a:r>
                        <a:rPr lang="fr-FR" dirty="0">
                          <a:solidFill>
                            <a:srgbClr val="0070C0"/>
                          </a:solidFill>
                        </a:rPr>
                        <a:t>D2160</a:t>
                      </a:r>
                    </a:p>
                  </a:txBody>
                  <a:tcPr/>
                </a:tc>
                <a:extLst>
                  <a:ext uri="{0D108BD9-81ED-4DB2-BD59-A6C34878D82A}">
                    <a16:rowId xmlns:a16="http://schemas.microsoft.com/office/drawing/2014/main" val="1706497205"/>
                  </a:ext>
                </a:extLst>
              </a:tr>
              <a:tr h="370840">
                <a:tc>
                  <a:txBody>
                    <a:bodyPr/>
                    <a:lstStyle/>
                    <a:p>
                      <a:r>
                        <a:rPr lang="fr-FR" dirty="0">
                          <a:solidFill>
                            <a:srgbClr val="0070C0"/>
                          </a:solidFill>
                        </a:rPr>
                        <a:t>D2160</a:t>
                      </a:r>
                    </a:p>
                  </a:txBody>
                  <a:tcPr/>
                </a:tc>
                <a:extLst>
                  <a:ext uri="{0D108BD9-81ED-4DB2-BD59-A6C34878D82A}">
                    <a16:rowId xmlns:a16="http://schemas.microsoft.com/office/drawing/2014/main" val="681759874"/>
                  </a:ext>
                </a:extLst>
              </a:tr>
              <a:tr h="370840">
                <a:tc>
                  <a:txBody>
                    <a:bodyPr/>
                    <a:lstStyle/>
                    <a:p>
                      <a:endParaRPr lang="fr-FR">
                        <a:solidFill>
                          <a:srgbClr val="0070C0"/>
                        </a:solidFill>
                      </a:endParaRPr>
                    </a:p>
                  </a:txBody>
                  <a:tcPr/>
                </a:tc>
                <a:extLst>
                  <a:ext uri="{0D108BD9-81ED-4DB2-BD59-A6C34878D82A}">
                    <a16:rowId xmlns:a16="http://schemas.microsoft.com/office/drawing/2014/main" val="2114507695"/>
                  </a:ext>
                </a:extLst>
              </a:tr>
              <a:tr h="370840">
                <a:tc>
                  <a:txBody>
                    <a:bodyPr/>
                    <a:lstStyle/>
                    <a:p>
                      <a:r>
                        <a:rPr lang="fr-FR" dirty="0">
                          <a:solidFill>
                            <a:srgbClr val="0070C0"/>
                          </a:solidFill>
                        </a:rPr>
                        <a:t>D2150</a:t>
                      </a:r>
                    </a:p>
                  </a:txBody>
                  <a:tcPr/>
                </a:tc>
                <a:extLst>
                  <a:ext uri="{0D108BD9-81ED-4DB2-BD59-A6C34878D82A}">
                    <a16:rowId xmlns:a16="http://schemas.microsoft.com/office/drawing/2014/main" val="3572140939"/>
                  </a:ext>
                </a:extLst>
              </a:tr>
              <a:tr h="370840">
                <a:tc>
                  <a:txBody>
                    <a:bodyPr/>
                    <a:lstStyle/>
                    <a:p>
                      <a:endParaRPr lang="fr-FR" dirty="0">
                        <a:solidFill>
                          <a:srgbClr val="0070C0"/>
                        </a:solidFill>
                      </a:endParaRPr>
                    </a:p>
                  </a:txBody>
                  <a:tcPr/>
                </a:tc>
                <a:extLst>
                  <a:ext uri="{0D108BD9-81ED-4DB2-BD59-A6C34878D82A}">
                    <a16:rowId xmlns:a16="http://schemas.microsoft.com/office/drawing/2014/main" val="3474981509"/>
                  </a:ext>
                </a:extLst>
              </a:tr>
              <a:tr h="370840">
                <a:tc>
                  <a:txBody>
                    <a:bodyPr/>
                    <a:lstStyle/>
                    <a:p>
                      <a:r>
                        <a:rPr lang="fr-FR" dirty="0">
                          <a:solidFill>
                            <a:srgbClr val="0070C0"/>
                          </a:solidFill>
                        </a:rPr>
                        <a:t>D2140</a:t>
                      </a:r>
                    </a:p>
                  </a:txBody>
                  <a:tcPr/>
                </a:tc>
                <a:extLst>
                  <a:ext uri="{0D108BD9-81ED-4DB2-BD59-A6C34878D82A}">
                    <a16:rowId xmlns:a16="http://schemas.microsoft.com/office/drawing/2014/main" val="3168802743"/>
                  </a:ext>
                </a:extLst>
              </a:tr>
              <a:tr h="370840">
                <a:tc>
                  <a:txBody>
                    <a:bodyPr/>
                    <a:lstStyle/>
                    <a:p>
                      <a:endParaRPr lang="fr-FR" dirty="0">
                        <a:solidFill>
                          <a:srgbClr val="0070C0"/>
                        </a:solidFill>
                      </a:endParaRPr>
                    </a:p>
                  </a:txBody>
                  <a:tcPr/>
                </a:tc>
                <a:extLst>
                  <a:ext uri="{0D108BD9-81ED-4DB2-BD59-A6C34878D82A}">
                    <a16:rowId xmlns:a16="http://schemas.microsoft.com/office/drawing/2014/main" val="2845034313"/>
                  </a:ext>
                </a:extLst>
              </a:tr>
              <a:tr h="370840">
                <a:tc>
                  <a:txBody>
                    <a:bodyPr/>
                    <a:lstStyle/>
                    <a:p>
                      <a:r>
                        <a:rPr lang="fr-FR" dirty="0">
                          <a:solidFill>
                            <a:srgbClr val="0070C0"/>
                          </a:solidFill>
                        </a:rPr>
                        <a:t>D9101</a:t>
                      </a:r>
                    </a:p>
                  </a:txBody>
                  <a:tcPr/>
                </a:tc>
                <a:extLst>
                  <a:ext uri="{0D108BD9-81ED-4DB2-BD59-A6C34878D82A}">
                    <a16:rowId xmlns:a16="http://schemas.microsoft.com/office/drawing/2014/main" val="1989246442"/>
                  </a:ext>
                </a:extLst>
              </a:tr>
              <a:tr h="370840">
                <a:tc>
                  <a:txBody>
                    <a:bodyPr/>
                    <a:lstStyle/>
                    <a:p>
                      <a:r>
                        <a:rPr lang="fr-FR" b="1" dirty="0">
                          <a:solidFill>
                            <a:srgbClr val="0070C0"/>
                          </a:solidFill>
                        </a:rPr>
                        <a:t>             </a:t>
                      </a:r>
                    </a:p>
                  </a:txBody>
                  <a:tcPr/>
                </a:tc>
                <a:extLst>
                  <a:ext uri="{0D108BD9-81ED-4DB2-BD59-A6C34878D82A}">
                    <a16:rowId xmlns:a16="http://schemas.microsoft.com/office/drawing/2014/main" val="2069090419"/>
                  </a:ext>
                </a:extLst>
              </a:tr>
            </a:tbl>
          </a:graphicData>
        </a:graphic>
      </p:graphicFrame>
      <p:sp>
        <p:nvSpPr>
          <p:cNvPr id="12" name="Flèche courbée vers le bas 11">
            <a:extLst>
              <a:ext uri="{FF2B5EF4-FFF2-40B4-BE49-F238E27FC236}">
                <a16:creationId xmlns:a16="http://schemas.microsoft.com/office/drawing/2014/main" id="{239DAB8E-9A47-4640-AD1B-3A498DA67888}"/>
              </a:ext>
            </a:extLst>
          </p:cNvPr>
          <p:cNvSpPr/>
          <p:nvPr/>
        </p:nvSpPr>
        <p:spPr>
          <a:xfrm>
            <a:off x="8153400" y="1371600"/>
            <a:ext cx="1905000" cy="457200"/>
          </a:xfrm>
          <a:prstGeom prst="curved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D91B5C"/>
                </a:solidFill>
                <a:effectLst/>
                <a:uLnTx/>
                <a:uFillTx/>
                <a:latin typeface="Calibri"/>
                <a:ea typeface="+mn-ea"/>
                <a:cs typeface="+mn-cs"/>
              </a:rPr>
              <a:t>80 %</a:t>
            </a:r>
          </a:p>
        </p:txBody>
      </p:sp>
    </p:spTree>
    <p:extLst>
      <p:ext uri="{BB962C8B-B14F-4D97-AF65-F5344CB8AC3E}">
        <p14:creationId xmlns:p14="http://schemas.microsoft.com/office/powerpoint/2010/main" val="75034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3E11FEF8-1B25-4B4F-BF0E-5D9A03D78BCD}"/>
              </a:ext>
            </a:extLst>
          </p:cNvPr>
          <p:cNvSpPr>
            <a:spLocks noGrp="1"/>
          </p:cNvSpPr>
          <p:nvPr>
            <p:ph type="subTitle" idx="1"/>
          </p:nvPr>
        </p:nvSpPr>
        <p:spPr>
          <a:xfrm>
            <a:off x="644416" y="1752600"/>
            <a:ext cx="6237171" cy="1975765"/>
          </a:xfrm>
        </p:spPr>
        <p:txBody>
          <a:bodyPr>
            <a:normAutofit/>
          </a:bodyPr>
          <a:lstStyle/>
          <a:p>
            <a:r>
              <a:rPr lang="fr-FR" sz="2800" dirty="0">
                <a:latin typeface="Arial" panose="020B0604020202020204" pitchFamily="34" charset="0"/>
                <a:cs typeface="Arial" panose="020B0604020202020204" pitchFamily="34" charset="0"/>
              </a:rPr>
              <a:t>Vous aide grâce à leur expertise</a:t>
            </a:r>
            <a:endParaRPr lang="fr-BE" sz="2800" dirty="0">
              <a:latin typeface="Arial" panose="020B0604020202020204" pitchFamily="34" charset="0"/>
              <a:cs typeface="Arial" panose="020B0604020202020204" pitchFamily="34" charset="0"/>
            </a:endParaRPr>
          </a:p>
        </p:txBody>
      </p:sp>
      <p:sp>
        <p:nvSpPr>
          <p:cNvPr id="4" name="Espace réservé du texte 3">
            <a:extLst>
              <a:ext uri="{FF2B5EF4-FFF2-40B4-BE49-F238E27FC236}">
                <a16:creationId xmlns:a16="http://schemas.microsoft.com/office/drawing/2014/main" id="{F59D4CED-DB08-43DA-8E91-D86782C57E53}"/>
              </a:ext>
            </a:extLst>
          </p:cNvPr>
          <p:cNvSpPr>
            <a:spLocks noGrp="1"/>
          </p:cNvSpPr>
          <p:nvPr>
            <p:ph type="body" sz="quarter" idx="14"/>
          </p:nvPr>
        </p:nvSpPr>
        <p:spPr>
          <a:xfrm>
            <a:off x="1507085" y="443554"/>
            <a:ext cx="3733800" cy="1135064"/>
          </a:xfrm>
        </p:spPr>
        <p:txBody>
          <a:bodyPr/>
          <a:lstStyle/>
          <a:p>
            <a:pPr marL="17318" marR="6927" algn="l" defTabSz="1246876" rtl="0">
              <a:lnSpc>
                <a:spcPct val="76100"/>
              </a:lnSpc>
              <a:spcBef>
                <a:spcPts val="552"/>
              </a:spcBef>
              <a:defRPr/>
            </a:pPr>
            <a:r>
              <a:rPr lang="fr-FR" sz="3818" dirty="0">
                <a:solidFill>
                  <a:schemeClr val="accent6"/>
                </a:solidFill>
                <a:latin typeface="Trebuchet MS" panose="020B0603020202020204" pitchFamily="34" charset="0"/>
              </a:rPr>
              <a:t>Le</a:t>
            </a:r>
            <a:r>
              <a:rPr lang="fr-FR" dirty="0"/>
              <a:t> </a:t>
            </a:r>
            <a:r>
              <a:rPr lang="fr-BE" sz="3818" kern="1200" cap="none" spc="266" dirty="0">
                <a:solidFill>
                  <a:srgbClr val="FAA41A"/>
                </a:solidFill>
                <a:latin typeface="Trebuchet MS"/>
              </a:rPr>
              <a:t>CORPS </a:t>
            </a:r>
            <a:r>
              <a:rPr lang="fr-BE" sz="3818" kern="1200" cap="none" spc="382" dirty="0">
                <a:solidFill>
                  <a:srgbClr val="FAA41A"/>
                </a:solidFill>
                <a:latin typeface="Trebuchet MS"/>
              </a:rPr>
              <a:t>DES</a:t>
            </a:r>
            <a:r>
              <a:rPr lang="fr-BE" sz="3818" kern="1200" cap="none" spc="-286" dirty="0">
                <a:solidFill>
                  <a:srgbClr val="FAA41A"/>
                </a:solidFill>
                <a:latin typeface="Trebuchet MS"/>
              </a:rPr>
              <a:t> </a:t>
            </a:r>
            <a:r>
              <a:rPr lang="fr-BE" sz="3818" kern="1200" cap="none" spc="245" dirty="0">
                <a:solidFill>
                  <a:srgbClr val="FAA41A"/>
                </a:solidFill>
                <a:latin typeface="Trebuchet MS"/>
              </a:rPr>
              <a:t>CONSEILLERS  </a:t>
            </a:r>
            <a:r>
              <a:rPr lang="fr-BE" sz="3818" kern="1200" cap="none" spc="218" dirty="0">
                <a:solidFill>
                  <a:srgbClr val="FAA41A"/>
                </a:solidFill>
                <a:latin typeface="Trebuchet MS"/>
              </a:rPr>
              <a:t>TECHNIQUES</a:t>
            </a:r>
            <a:endParaRPr lang="fr-BE" sz="3818" b="0" kern="1200" cap="none" dirty="0">
              <a:solidFill>
                <a:prstClr val="black"/>
              </a:solidFill>
              <a:latin typeface="Trebuchet MS"/>
            </a:endParaRPr>
          </a:p>
        </p:txBody>
      </p:sp>
      <p:pic>
        <p:nvPicPr>
          <p:cNvPr id="6" name="Image 5">
            <a:extLst>
              <a:ext uri="{FF2B5EF4-FFF2-40B4-BE49-F238E27FC236}">
                <a16:creationId xmlns:a16="http://schemas.microsoft.com/office/drawing/2014/main" id="{E674D610-F034-4F89-A240-F7BB123DBB87}"/>
              </a:ext>
            </a:extLst>
          </p:cNvPr>
          <p:cNvPicPr>
            <a:picLocks noChangeAspect="1"/>
          </p:cNvPicPr>
          <p:nvPr/>
        </p:nvPicPr>
        <p:blipFill>
          <a:blip r:embed="rId2"/>
          <a:stretch>
            <a:fillRect/>
          </a:stretch>
        </p:blipFill>
        <p:spPr>
          <a:xfrm>
            <a:off x="6553199" y="-386259"/>
            <a:ext cx="5373571" cy="7316977"/>
          </a:xfrm>
          <a:prstGeom prst="rect">
            <a:avLst/>
          </a:prstGeom>
        </p:spPr>
      </p:pic>
      <p:pic>
        <p:nvPicPr>
          <p:cNvPr id="8" name="Image 7" descr="Une image contenant texte, extérieur, capture d’écran&#10;&#10;Description générée automatiquement">
            <a:extLst>
              <a:ext uri="{FF2B5EF4-FFF2-40B4-BE49-F238E27FC236}">
                <a16:creationId xmlns:a16="http://schemas.microsoft.com/office/drawing/2014/main" id="{4E12FAA1-DE6B-4CF7-A815-6D4FA80306D2}"/>
              </a:ext>
            </a:extLst>
          </p:cNvPr>
          <p:cNvPicPr>
            <a:picLocks noChangeAspect="1"/>
          </p:cNvPicPr>
          <p:nvPr/>
        </p:nvPicPr>
        <p:blipFill>
          <a:blip r:embed="rId3"/>
          <a:stretch>
            <a:fillRect/>
          </a:stretch>
        </p:blipFill>
        <p:spPr>
          <a:xfrm>
            <a:off x="1247683" y="2362639"/>
            <a:ext cx="4093624" cy="4099951"/>
          </a:xfrm>
          <a:prstGeom prst="rect">
            <a:avLst/>
          </a:prstGeom>
        </p:spPr>
      </p:pic>
    </p:spTree>
    <p:extLst>
      <p:ext uri="{BB962C8B-B14F-4D97-AF65-F5344CB8AC3E}">
        <p14:creationId xmlns:p14="http://schemas.microsoft.com/office/powerpoint/2010/main" val="3557728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A423D4B9-42C9-42F8-A3D3-27C47C2D94F4}"/>
              </a:ext>
            </a:extLst>
          </p:cNvPr>
          <p:cNvSpPr>
            <a:spLocks noGrp="1"/>
          </p:cNvSpPr>
          <p:nvPr>
            <p:ph type="sldNum" sz="quarter" idx="12"/>
          </p:nvPr>
        </p:nvSpPr>
        <p:spPr>
          <a:xfrm>
            <a:off x="8737600" y="86678"/>
            <a:ext cx="317501" cy="273844"/>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lang="en-US" sz="900" kern="1200" smtClean="0">
                <a:solidFill>
                  <a:schemeClr val="bg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fld id="{97A94E25-127B-4C48-AF96-44BA7B823777}" type="slidenum">
              <a:rPr lang="fr-BE" smtClean="0"/>
              <a:pPr/>
              <a:t>18</a:t>
            </a:fld>
            <a:endParaRPr lang="en-US" dirty="0"/>
          </a:p>
        </p:txBody>
      </p:sp>
      <p:pic>
        <p:nvPicPr>
          <p:cNvPr id="6" name="Image 5">
            <a:extLst>
              <a:ext uri="{FF2B5EF4-FFF2-40B4-BE49-F238E27FC236}">
                <a16:creationId xmlns:a16="http://schemas.microsoft.com/office/drawing/2014/main" id="{EDC23342-4CC6-4BCD-8475-E0E6C57F1334}"/>
              </a:ext>
            </a:extLst>
          </p:cNvPr>
          <p:cNvPicPr>
            <a:picLocks noChangeAspect="1"/>
          </p:cNvPicPr>
          <p:nvPr/>
        </p:nvPicPr>
        <p:blipFill>
          <a:blip r:embed="rId2"/>
          <a:stretch>
            <a:fillRect/>
          </a:stretch>
        </p:blipFill>
        <p:spPr>
          <a:xfrm>
            <a:off x="908413" y="0"/>
            <a:ext cx="10766604" cy="6540186"/>
          </a:xfrm>
          <a:prstGeom prst="rect">
            <a:avLst/>
          </a:prstGeom>
        </p:spPr>
      </p:pic>
      <p:sp>
        <p:nvSpPr>
          <p:cNvPr id="8" name="Flèche : droite 7">
            <a:extLst>
              <a:ext uri="{FF2B5EF4-FFF2-40B4-BE49-F238E27FC236}">
                <a16:creationId xmlns:a16="http://schemas.microsoft.com/office/drawing/2014/main" id="{56D570AB-5A00-4427-A704-8A4DA1ADAF19}"/>
              </a:ext>
            </a:extLst>
          </p:cNvPr>
          <p:cNvSpPr/>
          <p:nvPr/>
        </p:nvSpPr>
        <p:spPr>
          <a:xfrm rot="2433328">
            <a:off x="10307838" y="1606058"/>
            <a:ext cx="862645" cy="382819"/>
          </a:xfrm>
          <a:prstGeom prst="rightArrow">
            <a:avLst>
              <a:gd name="adj1" fmla="val 36875"/>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200">
              <a:solidFill>
                <a:srgbClr val="FF0000"/>
              </a:solidFill>
            </a:endParaRPr>
          </a:p>
        </p:txBody>
      </p:sp>
    </p:spTree>
    <p:extLst>
      <p:ext uri="{BB962C8B-B14F-4D97-AF65-F5344CB8AC3E}">
        <p14:creationId xmlns:p14="http://schemas.microsoft.com/office/powerpoint/2010/main" val="3956326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E91786-11D1-49F6-AF7B-5AF9962D5ED0}"/>
              </a:ext>
            </a:extLst>
          </p:cNvPr>
          <p:cNvSpPr>
            <a:spLocks noGrp="1"/>
          </p:cNvSpPr>
          <p:nvPr>
            <p:ph type="title" idx="4294967295"/>
          </p:nvPr>
        </p:nvSpPr>
        <p:spPr>
          <a:xfrm>
            <a:off x="863600" y="260350"/>
            <a:ext cx="11328400" cy="533400"/>
          </a:xfrm>
          <a:prstGeom prst="rect">
            <a:avLst/>
          </a:prstGeom>
        </p:spPr>
        <p:txBody>
          <a:bodyPr/>
          <a:lstStyle/>
          <a:p>
            <a:pPr algn="l"/>
            <a:r>
              <a:rPr lang="fr-BE" b="1" dirty="0">
                <a:solidFill>
                  <a:schemeClr val="bg1"/>
                </a:solidFill>
                <a:latin typeface="Arial" panose="020B0604020202020204" pitchFamily="34" charset="0"/>
                <a:cs typeface="Arial" panose="020B0604020202020204" pitchFamily="34" charset="0"/>
              </a:rPr>
              <a:t>Les subventions</a:t>
            </a:r>
          </a:p>
        </p:txBody>
      </p:sp>
      <p:sp>
        <p:nvSpPr>
          <p:cNvPr id="3" name="Espace réservé du contenu 2">
            <a:extLst>
              <a:ext uri="{FF2B5EF4-FFF2-40B4-BE49-F238E27FC236}">
                <a16:creationId xmlns:a16="http://schemas.microsoft.com/office/drawing/2014/main" id="{49C799C7-724F-4BAC-A057-858CAA3B03C8}"/>
              </a:ext>
            </a:extLst>
          </p:cNvPr>
          <p:cNvSpPr>
            <a:spLocks noGrp="1"/>
          </p:cNvSpPr>
          <p:nvPr>
            <p:ph idx="4294967295"/>
          </p:nvPr>
        </p:nvSpPr>
        <p:spPr>
          <a:xfrm>
            <a:off x="0" y="1219200"/>
            <a:ext cx="10972800" cy="4525963"/>
          </a:xfrm>
          <a:prstGeom prst="rect">
            <a:avLst/>
          </a:prstGeom>
        </p:spPr>
        <p:txBody>
          <a:bodyPr/>
          <a:lstStyle/>
          <a:p>
            <a:pPr marL="0" indent="0" algn="ctr">
              <a:buNone/>
            </a:pPr>
            <a:r>
              <a:rPr lang="fr-BE" b="1" dirty="0">
                <a:solidFill>
                  <a:srgbClr val="0070C0"/>
                </a:solidFill>
                <a:latin typeface="Arial" panose="020B0604020202020204" pitchFamily="34" charset="0"/>
                <a:cs typeface="Arial" panose="020B0604020202020204" pitchFamily="34" charset="0"/>
              </a:rPr>
              <a:t>Les règlements concernant les subventions</a:t>
            </a:r>
          </a:p>
          <a:p>
            <a:pPr lvl="2"/>
            <a:endParaRPr lang="fr-BE" sz="1400" b="1" dirty="0">
              <a:solidFill>
                <a:srgbClr val="0070C0"/>
              </a:solidFill>
              <a:latin typeface="Arial" panose="020B0604020202020204" pitchFamily="34" charset="0"/>
              <a:cs typeface="Arial" panose="020B0604020202020204" pitchFamily="34" charset="0"/>
            </a:endParaRPr>
          </a:p>
          <a:p>
            <a:pPr lvl="2"/>
            <a:r>
              <a:rPr lang="fr-BE" sz="2800" dirty="0">
                <a:solidFill>
                  <a:srgbClr val="0070C0"/>
                </a:solidFill>
                <a:latin typeface="Arial" panose="020B0604020202020204" pitchFamily="34" charset="0"/>
                <a:cs typeface="Arial" panose="020B0604020202020204" pitchFamily="34" charset="0"/>
              </a:rPr>
              <a:t>Règlement de la Fondation Rotary</a:t>
            </a:r>
          </a:p>
          <a:p>
            <a:pPr lvl="3"/>
            <a:r>
              <a:rPr lang="fr-BE" sz="2200" dirty="0">
                <a:solidFill>
                  <a:srgbClr val="0070C0"/>
                </a:solidFill>
                <a:latin typeface="Arial" panose="020B0604020202020204" pitchFamily="34" charset="0"/>
                <a:cs typeface="Arial" panose="020B0604020202020204" pitchFamily="34" charset="0"/>
              </a:rPr>
              <a:t> Règles relatives aux subventions de district</a:t>
            </a:r>
          </a:p>
          <a:p>
            <a:pPr lvl="3"/>
            <a:r>
              <a:rPr lang="fr-BE" sz="2200" dirty="0">
                <a:solidFill>
                  <a:srgbClr val="0070C0"/>
                </a:solidFill>
                <a:latin typeface="Arial" panose="020B0604020202020204" pitchFamily="34" charset="0"/>
                <a:cs typeface="Arial" panose="020B0604020202020204" pitchFamily="34" charset="0"/>
              </a:rPr>
              <a:t> Règles relatives aux subventions mondiales</a:t>
            </a:r>
          </a:p>
          <a:p>
            <a:pPr lvl="3"/>
            <a:r>
              <a:rPr lang="fr-BE" sz="2200" dirty="0">
                <a:solidFill>
                  <a:srgbClr val="0070C0"/>
                </a:solidFill>
                <a:latin typeface="Arial" panose="020B0604020202020204" pitchFamily="34" charset="0"/>
                <a:cs typeface="Arial" panose="020B0604020202020204" pitchFamily="34" charset="0"/>
              </a:rPr>
              <a:t> Téléchargeables sur </a:t>
            </a:r>
            <a:r>
              <a:rPr lang="fr-BE" sz="2200" dirty="0" err="1">
                <a:solidFill>
                  <a:srgbClr val="0070C0"/>
                </a:solidFill>
                <a:latin typeface="Arial" panose="020B0604020202020204" pitchFamily="34" charset="0"/>
                <a:cs typeface="Arial" panose="020B0604020202020204" pitchFamily="34" charset="0"/>
              </a:rPr>
              <a:t>My</a:t>
            </a:r>
            <a:r>
              <a:rPr lang="fr-BE" sz="2200" dirty="0">
                <a:solidFill>
                  <a:srgbClr val="0070C0"/>
                </a:solidFill>
                <a:latin typeface="Arial" panose="020B0604020202020204" pitchFamily="34" charset="0"/>
                <a:cs typeface="Arial" panose="020B0604020202020204" pitchFamily="34" charset="0"/>
              </a:rPr>
              <a:t> rotary ou foundation.rotary2160.org</a:t>
            </a:r>
          </a:p>
          <a:p>
            <a:pPr lvl="2"/>
            <a:endParaRPr lang="fr-BE" sz="1400" dirty="0">
              <a:solidFill>
                <a:srgbClr val="0070C0"/>
              </a:solidFill>
              <a:latin typeface="Arial" panose="020B0604020202020204" pitchFamily="34" charset="0"/>
              <a:cs typeface="Arial" panose="020B0604020202020204" pitchFamily="34" charset="0"/>
            </a:endParaRPr>
          </a:p>
          <a:p>
            <a:pPr lvl="2"/>
            <a:r>
              <a:rPr lang="fr-BE" sz="2800" dirty="0">
                <a:solidFill>
                  <a:srgbClr val="0070C0"/>
                </a:solidFill>
                <a:latin typeface="Arial" panose="020B0604020202020204" pitchFamily="34" charset="0"/>
                <a:cs typeface="Arial" panose="020B0604020202020204" pitchFamily="34" charset="0"/>
              </a:rPr>
              <a:t>Règlement du district</a:t>
            </a:r>
          </a:p>
          <a:p>
            <a:pPr lvl="3"/>
            <a:r>
              <a:rPr lang="fr-BE" sz="2800" dirty="0">
                <a:solidFill>
                  <a:srgbClr val="0070C0"/>
                </a:solidFill>
                <a:latin typeface="Arial" panose="020B0604020202020204" pitchFamily="34" charset="0"/>
                <a:cs typeface="Arial" panose="020B0604020202020204" pitchFamily="34" charset="0"/>
              </a:rPr>
              <a:t> </a:t>
            </a:r>
            <a:r>
              <a:rPr lang="fr-BE" sz="2200" dirty="0">
                <a:solidFill>
                  <a:srgbClr val="0070C0"/>
                </a:solidFill>
                <a:latin typeface="Arial" panose="020B0604020202020204" pitchFamily="34" charset="0"/>
                <a:cs typeface="Arial" panose="020B0604020202020204" pitchFamily="34" charset="0"/>
              </a:rPr>
              <a:t>Règles relatives aux subventions du D2160</a:t>
            </a:r>
          </a:p>
          <a:p>
            <a:pPr lvl="3"/>
            <a:r>
              <a:rPr lang="fr-BE" sz="2200" dirty="0">
                <a:solidFill>
                  <a:srgbClr val="0070C0"/>
                </a:solidFill>
                <a:latin typeface="Arial" panose="020B0604020202020204" pitchFamily="34" charset="0"/>
                <a:cs typeface="Arial" panose="020B0604020202020204" pitchFamily="34" charset="0"/>
              </a:rPr>
              <a:t> Annexées au formulaire de demande de subvention</a:t>
            </a:r>
          </a:p>
        </p:txBody>
      </p:sp>
    </p:spTree>
    <p:extLst>
      <p:ext uri="{BB962C8B-B14F-4D97-AF65-F5344CB8AC3E}">
        <p14:creationId xmlns:p14="http://schemas.microsoft.com/office/powerpoint/2010/main" val="1675384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9258BA-A0D9-2A5E-F2FE-ABD9265C8E58}"/>
              </a:ext>
            </a:extLst>
          </p:cNvPr>
          <p:cNvSpPr>
            <a:spLocks noGrp="1"/>
          </p:cNvSpPr>
          <p:nvPr>
            <p:ph type="title"/>
          </p:nvPr>
        </p:nvSpPr>
        <p:spPr>
          <a:xfrm>
            <a:off x="2765112" y="3348271"/>
            <a:ext cx="9426888" cy="738664"/>
          </a:xfrm>
          <a:prstGeom prst="rect">
            <a:avLst/>
          </a:prstGeom>
        </p:spPr>
        <p:txBody>
          <a:bodyPr/>
          <a:lstStyle/>
          <a:p>
            <a:r>
              <a:rPr lang="fr-FR" sz="4800" b="1" dirty="0">
                <a:solidFill>
                  <a:srgbClr val="0070C0"/>
                </a:solidFill>
              </a:rPr>
              <a:t>Subventions 2023-2024</a:t>
            </a:r>
            <a:endParaRPr lang="fr-BE" sz="4800" b="1" dirty="0">
              <a:solidFill>
                <a:srgbClr val="0070C0"/>
              </a:solidFill>
            </a:endParaRPr>
          </a:p>
        </p:txBody>
      </p:sp>
      <p:pic>
        <p:nvPicPr>
          <p:cNvPr id="4" name="Image 3" descr="Une image contenant Graphique, graphisme, capture d’écran, Police&#10;&#10;Description générée automatiquement">
            <a:extLst>
              <a:ext uri="{FF2B5EF4-FFF2-40B4-BE49-F238E27FC236}">
                <a16:creationId xmlns:a16="http://schemas.microsoft.com/office/drawing/2014/main" id="{EFE1955E-59D7-A4F5-729C-D33F754C8568}"/>
              </a:ext>
            </a:extLst>
          </p:cNvPr>
          <p:cNvPicPr>
            <a:picLocks noChangeAspect="1"/>
          </p:cNvPicPr>
          <p:nvPr/>
        </p:nvPicPr>
        <p:blipFill>
          <a:blip r:embed="rId2"/>
          <a:stretch>
            <a:fillRect/>
          </a:stretch>
        </p:blipFill>
        <p:spPr>
          <a:xfrm>
            <a:off x="4365307" y="3761576"/>
            <a:ext cx="3461385" cy="2971146"/>
          </a:xfrm>
          <a:prstGeom prst="rect">
            <a:avLst/>
          </a:prstGeom>
        </p:spPr>
      </p:pic>
      <p:pic>
        <p:nvPicPr>
          <p:cNvPr id="6" name="Image 5" descr="Une image contenant cercle, logo, symbole, Police&#10;&#10;Description générée automatiquement">
            <a:extLst>
              <a:ext uri="{FF2B5EF4-FFF2-40B4-BE49-F238E27FC236}">
                <a16:creationId xmlns:a16="http://schemas.microsoft.com/office/drawing/2014/main" id="{DF7A5666-3DEC-DCF2-06A3-09079B22334F}"/>
              </a:ext>
            </a:extLst>
          </p:cNvPr>
          <p:cNvPicPr>
            <a:picLocks noChangeAspect="1"/>
          </p:cNvPicPr>
          <p:nvPr/>
        </p:nvPicPr>
        <p:blipFill>
          <a:blip r:embed="rId3"/>
          <a:stretch>
            <a:fillRect/>
          </a:stretch>
        </p:blipFill>
        <p:spPr>
          <a:xfrm>
            <a:off x="4876799" y="533400"/>
            <a:ext cx="2438400" cy="2438400"/>
          </a:xfrm>
          <a:prstGeom prst="rect">
            <a:avLst/>
          </a:prstGeom>
        </p:spPr>
      </p:pic>
    </p:spTree>
    <p:extLst>
      <p:ext uri="{BB962C8B-B14F-4D97-AF65-F5344CB8AC3E}">
        <p14:creationId xmlns:p14="http://schemas.microsoft.com/office/powerpoint/2010/main" val="19034485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E91786-11D1-49F6-AF7B-5AF9962D5ED0}"/>
              </a:ext>
            </a:extLst>
          </p:cNvPr>
          <p:cNvSpPr>
            <a:spLocks noGrp="1"/>
          </p:cNvSpPr>
          <p:nvPr>
            <p:ph type="title" idx="4294967295"/>
          </p:nvPr>
        </p:nvSpPr>
        <p:spPr>
          <a:xfrm>
            <a:off x="863600" y="260350"/>
            <a:ext cx="11328400" cy="533400"/>
          </a:xfrm>
          <a:prstGeom prst="rect">
            <a:avLst/>
          </a:prstGeom>
        </p:spPr>
        <p:txBody>
          <a:bodyPr/>
          <a:lstStyle/>
          <a:p>
            <a:pPr algn="l"/>
            <a:r>
              <a:rPr lang="fr-BE" b="1" dirty="0">
                <a:solidFill>
                  <a:schemeClr val="bg1"/>
                </a:solidFill>
                <a:latin typeface="Arial" panose="020B0604020202020204" pitchFamily="34" charset="0"/>
                <a:cs typeface="Arial" panose="020B0604020202020204" pitchFamily="34" charset="0"/>
              </a:rPr>
              <a:t>Les subventions</a:t>
            </a:r>
          </a:p>
        </p:txBody>
      </p:sp>
      <p:sp>
        <p:nvSpPr>
          <p:cNvPr id="4" name="ZoneTexte 3">
            <a:extLst>
              <a:ext uri="{FF2B5EF4-FFF2-40B4-BE49-F238E27FC236}">
                <a16:creationId xmlns:a16="http://schemas.microsoft.com/office/drawing/2014/main" id="{37615031-E180-9903-D756-32E048ACA8CE}"/>
              </a:ext>
            </a:extLst>
          </p:cNvPr>
          <p:cNvSpPr txBox="1"/>
          <p:nvPr/>
        </p:nvSpPr>
        <p:spPr>
          <a:xfrm>
            <a:off x="431800" y="1397674"/>
            <a:ext cx="11328400" cy="4493538"/>
          </a:xfrm>
          <a:prstGeom prst="rect">
            <a:avLst/>
          </a:prstGeom>
          <a:noFill/>
        </p:spPr>
        <p:txBody>
          <a:bodyPr wrap="square" rtlCol="0">
            <a:spAutoFit/>
          </a:bodyPr>
          <a:lstStyle/>
          <a:p>
            <a:pPr algn="ctr"/>
            <a:r>
              <a:rPr lang="fr-BE" sz="2800" b="1" dirty="0">
                <a:solidFill>
                  <a:srgbClr val="0070C0"/>
                </a:solidFill>
              </a:rPr>
              <a:t>Quelques règles essentielles</a:t>
            </a:r>
          </a:p>
          <a:p>
            <a:pPr algn="ctr"/>
            <a:endParaRPr lang="fr-BE" sz="2000" b="1" dirty="0">
              <a:solidFill>
                <a:srgbClr val="0070C0"/>
              </a:solidFill>
            </a:endParaRPr>
          </a:p>
          <a:p>
            <a:pPr lvl="1"/>
            <a:endParaRPr lang="fr-BE" sz="1000" dirty="0">
              <a:solidFill>
                <a:srgbClr val="0070C0"/>
              </a:solidFill>
            </a:endParaRPr>
          </a:p>
          <a:p>
            <a:pPr lvl="1"/>
            <a:r>
              <a:rPr lang="fr-BE" sz="2200" dirty="0">
                <a:solidFill>
                  <a:srgbClr val="0070C0"/>
                </a:solidFill>
              </a:rPr>
              <a:t>Les </a:t>
            </a:r>
            <a:r>
              <a:rPr lang="fr-BE" sz="2200" b="1" u="sng" dirty="0">
                <a:solidFill>
                  <a:srgbClr val="0070C0"/>
                </a:solidFill>
              </a:rPr>
              <a:t>subventions en général</a:t>
            </a:r>
            <a:r>
              <a:rPr lang="fr-BE" sz="2200" b="1" dirty="0">
                <a:solidFill>
                  <a:srgbClr val="0070C0"/>
                </a:solidFill>
              </a:rPr>
              <a:t> </a:t>
            </a:r>
            <a:r>
              <a:rPr lang="fr-BE" sz="2200" dirty="0">
                <a:solidFill>
                  <a:srgbClr val="0070C0"/>
                </a:solidFill>
              </a:rPr>
              <a:t>ne peuvent financer :</a:t>
            </a:r>
          </a:p>
          <a:p>
            <a:pPr marL="1257300" lvl="2" indent="-342900">
              <a:buFont typeface="Arial" panose="020B0604020202020204" pitchFamily="34" charset="0"/>
              <a:buChar char="•"/>
            </a:pPr>
            <a:r>
              <a:rPr lang="fr-BE" sz="2200" dirty="0">
                <a:solidFill>
                  <a:srgbClr val="0070C0"/>
                </a:solidFill>
              </a:rPr>
              <a:t>Un soutien continu ou excessif</a:t>
            </a:r>
          </a:p>
          <a:p>
            <a:pPr marL="1257300" lvl="2" indent="-342900">
              <a:buFont typeface="Arial" panose="020B0604020202020204" pitchFamily="34" charset="0"/>
              <a:buChar char="•"/>
            </a:pPr>
            <a:r>
              <a:rPr lang="fr-BE" sz="2200" dirty="0">
                <a:solidFill>
                  <a:srgbClr val="0070C0"/>
                </a:solidFill>
              </a:rPr>
              <a:t>L’acquisition de terrains et de bâtiments</a:t>
            </a:r>
          </a:p>
          <a:p>
            <a:pPr marL="1257300" lvl="2" indent="-342900">
              <a:buFont typeface="Arial" panose="020B0604020202020204" pitchFamily="34" charset="0"/>
              <a:buChar char="•"/>
            </a:pPr>
            <a:r>
              <a:rPr lang="fr-BE" sz="2200" dirty="0">
                <a:solidFill>
                  <a:srgbClr val="0070C0"/>
                </a:solidFill>
              </a:rPr>
              <a:t>Des programmes de recherche fondamentale</a:t>
            </a:r>
          </a:p>
          <a:p>
            <a:pPr marL="1257300" lvl="2" indent="-342900">
              <a:buFont typeface="Arial" panose="020B0604020202020204" pitchFamily="34" charset="0"/>
              <a:buChar char="•"/>
            </a:pPr>
            <a:r>
              <a:rPr lang="fr-BE" sz="2200" dirty="0">
                <a:solidFill>
                  <a:srgbClr val="0070C0"/>
                </a:solidFill>
              </a:rPr>
              <a:t>Des activités de recherche de fonds</a:t>
            </a:r>
          </a:p>
          <a:p>
            <a:pPr marL="1257300" lvl="2" indent="-342900">
              <a:buFont typeface="Arial" panose="020B0604020202020204" pitchFamily="34" charset="0"/>
              <a:buChar char="•"/>
            </a:pPr>
            <a:r>
              <a:rPr lang="fr-BE" sz="2200" dirty="0">
                <a:solidFill>
                  <a:srgbClr val="0070C0"/>
                </a:solidFill>
              </a:rPr>
              <a:t>Des dépenses administratives ou de fonctionnement d’une organisation</a:t>
            </a:r>
          </a:p>
          <a:p>
            <a:pPr marL="1257300" lvl="2" indent="-342900">
              <a:buFont typeface="Arial" panose="020B0604020202020204" pitchFamily="34" charset="0"/>
              <a:buChar char="•"/>
            </a:pPr>
            <a:r>
              <a:rPr lang="fr-BE" sz="2200" dirty="0">
                <a:solidFill>
                  <a:srgbClr val="0070C0"/>
                </a:solidFill>
              </a:rPr>
              <a:t>Des activités déjà payées</a:t>
            </a:r>
          </a:p>
          <a:p>
            <a:pPr marL="1257300" lvl="2" indent="-342900">
              <a:buFont typeface="Arial" panose="020B0604020202020204" pitchFamily="34" charset="0"/>
              <a:buChar char="•"/>
            </a:pPr>
            <a:r>
              <a:rPr lang="fr-BE" sz="2200" dirty="0">
                <a:solidFill>
                  <a:srgbClr val="0070C0"/>
                </a:solidFill>
              </a:rPr>
              <a:t>Des actions qui nécessitent qu’une personne travaille sans rémunération</a:t>
            </a:r>
          </a:p>
          <a:p>
            <a:pPr marL="1257300" lvl="2" indent="-342900">
              <a:buFont typeface="Arial" panose="020B0604020202020204" pitchFamily="34" charset="0"/>
              <a:buChar char="•"/>
            </a:pPr>
            <a:r>
              <a:rPr lang="fr-BE" sz="2200" dirty="0">
                <a:solidFill>
                  <a:srgbClr val="0070C0"/>
                </a:solidFill>
              </a:rPr>
              <a:t>Des actions qui nécessitent le travail d’une personne n’ayant pas l’âge légal de travailler dans le pays ou de moins de 16 ans si la loi ne le précise pas</a:t>
            </a:r>
          </a:p>
        </p:txBody>
      </p:sp>
    </p:spTree>
    <p:extLst>
      <p:ext uri="{BB962C8B-B14F-4D97-AF65-F5344CB8AC3E}">
        <p14:creationId xmlns:p14="http://schemas.microsoft.com/office/powerpoint/2010/main" val="3595319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E91786-11D1-49F6-AF7B-5AF9962D5ED0}"/>
              </a:ext>
            </a:extLst>
          </p:cNvPr>
          <p:cNvSpPr>
            <a:spLocks noGrp="1"/>
          </p:cNvSpPr>
          <p:nvPr>
            <p:ph type="title" idx="4294967295"/>
          </p:nvPr>
        </p:nvSpPr>
        <p:spPr>
          <a:xfrm>
            <a:off x="0" y="304800"/>
            <a:ext cx="11328400" cy="533400"/>
          </a:xfrm>
          <a:prstGeom prst="rect">
            <a:avLst/>
          </a:prstGeom>
        </p:spPr>
        <p:txBody>
          <a:bodyPr/>
          <a:lstStyle/>
          <a:p>
            <a:pPr algn="l"/>
            <a:r>
              <a:rPr lang="fr-BE" b="1" dirty="0">
                <a:solidFill>
                  <a:schemeClr val="bg1"/>
                </a:solidFill>
                <a:latin typeface="Arial" panose="020B0604020202020204" pitchFamily="34" charset="0"/>
                <a:cs typeface="Arial" panose="020B0604020202020204" pitchFamily="34" charset="0"/>
              </a:rPr>
              <a:t>Les subventions se complètent</a:t>
            </a:r>
          </a:p>
        </p:txBody>
      </p:sp>
      <p:sp>
        <p:nvSpPr>
          <p:cNvPr id="3" name="Espace réservé du contenu 2">
            <a:extLst>
              <a:ext uri="{FF2B5EF4-FFF2-40B4-BE49-F238E27FC236}">
                <a16:creationId xmlns:a16="http://schemas.microsoft.com/office/drawing/2014/main" id="{49C799C7-724F-4BAC-A057-858CAA3B03C8}"/>
              </a:ext>
            </a:extLst>
          </p:cNvPr>
          <p:cNvSpPr>
            <a:spLocks noGrp="1"/>
          </p:cNvSpPr>
          <p:nvPr>
            <p:ph idx="4294967295"/>
          </p:nvPr>
        </p:nvSpPr>
        <p:spPr>
          <a:xfrm>
            <a:off x="0" y="1219200"/>
            <a:ext cx="10972800" cy="4525963"/>
          </a:xfrm>
          <a:prstGeom prst="rect">
            <a:avLst/>
          </a:prstGeom>
        </p:spPr>
        <p:txBody>
          <a:bodyPr>
            <a:noAutofit/>
          </a:bodyPr>
          <a:lstStyle/>
          <a:p>
            <a:pPr marL="457200" lvl="1" indent="0">
              <a:buNone/>
            </a:pPr>
            <a:r>
              <a:rPr lang="fr-BE" dirty="0">
                <a:solidFill>
                  <a:srgbClr val="0070C0"/>
                </a:solidFill>
                <a:latin typeface="Arial" panose="020B0604020202020204" pitchFamily="34" charset="0"/>
                <a:cs typeface="Arial" panose="020B0604020202020204" pitchFamily="34" charset="0"/>
              </a:rPr>
              <a:t>Les </a:t>
            </a:r>
            <a:r>
              <a:rPr lang="fr-BE" b="1" u="sng" dirty="0">
                <a:solidFill>
                  <a:srgbClr val="0070C0"/>
                </a:solidFill>
                <a:latin typeface="Arial" panose="020B0604020202020204" pitchFamily="34" charset="0"/>
                <a:cs typeface="Arial" panose="020B0604020202020204" pitchFamily="34" charset="0"/>
              </a:rPr>
              <a:t>subventions mondiales</a:t>
            </a:r>
            <a:r>
              <a:rPr lang="fr-BE" b="1" dirty="0">
                <a:solidFill>
                  <a:srgbClr val="0070C0"/>
                </a:solidFill>
                <a:latin typeface="Arial" panose="020B0604020202020204" pitchFamily="34" charset="0"/>
                <a:cs typeface="Arial" panose="020B0604020202020204" pitchFamily="34" charset="0"/>
              </a:rPr>
              <a:t> (large impact)</a:t>
            </a:r>
            <a:endParaRPr lang="fr-BE" dirty="0">
              <a:solidFill>
                <a:srgbClr val="0070C0"/>
              </a:solidFill>
              <a:latin typeface="Arial" panose="020B0604020202020204" pitchFamily="34" charset="0"/>
              <a:cs typeface="Arial" panose="020B0604020202020204" pitchFamily="34" charset="0"/>
            </a:endParaRPr>
          </a:p>
          <a:p>
            <a:pPr lvl="2"/>
            <a:r>
              <a:rPr lang="fr-BE" sz="2400" dirty="0">
                <a:solidFill>
                  <a:srgbClr val="0070C0"/>
                </a:solidFill>
                <a:latin typeface="Arial" panose="020B0604020202020204" pitchFamily="34" charset="0"/>
                <a:cs typeface="Arial" panose="020B0604020202020204" pitchFamily="34" charset="0"/>
              </a:rPr>
              <a:t>Bénéficient à des communautés uniquement dans des pays où le rotary a des clubs (qui joueront le rôle de parrain)</a:t>
            </a:r>
          </a:p>
          <a:p>
            <a:pPr lvl="2"/>
            <a:r>
              <a:rPr lang="fr-BE" sz="2400" dirty="0">
                <a:solidFill>
                  <a:srgbClr val="0070C0"/>
                </a:solidFill>
                <a:latin typeface="Arial" panose="020B0604020202020204" pitchFamily="34" charset="0"/>
                <a:cs typeface="Arial" panose="020B0604020202020204" pitchFamily="34" charset="0"/>
              </a:rPr>
              <a:t>Peuvent financer la construction d’infrastructures. </a:t>
            </a:r>
          </a:p>
          <a:p>
            <a:pPr lvl="2"/>
            <a:r>
              <a:rPr lang="fr-BE" sz="2400" dirty="0">
                <a:solidFill>
                  <a:srgbClr val="0070C0"/>
                </a:solidFill>
                <a:latin typeface="Arial" panose="020B0604020202020204" pitchFamily="34" charset="0"/>
                <a:cs typeface="Arial" panose="020B0604020202020204" pitchFamily="34" charset="0"/>
              </a:rPr>
              <a:t>Doivent toujours être accompagnées d’une étude des besoins de la collectivité bénéficiaires</a:t>
            </a:r>
          </a:p>
          <a:p>
            <a:pPr marL="457200" lvl="1" indent="0">
              <a:buNone/>
            </a:pPr>
            <a:r>
              <a:rPr lang="fr-BE" dirty="0">
                <a:solidFill>
                  <a:srgbClr val="0070C0"/>
                </a:solidFill>
                <a:latin typeface="Arial" panose="020B0604020202020204" pitchFamily="34" charset="0"/>
                <a:cs typeface="Arial" panose="020B0604020202020204" pitchFamily="34" charset="0"/>
              </a:rPr>
              <a:t>Les </a:t>
            </a:r>
            <a:r>
              <a:rPr lang="fr-BE" b="1" u="sng" dirty="0">
                <a:solidFill>
                  <a:srgbClr val="0070C0"/>
                </a:solidFill>
                <a:latin typeface="Arial" panose="020B0604020202020204" pitchFamily="34" charset="0"/>
                <a:cs typeface="Arial" panose="020B0604020202020204" pitchFamily="34" charset="0"/>
              </a:rPr>
              <a:t>subventions de district</a:t>
            </a:r>
            <a:r>
              <a:rPr lang="fr-BE" b="1" dirty="0">
                <a:solidFill>
                  <a:srgbClr val="0070C0"/>
                </a:solidFill>
                <a:latin typeface="Arial" panose="020B0604020202020204" pitchFamily="34" charset="0"/>
                <a:cs typeface="Arial" panose="020B0604020202020204" pitchFamily="34" charset="0"/>
              </a:rPr>
              <a:t> (impact local) </a:t>
            </a:r>
            <a:r>
              <a:rPr lang="fr-BE" dirty="0">
                <a:solidFill>
                  <a:srgbClr val="0070C0"/>
                </a:solidFill>
                <a:latin typeface="Arial" panose="020B0604020202020204" pitchFamily="34" charset="0"/>
                <a:cs typeface="Arial" panose="020B0604020202020204" pitchFamily="34" charset="0"/>
              </a:rPr>
              <a:t>peuvent</a:t>
            </a:r>
            <a:endParaRPr lang="fr-BE" sz="1400" dirty="0">
              <a:solidFill>
                <a:srgbClr val="0070C0"/>
              </a:solidFill>
              <a:latin typeface="Arial" panose="020B0604020202020204" pitchFamily="34" charset="0"/>
              <a:cs typeface="Arial" panose="020B0604020202020204" pitchFamily="34" charset="0"/>
            </a:endParaRPr>
          </a:p>
          <a:p>
            <a:pPr lvl="2"/>
            <a:r>
              <a:rPr lang="fr-BE" sz="2400" dirty="0">
                <a:solidFill>
                  <a:srgbClr val="0070C0"/>
                </a:solidFill>
                <a:latin typeface="Arial" panose="020B0604020202020204" pitchFamily="34" charset="0"/>
                <a:cs typeface="Arial" panose="020B0604020202020204" pitchFamily="34" charset="0"/>
              </a:rPr>
              <a:t>se déroule</a:t>
            </a:r>
            <a:r>
              <a:rPr lang="fr-BE" dirty="0">
                <a:solidFill>
                  <a:srgbClr val="0070C0"/>
                </a:solidFill>
                <a:latin typeface="Arial" panose="020B0604020202020204" pitchFamily="34" charset="0"/>
                <a:cs typeface="Arial" panose="020B0604020202020204" pitchFamily="34" charset="0"/>
              </a:rPr>
              <a:t>r</a:t>
            </a:r>
            <a:r>
              <a:rPr lang="fr-BE" sz="2400" dirty="0">
                <a:solidFill>
                  <a:srgbClr val="0070C0"/>
                </a:solidFill>
                <a:latin typeface="Arial" panose="020B0604020202020204" pitchFamily="34" charset="0"/>
                <a:cs typeface="Arial" panose="020B0604020202020204" pitchFamily="34" charset="0"/>
              </a:rPr>
              <a:t> aussi dans des pays rotariens ou non rotariens</a:t>
            </a:r>
          </a:p>
          <a:p>
            <a:pPr lvl="2"/>
            <a:r>
              <a:rPr lang="fr-BE" sz="2400" dirty="0">
                <a:solidFill>
                  <a:srgbClr val="0070C0"/>
                </a:solidFill>
                <a:latin typeface="Arial" panose="020B0604020202020204" pitchFamily="34" charset="0"/>
                <a:cs typeface="Arial" panose="020B0604020202020204" pitchFamily="34" charset="0"/>
              </a:rPr>
              <a:t>couvr</a:t>
            </a:r>
            <a:r>
              <a:rPr lang="fr-BE" dirty="0">
                <a:solidFill>
                  <a:srgbClr val="0070C0"/>
                </a:solidFill>
                <a:latin typeface="Arial" panose="020B0604020202020204" pitchFamily="34" charset="0"/>
                <a:cs typeface="Arial" panose="020B0604020202020204" pitchFamily="34" charset="0"/>
              </a:rPr>
              <a:t>ir</a:t>
            </a:r>
            <a:r>
              <a:rPr lang="fr-BE" sz="2400" dirty="0">
                <a:solidFill>
                  <a:srgbClr val="0070C0"/>
                </a:solidFill>
                <a:latin typeface="Arial" panose="020B0604020202020204" pitchFamily="34" charset="0"/>
                <a:cs typeface="Arial" panose="020B0604020202020204" pitchFamily="34" charset="0"/>
              </a:rPr>
              <a:t> des frais liés à l’évaluation des besoins d’une collectivité (préalable obligatoire pour une subvention mondiale)</a:t>
            </a:r>
          </a:p>
          <a:p>
            <a:pPr lvl="2"/>
            <a:r>
              <a:rPr lang="fr-BE" dirty="0">
                <a:solidFill>
                  <a:srgbClr val="0070C0"/>
                </a:solidFill>
                <a:latin typeface="Arial" panose="020B0604020202020204" pitchFamily="34" charset="0"/>
                <a:cs typeface="Arial" panose="020B0604020202020204" pitchFamily="34" charset="0"/>
              </a:rPr>
              <a:t>f</a:t>
            </a:r>
            <a:r>
              <a:rPr lang="fr-BE" sz="2400" dirty="0">
                <a:solidFill>
                  <a:srgbClr val="0070C0"/>
                </a:solidFill>
                <a:latin typeface="Arial" panose="020B0604020202020204" pitchFamily="34" charset="0"/>
                <a:cs typeface="Arial" panose="020B0604020202020204" pitchFamily="34" charset="0"/>
              </a:rPr>
              <a:t>inancer des activités de construction et de rénovation</a:t>
            </a:r>
          </a:p>
          <a:p>
            <a:pPr marL="914400" lvl="2" indent="0">
              <a:buNone/>
            </a:pPr>
            <a:endParaRPr lang="fr-BE" sz="2400" dirty="0"/>
          </a:p>
          <a:p>
            <a:pPr lvl="2"/>
            <a:endParaRPr lang="fr-BE" dirty="0"/>
          </a:p>
          <a:p>
            <a:pPr marL="1371600" lvl="3" indent="0">
              <a:buNone/>
            </a:pPr>
            <a:endParaRPr lang="fr-BE" dirty="0"/>
          </a:p>
          <a:p>
            <a:pPr lvl="3"/>
            <a:endParaRPr lang="fr-BE" dirty="0"/>
          </a:p>
          <a:p>
            <a:pPr lvl="3"/>
            <a:endParaRPr lang="fr-BE" dirty="0"/>
          </a:p>
          <a:p>
            <a:pPr lvl="3"/>
            <a:endParaRPr lang="fr-BE" dirty="0"/>
          </a:p>
          <a:p>
            <a:pPr lvl="3"/>
            <a:endParaRPr lang="fr-BE" dirty="0"/>
          </a:p>
        </p:txBody>
      </p:sp>
    </p:spTree>
    <p:extLst>
      <p:ext uri="{BB962C8B-B14F-4D97-AF65-F5344CB8AC3E}">
        <p14:creationId xmlns:p14="http://schemas.microsoft.com/office/powerpoint/2010/main" val="1117241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BFB85D-0217-8343-E7EA-A25063BDDCAB}"/>
              </a:ext>
            </a:extLst>
          </p:cNvPr>
          <p:cNvSpPr>
            <a:spLocks noGrp="1"/>
          </p:cNvSpPr>
          <p:nvPr>
            <p:ph type="ctrTitle"/>
          </p:nvPr>
        </p:nvSpPr>
        <p:spPr/>
        <p:txBody>
          <a:bodyPr/>
          <a:lstStyle/>
          <a:p>
            <a:r>
              <a:rPr lang="fr-FR" dirty="0">
                <a:solidFill>
                  <a:schemeClr val="accent1"/>
                </a:solidFill>
              </a:rPr>
              <a:t>Projet « Flow » : la démarche</a:t>
            </a:r>
            <a:endParaRPr lang="fr-BE" dirty="0">
              <a:solidFill>
                <a:schemeClr val="accent1"/>
              </a:solidFill>
            </a:endParaRPr>
          </a:p>
        </p:txBody>
      </p:sp>
      <p:sp>
        <p:nvSpPr>
          <p:cNvPr id="3" name="Sous-titre 2">
            <a:extLst>
              <a:ext uri="{FF2B5EF4-FFF2-40B4-BE49-F238E27FC236}">
                <a16:creationId xmlns:a16="http://schemas.microsoft.com/office/drawing/2014/main" id="{2ED51C92-E9A9-B09D-634C-1AE01038C0FE}"/>
              </a:ext>
            </a:extLst>
          </p:cNvPr>
          <p:cNvSpPr>
            <a:spLocks noGrp="1"/>
          </p:cNvSpPr>
          <p:nvPr>
            <p:ph type="subTitle" idx="1"/>
          </p:nvPr>
        </p:nvSpPr>
        <p:spPr>
          <a:xfrm>
            <a:off x="1666613" y="4793275"/>
            <a:ext cx="9144000" cy="1655762"/>
          </a:xfrm>
        </p:spPr>
        <p:txBody>
          <a:bodyPr>
            <a:normAutofit lnSpcReduction="10000"/>
          </a:bodyPr>
          <a:lstStyle/>
          <a:p>
            <a:pPr algn="r"/>
            <a:r>
              <a:rPr lang="fr-FR" dirty="0">
                <a:solidFill>
                  <a:schemeClr val="accent1"/>
                </a:solidFill>
              </a:rPr>
              <a:t>Miguel EXPOSITO</a:t>
            </a:r>
          </a:p>
          <a:p>
            <a:pPr algn="r"/>
            <a:r>
              <a:rPr lang="fr-FR" dirty="0">
                <a:solidFill>
                  <a:schemeClr val="accent1"/>
                </a:solidFill>
              </a:rPr>
              <a:t>RC </a:t>
            </a:r>
            <a:r>
              <a:rPr lang="fr-FR" dirty="0" err="1">
                <a:solidFill>
                  <a:schemeClr val="accent1"/>
                </a:solidFill>
              </a:rPr>
              <a:t>Thy</a:t>
            </a:r>
            <a:r>
              <a:rPr lang="fr-FR" dirty="0">
                <a:solidFill>
                  <a:schemeClr val="accent1"/>
                </a:solidFill>
              </a:rPr>
              <a:t>-Le-Château-Les Lacs</a:t>
            </a:r>
          </a:p>
          <a:p>
            <a:pPr algn="r"/>
            <a:endParaRPr lang="fr-FR" dirty="0">
              <a:solidFill>
                <a:schemeClr val="accent1"/>
              </a:solidFill>
            </a:endParaRPr>
          </a:p>
          <a:p>
            <a:pPr algn="r"/>
            <a:r>
              <a:rPr lang="fr-FR" dirty="0">
                <a:solidFill>
                  <a:schemeClr val="accent1"/>
                </a:solidFill>
              </a:rPr>
              <a:t>Séminaire Fondation – Libramont, le 30/09/2023</a:t>
            </a:r>
            <a:endParaRPr lang="fr-BE" dirty="0">
              <a:solidFill>
                <a:schemeClr val="accent1"/>
              </a:solidFill>
            </a:endParaRPr>
          </a:p>
        </p:txBody>
      </p:sp>
      <p:sp>
        <p:nvSpPr>
          <p:cNvPr id="4" name="ZoneTexte 3">
            <a:extLst>
              <a:ext uri="{FF2B5EF4-FFF2-40B4-BE49-F238E27FC236}">
                <a16:creationId xmlns:a16="http://schemas.microsoft.com/office/drawing/2014/main" id="{A9465E6A-FD27-1275-5D6B-3D694C24CAE0}"/>
              </a:ext>
            </a:extLst>
          </p:cNvPr>
          <p:cNvSpPr txBox="1"/>
          <p:nvPr/>
        </p:nvSpPr>
        <p:spPr bwMode="auto">
          <a:xfrm>
            <a:off x="990600" y="317042"/>
            <a:ext cx="350929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fr-FR" sz="4400" b="1" i="0" u="none" strike="noStrike" kern="120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34" charset="-128"/>
                <a:cs typeface="+mn-cs"/>
              </a:rPr>
              <a:t>Témoignage</a:t>
            </a:r>
            <a:endParaRPr kumimoji="0" lang="fr-BE" sz="4400" b="1" i="0" u="none" strike="noStrike" kern="120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6941510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B1B3E2-C8A1-BB4F-816A-41E33641EA9A}"/>
              </a:ext>
            </a:extLst>
          </p:cNvPr>
          <p:cNvSpPr>
            <a:spLocks noGrp="1"/>
          </p:cNvSpPr>
          <p:nvPr>
            <p:ph type="title" idx="4294967295"/>
          </p:nvPr>
        </p:nvSpPr>
        <p:spPr>
          <a:xfrm>
            <a:off x="863600" y="260350"/>
            <a:ext cx="11328400" cy="533400"/>
          </a:xfrm>
          <a:prstGeom prst="rect">
            <a:avLst/>
          </a:prstGeom>
        </p:spPr>
        <p:txBody>
          <a:bodyPr/>
          <a:lstStyle/>
          <a:p>
            <a:pPr algn="l"/>
            <a:r>
              <a:rPr lang="fr-FR" b="1" dirty="0">
                <a:solidFill>
                  <a:schemeClr val="bg1"/>
                </a:solidFill>
                <a:latin typeface="Arial" panose="020B0604020202020204" pitchFamily="34" charset="0"/>
                <a:cs typeface="Arial" panose="020B0604020202020204" pitchFamily="34" charset="0"/>
              </a:rPr>
              <a:t>Le déclenchement</a:t>
            </a:r>
          </a:p>
        </p:txBody>
      </p:sp>
      <p:sp>
        <p:nvSpPr>
          <p:cNvPr id="4" name="Espace réservé du contenu 2">
            <a:extLst>
              <a:ext uri="{FF2B5EF4-FFF2-40B4-BE49-F238E27FC236}">
                <a16:creationId xmlns:a16="http://schemas.microsoft.com/office/drawing/2014/main" id="{18DD9284-08D7-A143-8AEE-ACDD5FB4CCF1}"/>
              </a:ext>
            </a:extLst>
          </p:cNvPr>
          <p:cNvSpPr txBox="1">
            <a:spLocks/>
          </p:cNvSpPr>
          <p:nvPr/>
        </p:nvSpPr>
        <p:spPr>
          <a:xfrm>
            <a:off x="884534" y="1371600"/>
            <a:ext cx="10515600" cy="4351338"/>
          </a:xfrm>
          <a:prstGeom prst="rect">
            <a:avLst/>
          </a:prstGeom>
        </p:spPr>
        <p:txBody>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fr-FR" sz="3200" b="0" i="0" u="none" strike="noStrike" kern="1200" cap="none" spc="0" normalizeH="0" baseline="0" noProof="0" dirty="0">
                <a:ln>
                  <a:noFill/>
                </a:ln>
                <a:solidFill>
                  <a:srgbClr val="4F81BD"/>
                </a:solidFill>
                <a:effectLst/>
                <a:uLnTx/>
                <a:uFillTx/>
                <a:latin typeface="Calibri"/>
                <a:ea typeface="+mn-ea"/>
                <a:cs typeface="+mn-cs"/>
              </a:rPr>
              <a:t>En mai 2022, appel à l’aide de deux jeunes , Pablo et </a:t>
            </a:r>
            <a:r>
              <a:rPr kumimoji="0" lang="fr-FR" sz="3200" b="0" i="0" u="none" strike="noStrike" kern="1200" cap="none" spc="0" normalizeH="0" baseline="0" noProof="0" dirty="0" err="1">
                <a:ln>
                  <a:noFill/>
                </a:ln>
                <a:solidFill>
                  <a:srgbClr val="4F81BD"/>
                </a:solidFill>
                <a:effectLst/>
                <a:uLnTx/>
                <a:uFillTx/>
                <a:latin typeface="Calibri"/>
                <a:ea typeface="+mn-ea"/>
                <a:cs typeface="+mn-cs"/>
              </a:rPr>
              <a:t>Elmo</a:t>
            </a:r>
            <a:r>
              <a:rPr kumimoji="0" lang="fr-FR" sz="3200" b="0" i="0" u="none" strike="noStrike" kern="1200" cap="none" spc="0" normalizeH="0" baseline="0" noProof="0" dirty="0">
                <a:ln>
                  <a:noFill/>
                </a:ln>
                <a:solidFill>
                  <a:srgbClr val="4F81BD"/>
                </a:solidFill>
                <a:effectLst/>
                <a:uLnTx/>
                <a:uFillTx/>
                <a:latin typeface="Calibri"/>
                <a:ea typeface="+mn-ea"/>
                <a:cs typeface="+mn-cs"/>
              </a:rPr>
              <a:t>, via un contact professionnel :</a:t>
            </a:r>
          </a:p>
          <a:p>
            <a:pPr marL="742950" marR="0" lvl="1" indent="-285750" algn="l" defTabSz="457200" rtl="0" eaLnBrk="1" fontAlgn="base" latinLnBrk="0" hangingPunct="1">
              <a:lnSpc>
                <a:spcPct val="100000"/>
              </a:lnSpc>
              <a:spcBef>
                <a:spcPct val="20000"/>
              </a:spcBef>
              <a:spcAft>
                <a:spcPct val="0"/>
              </a:spcAft>
              <a:buClrTx/>
              <a:buSzTx/>
              <a:buFont typeface="Arial" charset="0"/>
              <a:buChar char="–"/>
              <a:tabLst/>
              <a:defRPr/>
            </a:pPr>
            <a:r>
              <a:rPr kumimoji="0" lang="fr-FR" sz="2800" b="1" i="0" u="none" strike="noStrike" kern="1200" cap="none" spc="0" normalizeH="0" baseline="0" noProof="0" dirty="0">
                <a:ln>
                  <a:noFill/>
                </a:ln>
                <a:solidFill>
                  <a:srgbClr val="0070C0"/>
                </a:solidFill>
                <a:effectLst/>
                <a:uLnTx/>
                <a:uFillTx/>
                <a:latin typeface="Calibri"/>
                <a:ea typeface="+mn-ea"/>
                <a:cs typeface="+mn-cs"/>
              </a:rPr>
              <a:t>Support financier « </a:t>
            </a:r>
            <a:r>
              <a:rPr kumimoji="0" lang="fr-FR" sz="2800" b="1" i="0" u="none" strike="noStrike" kern="1200" cap="none" spc="0" normalizeH="0" baseline="0" noProof="0" dirty="0" err="1">
                <a:ln>
                  <a:noFill/>
                </a:ln>
                <a:solidFill>
                  <a:srgbClr val="0070C0"/>
                </a:solidFill>
                <a:effectLst/>
                <a:uLnTx/>
                <a:uFillTx/>
                <a:latin typeface="Calibri"/>
                <a:ea typeface="+mn-ea"/>
                <a:cs typeface="+mn-cs"/>
              </a:rPr>
              <a:t>telecom</a:t>
            </a:r>
            <a:r>
              <a:rPr kumimoji="0" lang="fr-FR" sz="2800" b="1" i="0" u="none" strike="noStrike" kern="1200" cap="none" spc="0" normalizeH="0" baseline="0" noProof="0" dirty="0">
                <a:ln>
                  <a:noFill/>
                </a:ln>
                <a:solidFill>
                  <a:srgbClr val="0070C0"/>
                </a:solidFill>
                <a:effectLst/>
                <a:uLnTx/>
                <a:uFillTx/>
                <a:latin typeface="Calibri"/>
                <a:ea typeface="+mn-ea"/>
                <a:cs typeface="+mn-cs"/>
              </a:rPr>
              <a:t> »</a:t>
            </a:r>
          </a:p>
          <a:p>
            <a:pPr marL="742950" marR="0" lvl="1" indent="-285750" algn="l" defTabSz="457200" rtl="0" eaLnBrk="1" fontAlgn="base" latinLnBrk="0" hangingPunct="1">
              <a:lnSpc>
                <a:spcPct val="100000"/>
              </a:lnSpc>
              <a:spcBef>
                <a:spcPct val="20000"/>
              </a:spcBef>
              <a:spcAft>
                <a:spcPct val="0"/>
              </a:spcAft>
              <a:buClrTx/>
              <a:buSzTx/>
              <a:buFont typeface="Arial" charset="0"/>
              <a:buChar char="–"/>
              <a:tabLst/>
              <a:defRPr/>
            </a:pPr>
            <a:r>
              <a:rPr kumimoji="0" lang="fr-FR" sz="2800" b="1" i="0" u="none" strike="noStrike" kern="1200" cap="none" spc="0" normalizeH="0" baseline="0" noProof="0" dirty="0">
                <a:ln>
                  <a:noFill/>
                </a:ln>
                <a:solidFill>
                  <a:srgbClr val="FF0000"/>
                </a:solidFill>
                <a:effectLst/>
                <a:uLnTx/>
                <a:uFillTx/>
                <a:latin typeface="Calibri"/>
                <a:ea typeface="+mn-ea"/>
                <a:cs typeface="+mn-cs"/>
              </a:rPr>
              <a:t>Support financier « véhicule »</a:t>
            </a:r>
          </a:p>
          <a:p>
            <a:pPr marL="742950" marR="0" lvl="1" indent="-285750" algn="l" defTabSz="457200" rtl="0" eaLnBrk="1" fontAlgn="base" latinLnBrk="0" hangingPunct="1">
              <a:lnSpc>
                <a:spcPct val="100000"/>
              </a:lnSpc>
              <a:spcBef>
                <a:spcPct val="20000"/>
              </a:spcBef>
              <a:spcAft>
                <a:spcPct val="0"/>
              </a:spcAft>
              <a:buClrTx/>
              <a:buSzTx/>
              <a:buFont typeface="Arial" charset="0"/>
              <a:buChar char="–"/>
              <a:tabLst/>
              <a:defRPr/>
            </a:pPr>
            <a:r>
              <a:rPr kumimoji="0" lang="fr-FR" sz="2800" b="1" i="0" u="none" strike="noStrike" kern="1200" cap="none" spc="0" normalizeH="0" baseline="0" noProof="0" dirty="0">
                <a:ln>
                  <a:noFill/>
                </a:ln>
                <a:solidFill>
                  <a:srgbClr val="00B050"/>
                </a:solidFill>
                <a:effectLst/>
                <a:uLnTx/>
                <a:uFillTx/>
                <a:latin typeface="Calibri"/>
                <a:ea typeface="+mn-ea"/>
                <a:cs typeface="+mn-cs"/>
              </a:rPr>
              <a:t>Support financier « kits de prélèvements »</a:t>
            </a:r>
          </a:p>
          <a:p>
            <a:pPr marL="742950" marR="0" lvl="1" indent="-285750" algn="l" defTabSz="457200" rtl="0" eaLnBrk="1" fontAlgn="base" latinLnBrk="0" hangingPunct="1">
              <a:lnSpc>
                <a:spcPct val="100000"/>
              </a:lnSpc>
              <a:spcBef>
                <a:spcPct val="20000"/>
              </a:spcBef>
              <a:spcAft>
                <a:spcPct val="0"/>
              </a:spcAft>
              <a:buClrTx/>
              <a:buSzTx/>
              <a:buFont typeface="Arial" charset="0"/>
              <a:buChar char="–"/>
              <a:tabLst/>
              <a:defRPr/>
            </a:pPr>
            <a:r>
              <a:rPr kumimoji="0" lang="fr-FR" sz="2800" b="1" i="0" u="none" strike="noStrike" kern="1200" cap="none" spc="0" normalizeH="0" baseline="0" noProof="0" dirty="0">
                <a:ln>
                  <a:noFill/>
                </a:ln>
                <a:solidFill>
                  <a:srgbClr val="FF0000"/>
                </a:solidFill>
                <a:effectLst/>
                <a:uLnTx/>
                <a:uFillTx/>
                <a:latin typeface="Calibri"/>
                <a:ea typeface="+mn-ea"/>
                <a:cs typeface="+mn-cs"/>
              </a:rPr>
              <a:t>Tout autre support financier</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fr-FR" sz="3200" b="0" i="0" u="none" strike="noStrike" kern="1200" cap="none" spc="0" normalizeH="0" baseline="0" noProof="0" dirty="0">
                <a:ln>
                  <a:noFill/>
                </a:ln>
                <a:solidFill>
                  <a:srgbClr val="4F81BD"/>
                </a:solidFill>
                <a:effectLst/>
                <a:uLnTx/>
                <a:uFillTx/>
                <a:latin typeface="Calibri"/>
                <a:ea typeface="+mn-ea"/>
                <a:cs typeface="+mn-cs"/>
              </a:rPr>
              <a:t>Analyse de ce qui était faisable au point de vue :</a:t>
            </a:r>
          </a:p>
          <a:p>
            <a:pPr marL="742950" marR="0" lvl="1" indent="-285750" algn="l" defTabSz="457200" rtl="0" eaLnBrk="1" fontAlgn="base" latinLnBrk="0" hangingPunct="1">
              <a:lnSpc>
                <a:spcPct val="100000"/>
              </a:lnSpc>
              <a:spcBef>
                <a:spcPct val="20000"/>
              </a:spcBef>
              <a:spcAft>
                <a:spcPct val="0"/>
              </a:spcAft>
              <a:buClrTx/>
              <a:buSzTx/>
              <a:buFont typeface="Arial" charset="0"/>
              <a:buChar char="–"/>
              <a:tabLst/>
              <a:defRPr/>
            </a:pPr>
            <a:r>
              <a:rPr kumimoji="0" lang="fr-FR" sz="2800" b="1" i="0" u="none" strike="noStrike" kern="1200" cap="none" spc="0" normalizeH="0" baseline="0" noProof="0" dirty="0">
                <a:ln>
                  <a:noFill/>
                </a:ln>
                <a:solidFill>
                  <a:srgbClr val="0070C0"/>
                </a:solidFill>
                <a:effectLst/>
                <a:uLnTx/>
                <a:uFillTx/>
                <a:latin typeface="Calibri"/>
                <a:ea typeface="+mn-ea"/>
                <a:cs typeface="+mn-cs"/>
              </a:rPr>
              <a:t>Professionnel et Personnel</a:t>
            </a:r>
          </a:p>
          <a:p>
            <a:pPr marL="742950" marR="0" lvl="1" indent="-285750" algn="l" defTabSz="457200" rtl="0" eaLnBrk="1" fontAlgn="base" latinLnBrk="0" hangingPunct="1">
              <a:lnSpc>
                <a:spcPct val="100000"/>
              </a:lnSpc>
              <a:spcBef>
                <a:spcPct val="20000"/>
              </a:spcBef>
              <a:spcAft>
                <a:spcPct val="0"/>
              </a:spcAft>
              <a:buClrTx/>
              <a:buSzTx/>
              <a:buFont typeface="Arial" charset="0"/>
              <a:buChar char="–"/>
              <a:tabLst/>
              <a:defRPr/>
            </a:pPr>
            <a:r>
              <a:rPr kumimoji="0" lang="fr-FR" sz="2800" b="1" i="0" u="none" strike="noStrike" kern="1200" cap="none" spc="0" normalizeH="0" baseline="0" noProof="0" dirty="0">
                <a:ln>
                  <a:noFill/>
                </a:ln>
                <a:solidFill>
                  <a:srgbClr val="00B050"/>
                </a:solidFill>
                <a:effectLst/>
                <a:uLnTx/>
                <a:uFillTx/>
                <a:latin typeface="Calibri"/>
                <a:ea typeface="+mn-ea"/>
                <a:cs typeface="+mn-cs"/>
              </a:rPr>
              <a:t>Du Rotary </a:t>
            </a:r>
            <a:endParaRPr kumimoji="0" lang="fr-BE" sz="2800" b="1" i="0" u="none" strike="noStrike" kern="1200" cap="none" spc="0" normalizeH="0" baseline="0" noProof="0" dirty="0">
              <a:ln>
                <a:noFill/>
              </a:ln>
              <a:solidFill>
                <a:srgbClr val="00B050"/>
              </a:solidFill>
              <a:effectLst/>
              <a:uLnTx/>
              <a:uFillTx/>
              <a:latin typeface="Calibri"/>
              <a:ea typeface="+mn-ea"/>
              <a:cs typeface="+mn-cs"/>
            </a:endParaRP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fr-BE" sz="3200" b="0" i="0" u="none" strike="noStrike" kern="1200" cap="none" spc="0" normalizeH="0" baseline="0" noProof="0" dirty="0">
                <a:ln>
                  <a:noFill/>
                </a:ln>
                <a:solidFill>
                  <a:srgbClr val="4F81BD"/>
                </a:solidFill>
                <a:effectLst/>
                <a:uLnTx/>
                <a:uFillTx/>
                <a:latin typeface="Calibri"/>
                <a:ea typeface="+mn-ea"/>
                <a:cs typeface="+mn-cs"/>
              </a:rPr>
              <a:t>Mise à l’écart avec explication de ce qui n’était </a:t>
            </a:r>
            <a:r>
              <a:rPr kumimoji="0" lang="fr-BE" sz="3200" b="1" i="0" u="none" strike="noStrike" kern="1200" cap="none" spc="0" normalizeH="0" baseline="0" noProof="0" dirty="0">
                <a:ln>
                  <a:noFill/>
                </a:ln>
                <a:solidFill>
                  <a:srgbClr val="FF0000"/>
                </a:solidFill>
                <a:effectLst/>
                <a:uLnTx/>
                <a:uFillTx/>
                <a:latin typeface="Calibri"/>
                <a:ea typeface="+mn-ea"/>
                <a:cs typeface="+mn-cs"/>
              </a:rPr>
              <a:t>pas faisable</a:t>
            </a:r>
            <a:endParaRPr kumimoji="0" lang="fr-FR" sz="32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86364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1000"/>
                                        <p:tgtEl>
                                          <p:spTgt spid="4">
                                            <p:txEl>
                                              <p:pRg st="2" end="2"/>
                                            </p:txEl>
                                          </p:spTgt>
                                        </p:tgtEl>
                                      </p:cBhvr>
                                    </p:animEffect>
                                    <p:anim calcmode="lin" valueType="num">
                                      <p:cBhvr>
                                        <p:cTn id="1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1000"/>
                                        <p:tgtEl>
                                          <p:spTgt spid="4">
                                            <p:txEl>
                                              <p:pRg st="3" end="3"/>
                                            </p:txEl>
                                          </p:spTgt>
                                        </p:tgtEl>
                                      </p:cBhvr>
                                    </p:animEffect>
                                    <p:anim calcmode="lin" valueType="num">
                                      <p:cBhvr>
                                        <p:cTn id="1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1000"/>
                                        <p:tgtEl>
                                          <p:spTgt spid="4">
                                            <p:txEl>
                                              <p:pRg st="4" end="4"/>
                                            </p:txEl>
                                          </p:spTgt>
                                        </p:tgtEl>
                                      </p:cBhvr>
                                    </p:animEffect>
                                    <p:anim calcmode="lin" valueType="num">
                                      <p:cBhvr>
                                        <p:cTn id="2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Effect transition="in" filter="fade">
                                      <p:cBhvr>
                                        <p:cTn id="29" dur="1000"/>
                                        <p:tgtEl>
                                          <p:spTgt spid="4">
                                            <p:txEl>
                                              <p:pRg st="5" end="5"/>
                                            </p:txEl>
                                          </p:spTgt>
                                        </p:tgtEl>
                                      </p:cBhvr>
                                    </p:animEffect>
                                    <p:anim calcmode="lin" valueType="num">
                                      <p:cBhvr>
                                        <p:cTn id="30"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6" end="6"/>
                                            </p:txEl>
                                          </p:spTgt>
                                        </p:tgtEl>
                                        <p:attrNameLst>
                                          <p:attrName>style.visibility</p:attrName>
                                        </p:attrNameLst>
                                      </p:cBhvr>
                                      <p:to>
                                        <p:strVal val="visible"/>
                                      </p:to>
                                    </p:set>
                                    <p:animEffect transition="in" filter="fade">
                                      <p:cBhvr>
                                        <p:cTn id="34" dur="1000"/>
                                        <p:tgtEl>
                                          <p:spTgt spid="4">
                                            <p:txEl>
                                              <p:pRg st="6" end="6"/>
                                            </p:txEl>
                                          </p:spTgt>
                                        </p:tgtEl>
                                      </p:cBhvr>
                                    </p:animEffect>
                                    <p:anim calcmode="lin" valueType="num">
                                      <p:cBhvr>
                                        <p:cTn id="35"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6" end="6"/>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animEffect transition="in" filter="fade">
                                      <p:cBhvr>
                                        <p:cTn id="39" dur="1000"/>
                                        <p:tgtEl>
                                          <p:spTgt spid="4">
                                            <p:txEl>
                                              <p:pRg st="7" end="7"/>
                                            </p:txEl>
                                          </p:spTgt>
                                        </p:tgtEl>
                                      </p:cBhvr>
                                    </p:animEffect>
                                    <p:anim calcmode="lin" valueType="num">
                                      <p:cBhvr>
                                        <p:cTn id="40"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4">
                                            <p:txEl>
                                              <p:pRg st="8" end="8"/>
                                            </p:txEl>
                                          </p:spTgt>
                                        </p:tgtEl>
                                        <p:attrNameLst>
                                          <p:attrName>style.visibility</p:attrName>
                                        </p:attrNameLst>
                                      </p:cBhvr>
                                      <p:to>
                                        <p:strVal val="visible"/>
                                      </p:to>
                                    </p:set>
                                    <p:animEffect transition="in" filter="fade">
                                      <p:cBhvr>
                                        <p:cTn id="46" dur="1000"/>
                                        <p:tgtEl>
                                          <p:spTgt spid="4">
                                            <p:txEl>
                                              <p:pRg st="8" end="8"/>
                                            </p:txEl>
                                          </p:spTgt>
                                        </p:tgtEl>
                                      </p:cBhvr>
                                    </p:animEffect>
                                    <p:anim calcmode="lin" valueType="num">
                                      <p:cBhvr>
                                        <p:cTn id="47"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48"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B1B3E2-C8A1-BB4F-816A-41E33641EA9A}"/>
              </a:ext>
            </a:extLst>
          </p:cNvPr>
          <p:cNvSpPr>
            <a:spLocks noGrp="1"/>
          </p:cNvSpPr>
          <p:nvPr>
            <p:ph type="title" idx="4294967295"/>
          </p:nvPr>
        </p:nvSpPr>
        <p:spPr>
          <a:xfrm>
            <a:off x="863600" y="260350"/>
            <a:ext cx="11328400" cy="533400"/>
          </a:xfrm>
          <a:prstGeom prst="rect">
            <a:avLst/>
          </a:prstGeom>
        </p:spPr>
        <p:txBody>
          <a:bodyPr/>
          <a:lstStyle/>
          <a:p>
            <a:pPr algn="l"/>
            <a:r>
              <a:rPr lang="fr-FR" dirty="0">
                <a:solidFill>
                  <a:schemeClr val="bg1"/>
                </a:solidFill>
              </a:rPr>
              <a:t>Analyse plus approfondie du point « Rotary »</a:t>
            </a:r>
            <a:endParaRPr lang="fr-FR" b="1" dirty="0">
              <a:solidFill>
                <a:schemeClr val="bg1"/>
              </a:solidFill>
              <a:latin typeface="Arial" panose="020B0604020202020204" pitchFamily="34" charset="0"/>
              <a:cs typeface="Arial" panose="020B0604020202020204" pitchFamily="34" charset="0"/>
            </a:endParaRPr>
          </a:p>
        </p:txBody>
      </p:sp>
      <p:sp>
        <p:nvSpPr>
          <p:cNvPr id="5" name="Espace réservé du contenu 2">
            <a:extLst>
              <a:ext uri="{FF2B5EF4-FFF2-40B4-BE49-F238E27FC236}">
                <a16:creationId xmlns:a16="http://schemas.microsoft.com/office/drawing/2014/main" id="{4F57A212-AA0B-B547-AAC4-B588499393FA}"/>
              </a:ext>
            </a:extLst>
          </p:cNvPr>
          <p:cNvSpPr txBox="1">
            <a:spLocks/>
          </p:cNvSpPr>
          <p:nvPr/>
        </p:nvSpPr>
        <p:spPr>
          <a:xfrm>
            <a:off x="838200" y="1825624"/>
            <a:ext cx="10515600" cy="4810067"/>
          </a:xfrm>
          <a:prstGeom prst="rect">
            <a:avLst/>
          </a:prstGeom>
        </p:spPr>
        <p:txBody>
          <a:bodyPr>
            <a:normAutofit fontScale="77500" lnSpcReduction="20000"/>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fr-FR" sz="3200" b="0" i="0" u="none" strike="noStrike" kern="1200" cap="none" spc="0" normalizeH="0" baseline="0" noProof="0" dirty="0">
                <a:ln>
                  <a:noFill/>
                </a:ln>
                <a:solidFill>
                  <a:srgbClr val="4F81BD"/>
                </a:solidFill>
                <a:effectLst/>
                <a:uLnTx/>
                <a:uFillTx/>
                <a:latin typeface="Calibri"/>
                <a:ea typeface="+mn-ea"/>
                <a:cs typeface="+mn-cs"/>
              </a:rPr>
              <a:t>De juin à mi-septembre, plusieurs sessions interactives:</a:t>
            </a:r>
          </a:p>
          <a:p>
            <a:pPr marL="742950" marR="0" lvl="1" indent="-285750" algn="l" defTabSz="457200" rtl="0" eaLnBrk="1" fontAlgn="base" latinLnBrk="0" hangingPunct="1">
              <a:lnSpc>
                <a:spcPct val="100000"/>
              </a:lnSpc>
              <a:spcBef>
                <a:spcPct val="20000"/>
              </a:spcBef>
              <a:spcAft>
                <a:spcPct val="0"/>
              </a:spcAft>
              <a:buClrTx/>
              <a:buSzTx/>
              <a:buFont typeface="Arial" charset="0"/>
              <a:buChar char="–"/>
              <a:tabLst/>
              <a:defRPr/>
            </a:pPr>
            <a:r>
              <a:rPr kumimoji="0" lang="fr-FR" sz="2800" b="0" i="0" u="none" strike="noStrike" kern="1200" cap="none" spc="0" normalizeH="0" baseline="0" noProof="0" dirty="0">
                <a:ln>
                  <a:noFill/>
                </a:ln>
                <a:solidFill>
                  <a:srgbClr val="4F81BD"/>
                </a:solidFill>
                <a:effectLst/>
                <a:uLnTx/>
                <a:uFillTx/>
                <a:latin typeface="Calibri"/>
                <a:ea typeface="+mn-ea"/>
                <a:cs typeface="+mn-cs"/>
              </a:rPr>
              <a:t>Explications du Projet « Flow » ( Pablo &amp; </a:t>
            </a:r>
            <a:r>
              <a:rPr kumimoji="0" lang="fr-FR" sz="2800" b="0" i="0" u="none" strike="noStrike" kern="1200" cap="none" spc="0" normalizeH="0" baseline="0" noProof="0" dirty="0" err="1">
                <a:ln>
                  <a:noFill/>
                </a:ln>
                <a:solidFill>
                  <a:srgbClr val="4F81BD"/>
                </a:solidFill>
                <a:effectLst/>
                <a:uLnTx/>
                <a:uFillTx/>
                <a:latin typeface="Calibri"/>
                <a:ea typeface="+mn-ea"/>
                <a:cs typeface="+mn-cs"/>
              </a:rPr>
              <a:t>Elmo</a:t>
            </a:r>
            <a:r>
              <a:rPr kumimoji="0" lang="fr-FR" sz="2800" b="0" i="0" u="none" strike="noStrike" kern="1200" cap="none" spc="0" normalizeH="0" baseline="0" noProof="0" dirty="0">
                <a:ln>
                  <a:noFill/>
                </a:ln>
                <a:solidFill>
                  <a:srgbClr val="4F81BD"/>
                </a:solidFill>
                <a:effectLst/>
                <a:uLnTx/>
                <a:uFillTx/>
                <a:latin typeface="Calibri"/>
                <a:ea typeface="+mn-ea"/>
                <a:cs typeface="+mn-cs"/>
              </a:rPr>
              <a:t> -&gt; Miguel)</a:t>
            </a:r>
          </a:p>
          <a:p>
            <a:pPr marL="742950" marR="0" lvl="1" indent="-285750" algn="l" defTabSz="457200" rtl="0" eaLnBrk="1" fontAlgn="base" latinLnBrk="0" hangingPunct="1">
              <a:lnSpc>
                <a:spcPct val="100000"/>
              </a:lnSpc>
              <a:spcBef>
                <a:spcPct val="20000"/>
              </a:spcBef>
              <a:spcAft>
                <a:spcPct val="0"/>
              </a:spcAft>
              <a:buClrTx/>
              <a:buSzTx/>
              <a:buFont typeface="Arial" charset="0"/>
              <a:buChar char="–"/>
              <a:tabLst/>
              <a:defRPr/>
            </a:pPr>
            <a:r>
              <a:rPr kumimoji="0" lang="fr-FR" sz="2800" b="0" i="0" u="none" strike="noStrike" kern="1200" cap="none" spc="0" normalizeH="0" baseline="0" noProof="0" dirty="0">
                <a:ln>
                  <a:noFill/>
                </a:ln>
                <a:solidFill>
                  <a:srgbClr val="4F81BD"/>
                </a:solidFill>
                <a:effectLst/>
                <a:uLnTx/>
                <a:uFillTx/>
                <a:latin typeface="Calibri"/>
                <a:ea typeface="+mn-ea"/>
                <a:cs typeface="+mn-cs"/>
              </a:rPr>
              <a:t>Explications des Axes Stratégiques + Protocole des </a:t>
            </a:r>
            <a:r>
              <a:rPr kumimoji="0" lang="fr-FR" sz="2800" b="0" i="0" u="none" strike="noStrike" kern="1200" cap="none" spc="0" normalizeH="0" baseline="0" noProof="0" dirty="0" err="1">
                <a:ln>
                  <a:noFill/>
                </a:ln>
                <a:solidFill>
                  <a:srgbClr val="4F81BD"/>
                </a:solidFill>
                <a:effectLst/>
                <a:uLnTx/>
                <a:uFillTx/>
                <a:latin typeface="Calibri"/>
                <a:ea typeface="+mn-ea"/>
                <a:cs typeface="+mn-cs"/>
              </a:rPr>
              <a:t>grants</a:t>
            </a:r>
            <a:r>
              <a:rPr kumimoji="0" lang="fr-FR" sz="2800" b="0" i="0" u="none" strike="noStrike" kern="1200" cap="none" spc="0" normalizeH="0" baseline="0" noProof="0" dirty="0">
                <a:ln>
                  <a:noFill/>
                </a:ln>
                <a:solidFill>
                  <a:srgbClr val="4F81BD"/>
                </a:solidFill>
                <a:effectLst/>
                <a:uLnTx/>
                <a:uFillTx/>
                <a:latin typeface="Calibri"/>
                <a:ea typeface="+mn-ea"/>
                <a:cs typeface="+mn-cs"/>
              </a:rPr>
              <a:t> (Miguel -&gt; Pablo &amp; </a:t>
            </a:r>
            <a:r>
              <a:rPr kumimoji="0" lang="fr-FR" sz="2800" b="0" i="0" u="none" strike="noStrike" kern="1200" cap="none" spc="0" normalizeH="0" baseline="0" noProof="0" dirty="0" err="1">
                <a:ln>
                  <a:noFill/>
                </a:ln>
                <a:solidFill>
                  <a:srgbClr val="4F81BD"/>
                </a:solidFill>
                <a:effectLst/>
                <a:uLnTx/>
                <a:uFillTx/>
                <a:latin typeface="Calibri"/>
                <a:ea typeface="+mn-ea"/>
                <a:cs typeface="+mn-cs"/>
              </a:rPr>
              <a:t>Elmo</a:t>
            </a:r>
            <a:r>
              <a:rPr kumimoji="0" lang="fr-FR" sz="2800" b="0" i="0" u="none" strike="noStrike" kern="1200" cap="none" spc="0" normalizeH="0" baseline="0" noProof="0" dirty="0">
                <a:ln>
                  <a:noFill/>
                </a:ln>
                <a:solidFill>
                  <a:srgbClr val="4F81BD"/>
                </a:solidFill>
                <a:effectLst/>
                <a:uLnTx/>
                <a:uFillTx/>
                <a:latin typeface="Calibri"/>
                <a:ea typeface="+mn-ea"/>
                <a:cs typeface="+mn-cs"/>
              </a:rPr>
              <a:t>)</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fr-FR" sz="3200" b="0" i="0" u="none" strike="noStrike" kern="1200" cap="none" spc="0" normalizeH="0" baseline="0" noProof="0" dirty="0" err="1">
                <a:ln>
                  <a:noFill/>
                </a:ln>
                <a:solidFill>
                  <a:srgbClr val="4F81BD"/>
                </a:solidFill>
                <a:effectLst/>
                <a:uLnTx/>
                <a:uFillTx/>
                <a:latin typeface="Calibri"/>
                <a:ea typeface="+mn-ea"/>
                <a:cs typeface="+mn-cs"/>
              </a:rPr>
              <a:t>Debut</a:t>
            </a:r>
            <a:r>
              <a:rPr kumimoji="0" lang="fr-FR" sz="3200" b="0" i="0" u="none" strike="noStrike" kern="1200" cap="none" spc="0" normalizeH="0" baseline="0" noProof="0" dirty="0">
                <a:ln>
                  <a:noFill/>
                </a:ln>
                <a:solidFill>
                  <a:srgbClr val="4F81BD"/>
                </a:solidFill>
                <a:effectLst/>
                <a:uLnTx/>
                <a:uFillTx/>
                <a:latin typeface="Calibri"/>
                <a:ea typeface="+mn-ea"/>
                <a:cs typeface="+mn-cs"/>
              </a:rPr>
              <a:t> Septembre, présentation du projet au sein de mon RC -&gt; le projet séduit.</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fr-FR" sz="3200" b="0" i="0" u="none" strike="noStrike" kern="1200" cap="none" spc="0" normalizeH="0" baseline="0" noProof="0" dirty="0">
                <a:ln>
                  <a:noFill/>
                </a:ln>
                <a:solidFill>
                  <a:srgbClr val="4F81BD"/>
                </a:solidFill>
                <a:effectLst/>
                <a:uLnTx/>
                <a:uFillTx/>
                <a:latin typeface="Calibri"/>
                <a:ea typeface="+mn-ea"/>
                <a:cs typeface="+mn-cs"/>
              </a:rPr>
              <a:t>Fin Septembre, Pablo &amp; </a:t>
            </a:r>
            <a:r>
              <a:rPr kumimoji="0" lang="fr-FR" sz="3200" b="0" i="0" u="none" strike="noStrike" kern="1200" cap="none" spc="0" normalizeH="0" baseline="0" noProof="0" dirty="0" err="1">
                <a:ln>
                  <a:noFill/>
                </a:ln>
                <a:solidFill>
                  <a:srgbClr val="4F81BD"/>
                </a:solidFill>
                <a:effectLst/>
                <a:uLnTx/>
                <a:uFillTx/>
                <a:latin typeface="Calibri"/>
                <a:ea typeface="+mn-ea"/>
                <a:cs typeface="+mn-cs"/>
              </a:rPr>
              <a:t>Elmo</a:t>
            </a:r>
            <a:r>
              <a:rPr kumimoji="0" lang="fr-FR" sz="3200" b="0" i="0" u="none" strike="noStrike" kern="1200" cap="none" spc="0" normalizeH="0" baseline="0" noProof="0" dirty="0">
                <a:ln>
                  <a:noFill/>
                </a:ln>
                <a:solidFill>
                  <a:srgbClr val="4F81BD"/>
                </a:solidFill>
                <a:effectLst/>
                <a:uLnTx/>
                <a:uFillTx/>
                <a:latin typeface="Calibri"/>
                <a:ea typeface="+mn-ea"/>
                <a:cs typeface="+mn-cs"/>
              </a:rPr>
              <a:t> viennent présenter leur projet en commission Environnement, notamment sous un prisme « Rotary ».</a:t>
            </a:r>
          </a:p>
          <a:p>
            <a:pPr marL="742950" marR="0" lvl="1" indent="-285750" algn="l" defTabSz="457200" rtl="0" eaLnBrk="1" fontAlgn="base" latinLnBrk="0" hangingPunct="1">
              <a:lnSpc>
                <a:spcPct val="100000"/>
              </a:lnSpc>
              <a:spcBef>
                <a:spcPct val="20000"/>
              </a:spcBef>
              <a:spcAft>
                <a:spcPct val="0"/>
              </a:spcAft>
              <a:buClrTx/>
              <a:buSzTx/>
              <a:buFont typeface="Arial" charset="0"/>
              <a:buChar char="–"/>
              <a:tabLst/>
              <a:defRPr/>
            </a:pPr>
            <a:r>
              <a:rPr kumimoji="0" lang="fr-FR" sz="2800" b="0" i="0" u="none" strike="noStrike" kern="1200" cap="none" spc="0" normalizeH="0" baseline="0" noProof="0" dirty="0">
                <a:ln>
                  <a:noFill/>
                </a:ln>
                <a:solidFill>
                  <a:srgbClr val="4F81BD"/>
                </a:solidFill>
                <a:effectLst/>
                <a:uLnTx/>
                <a:uFillTx/>
                <a:latin typeface="Calibri"/>
                <a:ea typeface="+mn-ea"/>
                <a:cs typeface="+mn-cs"/>
              </a:rPr>
              <a:t>Contraintes de temps (départ fixé en Octobre)</a:t>
            </a:r>
          </a:p>
          <a:p>
            <a:pPr marL="742950" marR="0" lvl="1" indent="-285750" algn="l" defTabSz="457200" rtl="0" eaLnBrk="1" fontAlgn="base" latinLnBrk="0" hangingPunct="1">
              <a:lnSpc>
                <a:spcPct val="100000"/>
              </a:lnSpc>
              <a:spcBef>
                <a:spcPct val="20000"/>
              </a:spcBef>
              <a:spcAft>
                <a:spcPct val="0"/>
              </a:spcAft>
              <a:buClrTx/>
              <a:buSzTx/>
              <a:buFont typeface="Arial" charset="0"/>
              <a:buChar char="–"/>
              <a:tabLst/>
              <a:defRPr/>
            </a:pPr>
            <a:r>
              <a:rPr kumimoji="0" lang="fr-FR" sz="2800" b="0" i="0" u="none" strike="noStrike" kern="1200" cap="none" spc="0" normalizeH="0" baseline="0" noProof="0" dirty="0">
                <a:ln>
                  <a:noFill/>
                </a:ln>
                <a:solidFill>
                  <a:srgbClr val="4F81BD"/>
                </a:solidFill>
                <a:effectLst/>
                <a:uLnTx/>
                <a:uFillTx/>
                <a:latin typeface="Calibri"/>
                <a:ea typeface="+mn-ea"/>
                <a:cs typeface="+mn-cs"/>
              </a:rPr>
              <a:t>Ok pour District Grant « minimum </a:t>
            </a:r>
            <a:r>
              <a:rPr kumimoji="0" lang="fr-FR" sz="2800" b="0" i="0" u="none" strike="noStrike" kern="1200" cap="none" spc="0" normalizeH="0" baseline="0" noProof="0" dirty="0" err="1">
                <a:ln>
                  <a:noFill/>
                </a:ln>
                <a:solidFill>
                  <a:srgbClr val="4F81BD"/>
                </a:solidFill>
                <a:effectLst/>
                <a:uLnTx/>
                <a:uFillTx/>
                <a:latin typeface="Calibri"/>
                <a:ea typeface="+mn-ea"/>
                <a:cs typeface="+mn-cs"/>
              </a:rPr>
              <a:t>minimorum</a:t>
            </a:r>
            <a:r>
              <a:rPr kumimoji="0" lang="fr-FR" sz="2800" b="0" i="0" u="none" strike="noStrike" kern="1200" cap="none" spc="0" normalizeH="0" baseline="0" noProof="0" dirty="0">
                <a:ln>
                  <a:noFill/>
                </a:ln>
                <a:solidFill>
                  <a:srgbClr val="4F81BD"/>
                </a:solidFill>
                <a:effectLst/>
                <a:uLnTx/>
                <a:uFillTx/>
                <a:latin typeface="Calibri"/>
                <a:ea typeface="+mn-ea"/>
                <a:cs typeface="+mn-cs"/>
              </a:rPr>
              <a:t> » (2000€ + 1000€)</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fr-FR" sz="3200" b="0" i="0" u="none" strike="noStrike" kern="1200" cap="none" spc="0" normalizeH="0" baseline="0" noProof="0" dirty="0">
                <a:ln>
                  <a:noFill/>
                </a:ln>
                <a:solidFill>
                  <a:srgbClr val="4F81BD"/>
                </a:solidFill>
                <a:effectLst/>
                <a:uLnTx/>
                <a:uFillTx/>
                <a:latin typeface="Calibri"/>
                <a:ea typeface="+mn-ea"/>
                <a:cs typeface="+mn-cs"/>
              </a:rPr>
              <a:t>Démarche faite auprès des CIP pour une aide non financière</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fr-FR" sz="3200" b="0" i="0" u="none" strike="noStrike" kern="1200" cap="none" spc="0" normalizeH="0" baseline="0" noProof="0" dirty="0">
                <a:ln>
                  <a:noFill/>
                </a:ln>
                <a:solidFill>
                  <a:srgbClr val="4F81BD"/>
                </a:solidFill>
                <a:effectLst/>
                <a:uLnTx/>
                <a:uFillTx/>
                <a:latin typeface="Calibri"/>
                <a:ea typeface="+mn-ea"/>
                <a:cs typeface="+mn-cs"/>
              </a:rPr>
              <a:t>Demande de Grant introduite suite à la mobilisation de 4 clubs : DG2338854</a:t>
            </a:r>
          </a:p>
        </p:txBody>
      </p:sp>
    </p:spTree>
    <p:extLst>
      <p:ext uri="{BB962C8B-B14F-4D97-AF65-F5344CB8AC3E}">
        <p14:creationId xmlns:p14="http://schemas.microsoft.com/office/powerpoint/2010/main" val="120625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1000"/>
                                        <p:tgtEl>
                                          <p:spTgt spid="5">
                                            <p:txEl>
                                              <p:pRg st="3" end="3"/>
                                            </p:txEl>
                                          </p:spTgt>
                                        </p:tgtEl>
                                      </p:cBhvr>
                                    </p:animEffect>
                                    <p:anim calcmode="lin" valueType="num">
                                      <p:cBhvr>
                                        <p:cTn id="2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fade">
                                      <p:cBhvr>
                                        <p:cTn id="31" dur="1000"/>
                                        <p:tgtEl>
                                          <p:spTgt spid="5">
                                            <p:txEl>
                                              <p:pRg st="4" end="4"/>
                                            </p:txEl>
                                          </p:spTgt>
                                        </p:tgtEl>
                                      </p:cBhvr>
                                    </p:animEffect>
                                    <p:anim calcmode="lin" valueType="num">
                                      <p:cBhvr>
                                        <p:cTn id="3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5">
                                            <p:txEl>
                                              <p:pRg st="5" end="5"/>
                                            </p:txEl>
                                          </p:spTgt>
                                        </p:tgtEl>
                                        <p:attrNameLst>
                                          <p:attrName>style.visibility</p:attrName>
                                        </p:attrNameLst>
                                      </p:cBhvr>
                                      <p:to>
                                        <p:strVal val="visible"/>
                                      </p:to>
                                    </p:set>
                                    <p:animEffect transition="in" filter="fade">
                                      <p:cBhvr>
                                        <p:cTn id="36" dur="1000"/>
                                        <p:tgtEl>
                                          <p:spTgt spid="5">
                                            <p:txEl>
                                              <p:pRg st="5" end="5"/>
                                            </p:txEl>
                                          </p:spTgt>
                                        </p:tgtEl>
                                      </p:cBhvr>
                                    </p:animEffect>
                                    <p:anim calcmode="lin" valueType="num">
                                      <p:cBhvr>
                                        <p:cTn id="37"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5">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5">
                                            <p:txEl>
                                              <p:pRg st="6" end="6"/>
                                            </p:txEl>
                                          </p:spTgt>
                                        </p:tgtEl>
                                        <p:attrNameLst>
                                          <p:attrName>style.visibility</p:attrName>
                                        </p:attrNameLst>
                                      </p:cBhvr>
                                      <p:to>
                                        <p:strVal val="visible"/>
                                      </p:to>
                                    </p:set>
                                    <p:animEffect transition="in" filter="fade">
                                      <p:cBhvr>
                                        <p:cTn id="41" dur="1000"/>
                                        <p:tgtEl>
                                          <p:spTgt spid="5">
                                            <p:txEl>
                                              <p:pRg st="6" end="6"/>
                                            </p:txEl>
                                          </p:spTgt>
                                        </p:tgtEl>
                                      </p:cBhvr>
                                    </p:animEffect>
                                    <p:anim calcmode="lin" valueType="num">
                                      <p:cBhvr>
                                        <p:cTn id="42"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5">
                                            <p:txEl>
                                              <p:pRg st="7" end="7"/>
                                            </p:txEl>
                                          </p:spTgt>
                                        </p:tgtEl>
                                        <p:attrNameLst>
                                          <p:attrName>style.visibility</p:attrName>
                                        </p:attrNameLst>
                                      </p:cBhvr>
                                      <p:to>
                                        <p:strVal val="visible"/>
                                      </p:to>
                                    </p:set>
                                    <p:animEffect transition="in" filter="fade">
                                      <p:cBhvr>
                                        <p:cTn id="48" dur="1000"/>
                                        <p:tgtEl>
                                          <p:spTgt spid="5">
                                            <p:txEl>
                                              <p:pRg st="7" end="7"/>
                                            </p:txEl>
                                          </p:spTgt>
                                        </p:tgtEl>
                                      </p:cBhvr>
                                    </p:animEffect>
                                    <p:anim calcmode="lin" valueType="num">
                                      <p:cBhvr>
                                        <p:cTn id="49"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Effect transition="in" filter="fade">
                                      <p:cBhvr>
                                        <p:cTn id="55" dur="1000"/>
                                        <p:tgtEl>
                                          <p:spTgt spid="5">
                                            <p:txEl>
                                              <p:pRg st="8" end="8"/>
                                            </p:txEl>
                                          </p:spTgt>
                                        </p:tgtEl>
                                      </p:cBhvr>
                                    </p:animEffect>
                                    <p:anim calcmode="lin" valueType="num">
                                      <p:cBhvr>
                                        <p:cTn id="56"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57"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B1B3E2-C8A1-BB4F-816A-41E33641EA9A}"/>
              </a:ext>
            </a:extLst>
          </p:cNvPr>
          <p:cNvSpPr>
            <a:spLocks noGrp="1"/>
          </p:cNvSpPr>
          <p:nvPr>
            <p:ph type="title" idx="4294967295"/>
          </p:nvPr>
        </p:nvSpPr>
        <p:spPr>
          <a:xfrm>
            <a:off x="863600" y="260350"/>
            <a:ext cx="11328400" cy="533400"/>
          </a:xfrm>
          <a:prstGeom prst="rect">
            <a:avLst/>
          </a:prstGeom>
        </p:spPr>
        <p:txBody>
          <a:bodyPr/>
          <a:lstStyle/>
          <a:p>
            <a:pPr algn="l"/>
            <a:r>
              <a:rPr lang="fr-FR" dirty="0">
                <a:solidFill>
                  <a:schemeClr val="bg1"/>
                </a:solidFill>
              </a:rPr>
              <a:t>Utilisation des fonds du Grant</a:t>
            </a:r>
            <a:endParaRPr lang="fr-FR" b="1" dirty="0">
              <a:solidFill>
                <a:schemeClr val="bg1"/>
              </a:solidFill>
              <a:latin typeface="Arial" panose="020B0604020202020204" pitchFamily="34" charset="0"/>
              <a:cs typeface="Arial" panose="020B0604020202020204" pitchFamily="34" charset="0"/>
            </a:endParaRPr>
          </a:p>
        </p:txBody>
      </p:sp>
      <p:sp>
        <p:nvSpPr>
          <p:cNvPr id="4" name="Espace réservé du contenu 2">
            <a:extLst>
              <a:ext uri="{FF2B5EF4-FFF2-40B4-BE49-F238E27FC236}">
                <a16:creationId xmlns:a16="http://schemas.microsoft.com/office/drawing/2014/main" id="{CC09F11F-C675-5144-8ABF-B86065B5B4EC}"/>
              </a:ext>
            </a:extLst>
          </p:cNvPr>
          <p:cNvSpPr txBox="1">
            <a:spLocks/>
          </p:cNvSpPr>
          <p:nvPr/>
        </p:nvSpPr>
        <p:spPr>
          <a:xfrm>
            <a:off x="838200" y="1825625"/>
            <a:ext cx="10515600" cy="4351338"/>
          </a:xfrm>
          <a:prstGeom prst="rect">
            <a:avLst/>
          </a:prstGeom>
        </p:spPr>
        <p:txBody>
          <a:bodyPr>
            <a:normAutofit fontScale="92500" lnSpcReduction="20000"/>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fr-FR" sz="3200" b="0" i="0" u="none" strike="noStrike" kern="1200" cap="none" spc="0" normalizeH="0" baseline="0" noProof="0" dirty="0">
                <a:ln>
                  <a:noFill/>
                </a:ln>
                <a:solidFill>
                  <a:srgbClr val="4F81BD"/>
                </a:solidFill>
                <a:effectLst/>
                <a:uLnTx/>
                <a:uFillTx/>
                <a:latin typeface="Calibri"/>
                <a:ea typeface="+mn-ea"/>
                <a:cs typeface="+mn-cs"/>
              </a:rPr>
              <a:t>Pablo &amp; </a:t>
            </a:r>
            <a:r>
              <a:rPr kumimoji="0" lang="fr-FR" sz="3200" b="0" i="0" u="none" strike="noStrike" kern="1200" cap="none" spc="0" normalizeH="0" baseline="0" noProof="0" dirty="0" err="1">
                <a:ln>
                  <a:noFill/>
                </a:ln>
                <a:solidFill>
                  <a:srgbClr val="4F81BD"/>
                </a:solidFill>
                <a:effectLst/>
                <a:uLnTx/>
                <a:uFillTx/>
                <a:latin typeface="Calibri"/>
                <a:ea typeface="+mn-ea"/>
                <a:cs typeface="+mn-cs"/>
              </a:rPr>
              <a:t>Elmo</a:t>
            </a:r>
            <a:r>
              <a:rPr kumimoji="0" lang="fr-FR" sz="3200" b="0" i="0" u="none" strike="noStrike" kern="1200" cap="none" spc="0" normalizeH="0" baseline="0" noProof="0" dirty="0">
                <a:ln>
                  <a:noFill/>
                </a:ln>
                <a:solidFill>
                  <a:srgbClr val="4F81BD"/>
                </a:solidFill>
                <a:effectLst/>
                <a:uLnTx/>
                <a:uFillTx/>
                <a:latin typeface="Calibri"/>
                <a:ea typeface="+mn-ea"/>
                <a:cs typeface="+mn-cs"/>
              </a:rPr>
              <a:t> sont partis en Novembre</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fr-FR" sz="3200" b="0" i="0" u="none" strike="noStrike" kern="1200" cap="none" spc="0" normalizeH="0" baseline="0" noProof="0" dirty="0">
                <a:ln>
                  <a:noFill/>
                </a:ln>
                <a:solidFill>
                  <a:srgbClr val="4F81BD"/>
                </a:solidFill>
                <a:effectLst/>
                <a:uLnTx/>
                <a:uFillTx/>
                <a:latin typeface="Calibri"/>
                <a:ea typeface="+mn-ea"/>
                <a:cs typeface="+mn-cs"/>
              </a:rPr>
              <a:t>Ils ont pu fonctionner sans notre </a:t>
            </a:r>
            <a:r>
              <a:rPr kumimoji="0" lang="fr-FR" sz="3200" b="0" i="0" u="none" strike="noStrike" kern="1200" cap="none" spc="0" normalizeH="0" baseline="0" noProof="0" dirty="0" err="1">
                <a:ln>
                  <a:noFill/>
                </a:ln>
                <a:solidFill>
                  <a:srgbClr val="4F81BD"/>
                </a:solidFill>
                <a:effectLst/>
                <a:uLnTx/>
                <a:uFillTx/>
                <a:latin typeface="Calibri"/>
                <a:ea typeface="+mn-ea"/>
                <a:cs typeface="+mn-cs"/>
              </a:rPr>
              <a:t>grant</a:t>
            </a:r>
            <a:r>
              <a:rPr kumimoji="0" lang="fr-FR" sz="3200" b="0" i="0" u="none" strike="noStrike" kern="1200" cap="none" spc="0" normalizeH="0" baseline="0" noProof="0" dirty="0">
                <a:ln>
                  <a:noFill/>
                </a:ln>
                <a:solidFill>
                  <a:srgbClr val="4F81BD"/>
                </a:solidFill>
                <a:effectLst/>
                <a:uLnTx/>
                <a:uFillTx/>
                <a:latin typeface="Calibri"/>
                <a:ea typeface="+mn-ea"/>
                <a:cs typeface="+mn-cs"/>
              </a:rPr>
              <a:t> jusqu’au moment où celui-ci a été approuvé.</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fr-FR" sz="3200" b="0" i="0" u="none" strike="noStrike" kern="1200" cap="none" spc="0" normalizeH="0" baseline="0" noProof="0" dirty="0">
                <a:ln>
                  <a:noFill/>
                </a:ln>
                <a:solidFill>
                  <a:srgbClr val="4F81BD"/>
                </a:solidFill>
                <a:effectLst/>
                <a:uLnTx/>
                <a:uFillTx/>
                <a:latin typeface="Calibri"/>
                <a:ea typeface="+mn-ea"/>
                <a:cs typeface="+mn-cs"/>
              </a:rPr>
              <a:t>En avril 2023, les commandes pour les kits de prélèvement ont été effectuées</a:t>
            </a:r>
          </a:p>
          <a:p>
            <a:pPr marL="742950" marR="0" lvl="1" indent="-285750" algn="l" defTabSz="457200" rtl="0" eaLnBrk="1" fontAlgn="base" latinLnBrk="0" hangingPunct="1">
              <a:lnSpc>
                <a:spcPct val="100000"/>
              </a:lnSpc>
              <a:spcBef>
                <a:spcPct val="20000"/>
              </a:spcBef>
              <a:spcAft>
                <a:spcPct val="0"/>
              </a:spcAft>
              <a:buClrTx/>
              <a:buSzTx/>
              <a:buFont typeface="Arial" charset="0"/>
              <a:buChar char="–"/>
              <a:tabLst/>
              <a:defRPr/>
            </a:pPr>
            <a:r>
              <a:rPr kumimoji="0" lang="fr-FR" sz="2800" b="0" i="0" u="none" strike="noStrike" kern="1200" cap="none" spc="0" normalizeH="0" baseline="0" noProof="0" dirty="0">
                <a:ln>
                  <a:noFill/>
                </a:ln>
                <a:solidFill>
                  <a:srgbClr val="4F81BD"/>
                </a:solidFill>
                <a:effectLst/>
                <a:uLnTx/>
                <a:uFillTx/>
                <a:latin typeface="Calibri"/>
                <a:ea typeface="+mn-ea"/>
                <a:cs typeface="+mn-cs"/>
              </a:rPr>
              <a:t>Pour garantir des kits uniformes, une seule source a été choisie</a:t>
            </a:r>
          </a:p>
          <a:p>
            <a:pPr marL="742950" marR="0" lvl="1" indent="-285750" algn="l" defTabSz="457200" rtl="0" eaLnBrk="1" fontAlgn="base" latinLnBrk="0" hangingPunct="1">
              <a:lnSpc>
                <a:spcPct val="100000"/>
              </a:lnSpc>
              <a:spcBef>
                <a:spcPct val="20000"/>
              </a:spcBef>
              <a:spcAft>
                <a:spcPct val="0"/>
              </a:spcAft>
              <a:buClrTx/>
              <a:buSzTx/>
              <a:buFont typeface="Arial" charset="0"/>
              <a:buChar char="–"/>
              <a:tabLst/>
              <a:defRPr/>
            </a:pPr>
            <a:r>
              <a:rPr kumimoji="0" lang="fr-FR" sz="2800" b="0" i="0" u="none" strike="noStrike" kern="1200" cap="none" spc="0" normalizeH="0" baseline="0" noProof="0" dirty="0">
                <a:ln>
                  <a:noFill/>
                </a:ln>
                <a:solidFill>
                  <a:srgbClr val="4F81BD"/>
                </a:solidFill>
                <a:effectLst/>
                <a:uLnTx/>
                <a:uFillTx/>
                <a:latin typeface="Calibri"/>
                <a:ea typeface="+mn-ea"/>
                <a:cs typeface="+mn-cs"/>
              </a:rPr>
              <a:t>Vu qu’ils étaient tout le temps « en mouvement », ils fallait des livraisons « au fur et à mesure »</a:t>
            </a:r>
          </a:p>
          <a:p>
            <a:pPr marL="742950" marR="0" lvl="1" indent="-285750" algn="l" defTabSz="457200" rtl="0" eaLnBrk="1" fontAlgn="base" latinLnBrk="0" hangingPunct="1">
              <a:lnSpc>
                <a:spcPct val="100000"/>
              </a:lnSpc>
              <a:spcBef>
                <a:spcPct val="20000"/>
              </a:spcBef>
              <a:spcAft>
                <a:spcPct val="0"/>
              </a:spcAft>
              <a:buClrTx/>
              <a:buSzTx/>
              <a:buFont typeface="Arial" charset="0"/>
              <a:buChar char="–"/>
              <a:tabLst/>
              <a:defRPr/>
            </a:pPr>
            <a:r>
              <a:rPr kumimoji="0" lang="fr-FR" sz="2800" b="0" i="0" u="none" strike="noStrike" kern="1200" cap="none" spc="0" normalizeH="0" baseline="0" noProof="0" dirty="0">
                <a:ln>
                  <a:noFill/>
                </a:ln>
                <a:solidFill>
                  <a:srgbClr val="4F81BD"/>
                </a:solidFill>
                <a:effectLst/>
                <a:uLnTx/>
                <a:uFillTx/>
                <a:latin typeface="Calibri"/>
                <a:ea typeface="+mn-ea"/>
                <a:cs typeface="+mn-cs"/>
              </a:rPr>
              <a:t>-&gt; l’option AMAZON a été choisie</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fr-FR" sz="3200" b="0" i="0" u="none" strike="noStrike" kern="1200" cap="none" spc="0" normalizeH="0" baseline="0" noProof="0" dirty="0">
                <a:ln>
                  <a:noFill/>
                </a:ln>
                <a:solidFill>
                  <a:srgbClr val="4F81BD"/>
                </a:solidFill>
                <a:effectLst/>
                <a:uLnTx/>
                <a:uFillTx/>
                <a:latin typeface="Calibri"/>
                <a:ea typeface="+mn-ea"/>
                <a:cs typeface="+mn-cs"/>
              </a:rPr>
              <a:t>Suivi via Page </a:t>
            </a:r>
            <a:r>
              <a:rPr kumimoji="0" lang="fr-FR" sz="3200" b="0" i="0" u="none" strike="noStrike" kern="1200" cap="none" spc="0" normalizeH="0" baseline="0" noProof="0" dirty="0" err="1">
                <a:ln>
                  <a:noFill/>
                </a:ln>
                <a:solidFill>
                  <a:srgbClr val="4F81BD"/>
                </a:solidFill>
                <a:effectLst/>
                <a:uLnTx/>
                <a:uFillTx/>
                <a:latin typeface="Calibri"/>
                <a:ea typeface="+mn-ea"/>
                <a:cs typeface="+mn-cs"/>
              </a:rPr>
              <a:t>Polaris</a:t>
            </a:r>
            <a:endParaRPr kumimoji="0" lang="fr-FR" sz="3200" b="0" i="0" u="none" strike="noStrike" kern="1200" cap="none" spc="0" normalizeH="0" baseline="0" noProof="0" dirty="0">
              <a:ln>
                <a:noFill/>
              </a:ln>
              <a:solidFill>
                <a:srgbClr val="4F81BD"/>
              </a:solidFill>
              <a:effectLst/>
              <a:uLnTx/>
              <a:uFillTx/>
              <a:latin typeface="Calibri"/>
              <a:ea typeface="+mn-ea"/>
              <a:cs typeface="+mn-cs"/>
            </a:endParaRPr>
          </a:p>
        </p:txBody>
      </p:sp>
    </p:spTree>
    <p:extLst>
      <p:ext uri="{BB962C8B-B14F-4D97-AF65-F5344CB8AC3E}">
        <p14:creationId xmlns:p14="http://schemas.microsoft.com/office/powerpoint/2010/main" val="10554509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B1B3E2-C8A1-BB4F-816A-41E33641EA9A}"/>
              </a:ext>
            </a:extLst>
          </p:cNvPr>
          <p:cNvSpPr>
            <a:spLocks noGrp="1"/>
          </p:cNvSpPr>
          <p:nvPr>
            <p:ph type="title" idx="4294967295"/>
          </p:nvPr>
        </p:nvSpPr>
        <p:spPr>
          <a:xfrm>
            <a:off x="863600" y="260350"/>
            <a:ext cx="11328400" cy="533400"/>
          </a:xfrm>
          <a:prstGeom prst="rect">
            <a:avLst/>
          </a:prstGeom>
        </p:spPr>
        <p:txBody>
          <a:bodyPr/>
          <a:lstStyle/>
          <a:p>
            <a:pPr algn="l"/>
            <a:r>
              <a:rPr lang="fr-FR" dirty="0">
                <a:solidFill>
                  <a:schemeClr val="bg1"/>
                </a:solidFill>
              </a:rPr>
              <a:t>Réflexions</a:t>
            </a:r>
            <a:endParaRPr lang="fr-FR" b="1" dirty="0">
              <a:solidFill>
                <a:schemeClr val="bg1"/>
              </a:solidFill>
              <a:latin typeface="Arial" panose="020B0604020202020204" pitchFamily="34" charset="0"/>
              <a:cs typeface="Arial" panose="020B0604020202020204" pitchFamily="34" charset="0"/>
            </a:endParaRPr>
          </a:p>
        </p:txBody>
      </p:sp>
      <p:sp>
        <p:nvSpPr>
          <p:cNvPr id="5" name="Espace réservé du contenu 2">
            <a:extLst>
              <a:ext uri="{FF2B5EF4-FFF2-40B4-BE49-F238E27FC236}">
                <a16:creationId xmlns:a16="http://schemas.microsoft.com/office/drawing/2014/main" id="{B5249672-41D3-454A-8BE3-75D051684B9F}"/>
              </a:ext>
            </a:extLst>
          </p:cNvPr>
          <p:cNvSpPr txBox="1">
            <a:spLocks/>
          </p:cNvSpPr>
          <p:nvPr/>
        </p:nvSpPr>
        <p:spPr>
          <a:xfrm>
            <a:off x="838200" y="1825625"/>
            <a:ext cx="10515600" cy="4351338"/>
          </a:xfrm>
          <a:prstGeom prst="rect">
            <a:avLst/>
          </a:prstGeom>
        </p:spPr>
        <p:txBody>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fr-FR" sz="3200" b="0" i="0" u="none" strike="noStrike" kern="1200" cap="none" spc="0" normalizeH="0" baseline="0" noProof="0" dirty="0">
                <a:ln>
                  <a:noFill/>
                </a:ln>
                <a:solidFill>
                  <a:srgbClr val="4F81BD"/>
                </a:solidFill>
                <a:effectLst/>
                <a:uLnTx/>
                <a:uFillTx/>
                <a:latin typeface="Calibri"/>
                <a:ea typeface="+mn-ea"/>
                <a:cs typeface="+mn-cs"/>
              </a:rPr>
              <a:t>Mise en place du Grant sur très peu de temps </a:t>
            </a:r>
          </a:p>
          <a:p>
            <a:pPr marL="742950" marR="0" lvl="1" indent="-285750" algn="l" defTabSz="457200" rtl="0" eaLnBrk="1" fontAlgn="base" latinLnBrk="0" hangingPunct="1">
              <a:lnSpc>
                <a:spcPct val="100000"/>
              </a:lnSpc>
              <a:spcBef>
                <a:spcPct val="20000"/>
              </a:spcBef>
              <a:spcAft>
                <a:spcPct val="0"/>
              </a:spcAft>
              <a:buClrTx/>
              <a:buSzTx/>
              <a:buFont typeface="Arial" charset="0"/>
              <a:buChar char="–"/>
              <a:tabLst/>
              <a:defRPr/>
            </a:pPr>
            <a:r>
              <a:rPr kumimoji="0" lang="fr-FR" sz="2800" b="0" i="0" u="none" strike="noStrike" kern="1200" cap="none" spc="0" normalizeH="0" baseline="0" noProof="0" dirty="0">
                <a:ln>
                  <a:noFill/>
                </a:ln>
                <a:solidFill>
                  <a:srgbClr val="4F81BD"/>
                </a:solidFill>
                <a:effectLst/>
                <a:uLnTx/>
                <a:uFillTx/>
                <a:latin typeface="Calibri"/>
                <a:ea typeface="+mn-ea"/>
                <a:cs typeface="+mn-cs"/>
              </a:rPr>
              <a:t>Faible somme demandée</a:t>
            </a:r>
          </a:p>
          <a:p>
            <a:pPr marL="742950" marR="0" lvl="1" indent="-285750" algn="l" defTabSz="457200" rtl="0" eaLnBrk="1" fontAlgn="base" latinLnBrk="0" hangingPunct="1">
              <a:lnSpc>
                <a:spcPct val="100000"/>
              </a:lnSpc>
              <a:spcBef>
                <a:spcPct val="20000"/>
              </a:spcBef>
              <a:spcAft>
                <a:spcPct val="0"/>
              </a:spcAft>
              <a:buClrTx/>
              <a:buSzTx/>
              <a:buFont typeface="Arial" charset="0"/>
              <a:buChar char="–"/>
              <a:tabLst/>
              <a:defRPr/>
            </a:pPr>
            <a:r>
              <a:rPr kumimoji="0" lang="fr-FR" sz="2800" b="0" i="0" u="none" strike="noStrike" kern="1200" cap="none" spc="0" normalizeH="0" baseline="0" noProof="0" dirty="0">
                <a:ln>
                  <a:noFill/>
                </a:ln>
                <a:solidFill>
                  <a:srgbClr val="4F81BD"/>
                </a:solidFill>
                <a:effectLst/>
                <a:uLnTx/>
                <a:uFillTx/>
                <a:latin typeface="Calibri"/>
                <a:ea typeface="+mn-ea"/>
                <a:cs typeface="+mn-cs"/>
              </a:rPr>
              <a:t>Bon alignement avec l’axe environnement</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fr-FR" sz="3200" b="0" i="0" u="none" strike="noStrike" kern="1200" cap="none" spc="0" normalizeH="0" baseline="0" noProof="0" dirty="0">
                <a:ln>
                  <a:noFill/>
                </a:ln>
                <a:solidFill>
                  <a:srgbClr val="4F81BD"/>
                </a:solidFill>
                <a:effectLst/>
                <a:uLnTx/>
                <a:uFillTx/>
                <a:latin typeface="Calibri"/>
                <a:ea typeface="+mn-ea"/>
                <a:cs typeface="+mn-cs"/>
              </a:rPr>
              <a:t>Rotary connu (et reconnu dans les </a:t>
            </a:r>
            <a:r>
              <a:rPr kumimoji="0" lang="fr-FR" sz="3200" b="0" i="0" u="none" strike="noStrike" kern="1200" cap="none" spc="0" normalizeH="0" baseline="0" noProof="0" dirty="0" err="1">
                <a:ln>
                  <a:noFill/>
                </a:ln>
                <a:solidFill>
                  <a:srgbClr val="4F81BD"/>
                </a:solidFill>
                <a:effectLst/>
                <a:uLnTx/>
                <a:uFillTx/>
                <a:latin typeface="Calibri"/>
                <a:ea typeface="+mn-ea"/>
                <a:cs typeface="+mn-cs"/>
              </a:rPr>
              <a:t>medias</a:t>
            </a:r>
            <a:r>
              <a:rPr kumimoji="0" lang="fr-FR" sz="3200" b="0" i="0" u="none" strike="noStrike" kern="1200" cap="none" spc="0" normalizeH="0" baseline="0" noProof="0" dirty="0">
                <a:ln>
                  <a:noFill/>
                </a:ln>
                <a:solidFill>
                  <a:srgbClr val="4F81BD"/>
                </a:solidFill>
                <a:effectLst/>
                <a:uLnTx/>
                <a:uFillTx/>
                <a:latin typeface="Calibri"/>
                <a:ea typeface="+mn-ea"/>
                <a:cs typeface="+mn-cs"/>
              </a:rPr>
              <a:t>) mais plus pour les bourses et projets </a:t>
            </a:r>
            <a:r>
              <a:rPr kumimoji="0" lang="fr-FR" sz="3200" b="0" i="0" u="none" strike="noStrike" kern="1200" cap="none" spc="0" normalizeH="0" baseline="0" noProof="0" dirty="0" err="1">
                <a:ln>
                  <a:noFill/>
                </a:ln>
                <a:solidFill>
                  <a:srgbClr val="4F81BD"/>
                </a:solidFill>
                <a:effectLst/>
                <a:uLnTx/>
                <a:uFillTx/>
                <a:latin typeface="Calibri"/>
                <a:ea typeface="+mn-ea"/>
                <a:cs typeface="+mn-cs"/>
              </a:rPr>
              <a:t>xEP</a:t>
            </a:r>
            <a:r>
              <a:rPr kumimoji="0" lang="fr-FR" sz="3200" b="0" i="0" u="none" strike="noStrike" kern="1200" cap="none" spc="0" normalizeH="0" baseline="0" noProof="0" dirty="0">
                <a:ln>
                  <a:noFill/>
                </a:ln>
                <a:solidFill>
                  <a:srgbClr val="4F81BD"/>
                </a:solidFill>
                <a:effectLst/>
                <a:uLnTx/>
                <a:uFillTx/>
                <a:latin typeface="Calibri"/>
                <a:ea typeface="+mn-ea"/>
                <a:cs typeface="+mn-cs"/>
              </a:rPr>
              <a:t> que pour les 7 Axes, dont l’environnement</a:t>
            </a:r>
            <a:endParaRPr kumimoji="0" lang="fr-BE" sz="3200" b="0" i="0" u="none" strike="noStrike" kern="1200" cap="none" spc="0" normalizeH="0" baseline="0" noProof="0" dirty="0">
              <a:ln>
                <a:noFill/>
              </a:ln>
              <a:solidFill>
                <a:srgbClr val="4F81BD"/>
              </a:solidFill>
              <a:effectLst/>
              <a:uLnTx/>
              <a:uFillTx/>
              <a:latin typeface="Calibri"/>
              <a:ea typeface="+mn-ea"/>
              <a:cs typeface="+mn-cs"/>
            </a:endParaRPr>
          </a:p>
        </p:txBody>
      </p:sp>
    </p:spTree>
    <p:extLst>
      <p:ext uri="{BB962C8B-B14F-4D97-AF65-F5344CB8AC3E}">
        <p14:creationId xmlns:p14="http://schemas.microsoft.com/office/powerpoint/2010/main" val="529013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9258BA-A0D9-2A5E-F2FE-ABD9265C8E58}"/>
              </a:ext>
            </a:extLst>
          </p:cNvPr>
          <p:cNvSpPr>
            <a:spLocks noGrp="1"/>
          </p:cNvSpPr>
          <p:nvPr>
            <p:ph type="title"/>
          </p:nvPr>
        </p:nvSpPr>
        <p:spPr>
          <a:xfrm>
            <a:off x="1676400" y="3139682"/>
            <a:ext cx="9426888" cy="738664"/>
          </a:xfrm>
          <a:prstGeom prst="rect">
            <a:avLst/>
          </a:prstGeom>
        </p:spPr>
        <p:txBody>
          <a:bodyPr/>
          <a:lstStyle/>
          <a:p>
            <a:r>
              <a:rPr lang="fr-FR" sz="4800" dirty="0">
                <a:solidFill>
                  <a:srgbClr val="0070C0"/>
                </a:solidFill>
              </a:rPr>
              <a:t>Bourses d’études 2023-20</a:t>
            </a:r>
            <a:r>
              <a:rPr lang="fr-FR" sz="4800" b="1" dirty="0">
                <a:solidFill>
                  <a:srgbClr val="0070C0"/>
                </a:solidFill>
              </a:rPr>
              <a:t>24</a:t>
            </a:r>
            <a:endParaRPr lang="fr-BE" sz="4800" b="1" dirty="0">
              <a:solidFill>
                <a:srgbClr val="0070C0"/>
              </a:solidFill>
            </a:endParaRPr>
          </a:p>
        </p:txBody>
      </p:sp>
      <p:pic>
        <p:nvPicPr>
          <p:cNvPr id="4" name="Image 3" descr="Une image contenant Graphique, graphisme, capture d’écran, Police&#10;&#10;Description générée automatiquement">
            <a:extLst>
              <a:ext uri="{FF2B5EF4-FFF2-40B4-BE49-F238E27FC236}">
                <a16:creationId xmlns:a16="http://schemas.microsoft.com/office/drawing/2014/main" id="{EFE1955E-59D7-A4F5-729C-D33F754C8568}"/>
              </a:ext>
            </a:extLst>
          </p:cNvPr>
          <p:cNvPicPr>
            <a:picLocks noChangeAspect="1"/>
          </p:cNvPicPr>
          <p:nvPr/>
        </p:nvPicPr>
        <p:blipFill>
          <a:blip r:embed="rId2"/>
          <a:stretch>
            <a:fillRect/>
          </a:stretch>
        </p:blipFill>
        <p:spPr>
          <a:xfrm>
            <a:off x="4365307" y="3761576"/>
            <a:ext cx="3461385" cy="2971146"/>
          </a:xfrm>
          <a:prstGeom prst="rect">
            <a:avLst/>
          </a:prstGeom>
        </p:spPr>
      </p:pic>
      <p:pic>
        <p:nvPicPr>
          <p:cNvPr id="6" name="Image 5" descr="Une image contenant cercle, logo, symbole, Police&#10;&#10;Description générée automatiquement">
            <a:extLst>
              <a:ext uri="{FF2B5EF4-FFF2-40B4-BE49-F238E27FC236}">
                <a16:creationId xmlns:a16="http://schemas.microsoft.com/office/drawing/2014/main" id="{DF7A5666-3DEC-DCF2-06A3-09079B22334F}"/>
              </a:ext>
            </a:extLst>
          </p:cNvPr>
          <p:cNvPicPr>
            <a:picLocks noChangeAspect="1"/>
          </p:cNvPicPr>
          <p:nvPr/>
        </p:nvPicPr>
        <p:blipFill>
          <a:blip r:embed="rId3"/>
          <a:stretch>
            <a:fillRect/>
          </a:stretch>
        </p:blipFill>
        <p:spPr>
          <a:xfrm>
            <a:off x="4876799" y="533400"/>
            <a:ext cx="2438400" cy="2438400"/>
          </a:xfrm>
          <a:prstGeom prst="rect">
            <a:avLst/>
          </a:prstGeom>
        </p:spPr>
      </p:pic>
    </p:spTree>
    <p:extLst>
      <p:ext uri="{BB962C8B-B14F-4D97-AF65-F5344CB8AC3E}">
        <p14:creationId xmlns:p14="http://schemas.microsoft.com/office/powerpoint/2010/main" val="26402716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5BC88C05-C7C5-4D42-B092-D7BCA52BEB0C}"/>
              </a:ext>
            </a:extLst>
          </p:cNvPr>
          <p:cNvSpPr>
            <a:spLocks noGrp="1"/>
          </p:cNvSpPr>
          <p:nvPr>
            <p:ph type="body" sz="quarter" idx="12"/>
          </p:nvPr>
        </p:nvSpPr>
        <p:spPr/>
        <p:txBody>
          <a:bodyPr/>
          <a:lstStyle/>
          <a:p>
            <a:endParaRPr lang="fr-BE"/>
          </a:p>
        </p:txBody>
      </p:sp>
      <p:sp>
        <p:nvSpPr>
          <p:cNvPr id="5" name="Espace réservé du numéro de diapositive 4">
            <a:extLst>
              <a:ext uri="{FF2B5EF4-FFF2-40B4-BE49-F238E27FC236}">
                <a16:creationId xmlns:a16="http://schemas.microsoft.com/office/drawing/2014/main" id="{2028F14F-4D89-495A-900C-307EE83FC70D}"/>
              </a:ext>
            </a:extLst>
          </p:cNvPr>
          <p:cNvSpPr>
            <a:spLocks noGrp="1"/>
          </p:cNvSpPr>
          <p:nvPr>
            <p:ph type="sldNum" sz="quarter" idx="15"/>
          </p:nvPr>
        </p:nvSpPr>
        <p:spPr/>
        <p:txBody>
          <a:bodyPr/>
          <a:lstStyle/>
          <a:p>
            <a:fld id="{97A94E25-127B-4C48-AF96-44BA7B823777}" type="slidenum">
              <a:rPr lang="en-US" smtClean="0"/>
              <a:pPr/>
              <a:t>28</a:t>
            </a:fld>
            <a:endParaRPr lang="en-US" dirty="0"/>
          </a:p>
        </p:txBody>
      </p:sp>
      <p:pic>
        <p:nvPicPr>
          <p:cNvPr id="9" name="Image 8">
            <a:extLst>
              <a:ext uri="{FF2B5EF4-FFF2-40B4-BE49-F238E27FC236}">
                <a16:creationId xmlns:a16="http://schemas.microsoft.com/office/drawing/2014/main" id="{5D62DF63-5599-47E0-A7FF-2C864CE52BCE}"/>
              </a:ext>
            </a:extLst>
          </p:cNvPr>
          <p:cNvPicPr>
            <a:picLocks noChangeAspect="1"/>
          </p:cNvPicPr>
          <p:nvPr/>
        </p:nvPicPr>
        <p:blipFill>
          <a:blip r:embed="rId2"/>
          <a:stretch>
            <a:fillRect/>
          </a:stretch>
        </p:blipFill>
        <p:spPr>
          <a:xfrm>
            <a:off x="5791200" y="-95626"/>
            <a:ext cx="6759995" cy="6958516"/>
          </a:xfrm>
          <a:prstGeom prst="rect">
            <a:avLst/>
          </a:prstGeom>
        </p:spPr>
      </p:pic>
      <p:sp>
        <p:nvSpPr>
          <p:cNvPr id="13" name="Title 1">
            <a:extLst>
              <a:ext uri="{FF2B5EF4-FFF2-40B4-BE49-F238E27FC236}">
                <a16:creationId xmlns:a16="http://schemas.microsoft.com/office/drawing/2014/main" id="{1CAFBA8C-AF65-4B9D-910F-E2E6B9702446}"/>
              </a:ext>
            </a:extLst>
          </p:cNvPr>
          <p:cNvSpPr txBox="1">
            <a:spLocks noGrp="1"/>
          </p:cNvSpPr>
          <p:nvPr>
            <p:ph type="subTitle" idx="1"/>
          </p:nvPr>
        </p:nvSpPr>
        <p:spPr>
          <a:xfrm>
            <a:off x="304800" y="7996"/>
            <a:ext cx="4986867" cy="1198033"/>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914377" fontAlgn="auto">
              <a:lnSpc>
                <a:spcPct val="100000"/>
              </a:lnSpc>
              <a:spcAft>
                <a:spcPts val="0"/>
              </a:spcAft>
              <a:defRPr/>
            </a:pPr>
            <a:r>
              <a:rPr lang="fr" sz="3200" b="1" spc="600" dirty="0">
                <a:solidFill>
                  <a:srgbClr val="FFFFFF"/>
                </a:solidFill>
                <a:latin typeface="Arial" panose="020B0604020202020204" pitchFamily="34" charset="0"/>
                <a:ea typeface="Arial" charset="0"/>
                <a:cs typeface="Arial" panose="020B0604020202020204" pitchFamily="34" charset="0"/>
              </a:rPr>
              <a:t>Bourses de la Fondation</a:t>
            </a:r>
            <a:endParaRPr lang="fr" sz="3200" b="1" spc="300" dirty="0">
              <a:solidFill>
                <a:srgbClr val="48595D"/>
              </a:solidFill>
              <a:latin typeface="Arial" panose="020B0604020202020204" pitchFamily="34" charset="0"/>
              <a:ea typeface="Arial" charset="0"/>
              <a:cs typeface="Arial" panose="020B0604020202020204" pitchFamily="34" charset="0"/>
            </a:endParaRPr>
          </a:p>
        </p:txBody>
      </p:sp>
      <p:sp>
        <p:nvSpPr>
          <p:cNvPr id="15" name="ZoneTexte 14">
            <a:extLst>
              <a:ext uri="{FF2B5EF4-FFF2-40B4-BE49-F238E27FC236}">
                <a16:creationId xmlns:a16="http://schemas.microsoft.com/office/drawing/2014/main" id="{82BE314C-8332-4D45-990D-A34CF113EAD7}"/>
              </a:ext>
            </a:extLst>
          </p:cNvPr>
          <p:cNvSpPr txBox="1"/>
          <p:nvPr/>
        </p:nvSpPr>
        <p:spPr>
          <a:xfrm>
            <a:off x="101600" y="1206029"/>
            <a:ext cx="5994400" cy="5386475"/>
          </a:xfrm>
          <a:prstGeom prst="rect">
            <a:avLst/>
          </a:prstGeom>
          <a:noFill/>
        </p:spPr>
        <p:txBody>
          <a:bodyPr wrap="square" rtlCol="0">
            <a:spAutoFit/>
          </a:bodyPr>
          <a:lstStyle/>
          <a:p>
            <a:pPr algn="ctr"/>
            <a:endParaRPr lang="fr-BE" sz="1067" dirty="0"/>
          </a:p>
          <a:p>
            <a:pPr marL="457189" indent="-457189">
              <a:buFont typeface="Wingdings" panose="05000000000000000000" pitchFamily="2" charset="2"/>
              <a:buChar char="Ø"/>
            </a:pPr>
            <a:r>
              <a:rPr lang="fr-BE" sz="2800" dirty="0">
                <a:solidFill>
                  <a:schemeClr val="bg1"/>
                </a:solidFill>
              </a:rPr>
              <a:t>Attribuée par Evanston sur proposition du District (jury). </a:t>
            </a:r>
          </a:p>
          <a:p>
            <a:pPr marL="457189" indent="-457189">
              <a:buFont typeface="Wingdings" panose="05000000000000000000" pitchFamily="2" charset="2"/>
              <a:buChar char="Ø"/>
            </a:pPr>
            <a:endParaRPr lang="fr-BE" sz="1067" dirty="0">
              <a:solidFill>
                <a:schemeClr val="bg1"/>
              </a:solidFill>
            </a:endParaRPr>
          </a:p>
          <a:p>
            <a:pPr marL="457189" indent="-457189">
              <a:buFont typeface="Wingdings" panose="05000000000000000000" pitchFamily="2" charset="2"/>
              <a:buChar char="Ø"/>
            </a:pPr>
            <a:r>
              <a:rPr lang="fr-BE" sz="2800" dirty="0">
                <a:solidFill>
                  <a:schemeClr val="bg1"/>
                </a:solidFill>
              </a:rPr>
              <a:t>Montant: 30.000 $ (de TRF)</a:t>
            </a:r>
          </a:p>
          <a:p>
            <a:pPr marL="457189" indent="-457189">
              <a:buFont typeface="Wingdings" panose="05000000000000000000" pitchFamily="2" charset="2"/>
              <a:buChar char="Ø"/>
            </a:pPr>
            <a:endParaRPr lang="fr-BE" sz="1067" dirty="0">
              <a:solidFill>
                <a:schemeClr val="bg1"/>
              </a:solidFill>
            </a:endParaRPr>
          </a:p>
          <a:p>
            <a:pPr marL="457189" indent="-457189">
              <a:buFont typeface="Wingdings" panose="05000000000000000000" pitchFamily="2" charset="2"/>
              <a:buChar char="Ø"/>
            </a:pPr>
            <a:r>
              <a:rPr lang="fr-BE" sz="2800" dirty="0">
                <a:solidFill>
                  <a:schemeClr val="bg1"/>
                </a:solidFill>
              </a:rPr>
              <a:t>Objet dans un des sept axes stratégiques.</a:t>
            </a:r>
          </a:p>
          <a:p>
            <a:pPr marL="457189" indent="-457189">
              <a:buFont typeface="Wingdings" panose="05000000000000000000" pitchFamily="2" charset="2"/>
              <a:buChar char="Ø"/>
            </a:pPr>
            <a:endParaRPr lang="fr-BE" sz="1067" dirty="0">
              <a:solidFill>
                <a:schemeClr val="bg1"/>
              </a:solidFill>
            </a:endParaRPr>
          </a:p>
          <a:p>
            <a:pPr marL="457189" indent="-457189">
              <a:buFont typeface="Wingdings" panose="05000000000000000000" pitchFamily="2" charset="2"/>
              <a:buChar char="Ø"/>
            </a:pPr>
            <a:r>
              <a:rPr lang="fr-BE" sz="2800" dirty="0">
                <a:solidFill>
                  <a:schemeClr val="bg1"/>
                </a:solidFill>
              </a:rPr>
              <a:t>Candidatures pour </a:t>
            </a:r>
            <a:r>
              <a:rPr lang="fr-BE" sz="2800" b="1" dirty="0">
                <a:solidFill>
                  <a:schemeClr val="bg1"/>
                </a:solidFill>
              </a:rPr>
              <a:t>le 31/01/24</a:t>
            </a:r>
            <a:r>
              <a:rPr lang="fr-BE" sz="2800" dirty="0">
                <a:solidFill>
                  <a:schemeClr val="bg1"/>
                </a:solidFill>
              </a:rPr>
              <a:t>.</a:t>
            </a:r>
          </a:p>
          <a:p>
            <a:pPr marL="457189" indent="-457189">
              <a:buFont typeface="Wingdings" panose="05000000000000000000" pitchFamily="2" charset="2"/>
              <a:buChar char="Ø"/>
            </a:pPr>
            <a:endParaRPr lang="fr-BE" sz="1067" dirty="0">
              <a:solidFill>
                <a:schemeClr val="bg1"/>
              </a:solidFill>
            </a:endParaRPr>
          </a:p>
          <a:p>
            <a:pPr marL="457189" indent="-457189">
              <a:buFont typeface="Wingdings" panose="05000000000000000000" pitchFamily="2" charset="2"/>
              <a:buChar char="Ø"/>
            </a:pPr>
            <a:r>
              <a:rPr lang="fr-BE" sz="2800" dirty="0">
                <a:solidFill>
                  <a:schemeClr val="bg1"/>
                </a:solidFill>
              </a:rPr>
              <a:t>Date du Jury: à convenir</a:t>
            </a:r>
          </a:p>
          <a:p>
            <a:pPr marL="457189" indent="-457189">
              <a:buFont typeface="Wingdings" panose="05000000000000000000" pitchFamily="2" charset="2"/>
              <a:buChar char="Ø"/>
            </a:pPr>
            <a:endParaRPr lang="fr-BE" sz="1067" dirty="0">
              <a:solidFill>
                <a:schemeClr val="bg1"/>
              </a:solidFill>
            </a:endParaRPr>
          </a:p>
          <a:p>
            <a:pPr marL="457189" indent="-457189">
              <a:buFont typeface="Wingdings" panose="05000000000000000000" pitchFamily="2" charset="2"/>
              <a:buChar char="Ø"/>
            </a:pPr>
            <a:r>
              <a:rPr lang="fr-BE" sz="2800" dirty="0">
                <a:solidFill>
                  <a:schemeClr val="bg1"/>
                </a:solidFill>
              </a:rPr>
              <a:t>Global Grant soumis par le club parrain online</a:t>
            </a:r>
          </a:p>
          <a:p>
            <a:pPr marL="457189" indent="-457189">
              <a:buFont typeface="Wingdings" panose="05000000000000000000" pitchFamily="2" charset="2"/>
              <a:buChar char="Ø"/>
            </a:pPr>
            <a:endParaRPr lang="fr-BE" sz="2800" dirty="0">
              <a:solidFill>
                <a:schemeClr val="bg1"/>
              </a:solidFill>
            </a:endParaRPr>
          </a:p>
        </p:txBody>
      </p:sp>
    </p:spTree>
    <p:extLst>
      <p:ext uri="{BB962C8B-B14F-4D97-AF65-F5344CB8AC3E}">
        <p14:creationId xmlns:p14="http://schemas.microsoft.com/office/powerpoint/2010/main" val="28442037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t="-817"/>
          <a:stretch/>
        </p:blipFill>
        <p:spPr>
          <a:xfrm>
            <a:off x="-1142574" y="-55984"/>
            <a:ext cx="7352523" cy="6913984"/>
          </a:xfrm>
          <a:prstGeom prst="rect">
            <a:avLst/>
          </a:prstGeom>
        </p:spPr>
      </p:pic>
      <p:sp>
        <p:nvSpPr>
          <p:cNvPr id="8" name="Title 1">
            <a:extLst>
              <a:ext uri="{FF2B5EF4-FFF2-40B4-BE49-F238E27FC236}">
                <a16:creationId xmlns:a16="http://schemas.microsoft.com/office/drawing/2014/main" id="{1FAEB2CE-42D1-4AD9-AC69-05C634FABCE9}"/>
              </a:ext>
            </a:extLst>
          </p:cNvPr>
          <p:cNvSpPr txBox="1">
            <a:spLocks/>
          </p:cNvSpPr>
          <p:nvPr/>
        </p:nvSpPr>
        <p:spPr>
          <a:xfrm>
            <a:off x="6418730" y="-245953"/>
            <a:ext cx="6155303" cy="1679991"/>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914377" fontAlgn="auto">
              <a:lnSpc>
                <a:spcPct val="100000"/>
              </a:lnSpc>
              <a:spcAft>
                <a:spcPts val="0"/>
              </a:spcAft>
              <a:defRPr/>
            </a:pPr>
            <a:r>
              <a:rPr lang="fr" sz="3200" b="1" spc="600" dirty="0">
                <a:solidFill>
                  <a:srgbClr val="FFFFFF"/>
                </a:solidFill>
                <a:latin typeface="Arial" panose="020B0604020202020204" pitchFamily="34" charset="0"/>
                <a:ea typeface="Arial" charset="0"/>
                <a:cs typeface="Arial" panose="020B0604020202020204" pitchFamily="34" charset="0"/>
              </a:rPr>
              <a:t>Bourses de District</a:t>
            </a:r>
            <a:endParaRPr lang="fr" sz="3200" b="1" spc="300" dirty="0">
              <a:solidFill>
                <a:srgbClr val="48595D"/>
              </a:solidFill>
              <a:latin typeface="Arial" panose="020B0604020202020204" pitchFamily="34" charset="0"/>
              <a:ea typeface="Arial" charset="0"/>
              <a:cs typeface="Arial" panose="020B0604020202020204" pitchFamily="34" charset="0"/>
            </a:endParaRPr>
          </a:p>
        </p:txBody>
      </p:sp>
      <p:sp>
        <p:nvSpPr>
          <p:cNvPr id="5" name="Rectangle 4">
            <a:extLst>
              <a:ext uri="{FF2B5EF4-FFF2-40B4-BE49-F238E27FC236}">
                <a16:creationId xmlns:a16="http://schemas.microsoft.com/office/drawing/2014/main" id="{1E2E6627-3289-43D7-B8B7-982C7BC4EF73}"/>
              </a:ext>
            </a:extLst>
          </p:cNvPr>
          <p:cNvSpPr/>
          <p:nvPr/>
        </p:nvSpPr>
        <p:spPr>
          <a:xfrm>
            <a:off x="6406776" y="1295400"/>
            <a:ext cx="5785224" cy="3952236"/>
          </a:xfrm>
          <a:prstGeom prst="rect">
            <a:avLst/>
          </a:prstGeom>
        </p:spPr>
        <p:txBody>
          <a:bodyPr wrap="square">
            <a:spAutoFit/>
          </a:bodyPr>
          <a:lstStyle/>
          <a:p>
            <a:pPr marL="457189" indent="-457189" defTabSz="1219170" eaLnBrk="0" fontAlgn="auto" hangingPunct="0">
              <a:spcAft>
                <a:spcPts val="0"/>
              </a:spcAft>
              <a:buFont typeface="Wingdings" panose="05000000000000000000" pitchFamily="2" charset="2"/>
              <a:buChar char="Ø"/>
              <a:defRPr/>
            </a:pPr>
            <a:r>
              <a:rPr lang="en-US" sz="2800" dirty="0" err="1">
                <a:solidFill>
                  <a:schemeClr val="bg1"/>
                </a:solidFill>
                <a:cs typeface="Cambria"/>
              </a:rPr>
              <a:t>Attribuées</a:t>
            </a:r>
            <a:r>
              <a:rPr lang="en-US" sz="2800" dirty="0">
                <a:solidFill>
                  <a:schemeClr val="bg1"/>
                </a:solidFill>
                <a:cs typeface="Cambria"/>
              </a:rPr>
              <a:t> par le District </a:t>
            </a:r>
          </a:p>
          <a:p>
            <a:pPr marL="457189" indent="-457189" defTabSz="1219170" eaLnBrk="0" fontAlgn="auto" hangingPunct="0">
              <a:spcAft>
                <a:spcPts val="0"/>
              </a:spcAft>
              <a:buFont typeface="Wingdings" panose="05000000000000000000" pitchFamily="2" charset="2"/>
              <a:buChar char="Ø"/>
              <a:defRPr/>
            </a:pPr>
            <a:endParaRPr lang="en-US" sz="1067" dirty="0">
              <a:solidFill>
                <a:schemeClr val="bg1"/>
              </a:solidFill>
              <a:cs typeface="Cambria"/>
            </a:endParaRPr>
          </a:p>
          <a:p>
            <a:pPr marL="380990" indent="-380990" fontAlgn="auto">
              <a:spcAft>
                <a:spcPts val="0"/>
              </a:spcAft>
              <a:buFont typeface="Wingdings" panose="05000000000000000000" pitchFamily="2" charset="2"/>
              <a:buChar char="Ø"/>
              <a:defRPr/>
            </a:pPr>
            <a:r>
              <a:rPr lang="en-US" sz="2800" dirty="0">
                <a:solidFill>
                  <a:schemeClr val="bg1"/>
                </a:solidFill>
                <a:cs typeface="Cambria"/>
              </a:rPr>
              <a:t> </a:t>
            </a:r>
            <a:r>
              <a:rPr lang="en-US" sz="2800" dirty="0" err="1">
                <a:solidFill>
                  <a:schemeClr val="bg1"/>
                </a:solidFill>
                <a:cs typeface="Cambria"/>
              </a:rPr>
              <a:t>Financées</a:t>
            </a:r>
            <a:r>
              <a:rPr lang="en-US" sz="2800" dirty="0">
                <a:solidFill>
                  <a:schemeClr val="bg1"/>
                </a:solidFill>
                <a:cs typeface="Cambria"/>
              </a:rPr>
              <a:t> par </a:t>
            </a:r>
            <a:r>
              <a:rPr lang="en-US" sz="2800" dirty="0" err="1">
                <a:solidFill>
                  <a:schemeClr val="bg1"/>
                </a:solidFill>
                <a:cs typeface="Cambria"/>
              </a:rPr>
              <a:t>nos</a:t>
            </a:r>
            <a:r>
              <a:rPr lang="en-US" sz="2800" dirty="0">
                <a:solidFill>
                  <a:schemeClr val="bg1"/>
                </a:solidFill>
                <a:cs typeface="Cambria"/>
              </a:rPr>
              <a:t> </a:t>
            </a:r>
            <a:r>
              <a:rPr lang="en-US" sz="2800" dirty="0" err="1">
                <a:solidFill>
                  <a:schemeClr val="bg1"/>
                </a:solidFill>
                <a:cs typeface="Cambria"/>
              </a:rPr>
              <a:t>cotisations</a:t>
            </a:r>
            <a:r>
              <a:rPr lang="en-US" sz="2800" dirty="0">
                <a:solidFill>
                  <a:schemeClr val="bg1"/>
                </a:solidFill>
                <a:cs typeface="Cambria"/>
              </a:rPr>
              <a:t> </a:t>
            </a:r>
          </a:p>
          <a:p>
            <a:pPr defTabSz="1219170" eaLnBrk="0" fontAlgn="auto" hangingPunct="0">
              <a:spcAft>
                <a:spcPts val="0"/>
              </a:spcAft>
              <a:defRPr/>
            </a:pPr>
            <a:endParaRPr lang="en-US" sz="1067" dirty="0">
              <a:solidFill>
                <a:schemeClr val="bg1"/>
              </a:solidFill>
              <a:cs typeface="Cambria"/>
            </a:endParaRPr>
          </a:p>
          <a:p>
            <a:pPr defTabSz="1219170" eaLnBrk="0" fontAlgn="auto" hangingPunct="0">
              <a:spcAft>
                <a:spcPts val="0"/>
              </a:spcAft>
              <a:buFont typeface="Wingdings" pitchFamily="2" charset="2"/>
              <a:buChar char="Ø"/>
              <a:defRPr/>
            </a:pPr>
            <a:r>
              <a:rPr lang="en-US" sz="2800" dirty="0">
                <a:solidFill>
                  <a:schemeClr val="bg1"/>
                </a:solidFill>
                <a:cs typeface="Cambria"/>
              </a:rPr>
              <a:t>  5 à 6 bourses par an (35.000€)</a:t>
            </a:r>
          </a:p>
          <a:p>
            <a:pPr defTabSz="1219170" eaLnBrk="0" fontAlgn="auto" hangingPunct="0">
              <a:spcAft>
                <a:spcPts val="0"/>
              </a:spcAft>
              <a:buFont typeface="Wingdings" pitchFamily="2" charset="2"/>
              <a:buChar char="Ø"/>
              <a:defRPr/>
            </a:pPr>
            <a:endParaRPr lang="en-US" sz="1067" dirty="0">
              <a:solidFill>
                <a:schemeClr val="bg1"/>
              </a:solidFill>
              <a:cs typeface="Cambria"/>
            </a:endParaRPr>
          </a:p>
          <a:p>
            <a:pPr defTabSz="1219170" eaLnBrk="0" fontAlgn="auto" hangingPunct="0">
              <a:spcAft>
                <a:spcPts val="0"/>
              </a:spcAft>
              <a:buFont typeface="Wingdings" pitchFamily="2" charset="2"/>
              <a:buChar char="Ø"/>
              <a:defRPr/>
            </a:pPr>
            <a:r>
              <a:rPr lang="en-US" sz="2800" dirty="0">
                <a:solidFill>
                  <a:schemeClr val="bg1"/>
                </a:solidFill>
                <a:cs typeface="Cambria"/>
              </a:rPr>
              <a:t> </a:t>
            </a:r>
            <a:r>
              <a:rPr lang="en-US" sz="2800" dirty="0" err="1">
                <a:solidFill>
                  <a:schemeClr val="bg1"/>
                </a:solidFill>
                <a:cs typeface="Cambria"/>
              </a:rPr>
              <a:t>Objet</a:t>
            </a:r>
            <a:r>
              <a:rPr lang="en-US" sz="2800" dirty="0">
                <a:solidFill>
                  <a:schemeClr val="bg1"/>
                </a:solidFill>
                <a:cs typeface="Cambria"/>
              </a:rPr>
              <a:t> </a:t>
            </a:r>
            <a:r>
              <a:rPr lang="en-US" sz="2800" dirty="0" err="1">
                <a:solidFill>
                  <a:schemeClr val="bg1"/>
                </a:solidFill>
                <a:cs typeface="Cambria"/>
              </a:rPr>
              <a:t>complémentaire</a:t>
            </a:r>
            <a:r>
              <a:rPr lang="en-US" sz="2800" dirty="0">
                <a:solidFill>
                  <a:schemeClr val="bg1"/>
                </a:solidFill>
                <a:cs typeface="Cambria"/>
              </a:rPr>
              <a:t> aux axes</a:t>
            </a:r>
          </a:p>
          <a:p>
            <a:pPr defTabSz="1219170" eaLnBrk="0" fontAlgn="auto" hangingPunct="0">
              <a:spcAft>
                <a:spcPts val="0"/>
              </a:spcAft>
              <a:defRPr/>
            </a:pPr>
            <a:r>
              <a:rPr lang="en-US" sz="2800" dirty="0">
                <a:solidFill>
                  <a:schemeClr val="bg1"/>
                </a:solidFill>
                <a:cs typeface="Cambria"/>
              </a:rPr>
              <a:t>    </a:t>
            </a:r>
            <a:r>
              <a:rPr lang="en-US" sz="2800" dirty="0" err="1">
                <a:solidFill>
                  <a:schemeClr val="bg1"/>
                </a:solidFill>
                <a:cs typeface="Cambria"/>
              </a:rPr>
              <a:t>stratégiques</a:t>
            </a:r>
            <a:endParaRPr lang="en-US" sz="2800" dirty="0">
              <a:solidFill>
                <a:schemeClr val="bg1"/>
              </a:solidFill>
              <a:cs typeface="Cambria"/>
            </a:endParaRPr>
          </a:p>
          <a:p>
            <a:pPr fontAlgn="auto">
              <a:lnSpc>
                <a:spcPct val="150000"/>
              </a:lnSpc>
              <a:spcAft>
                <a:spcPts val="0"/>
              </a:spcAft>
              <a:buFont typeface="Wingdings" pitchFamily="2" charset="2"/>
              <a:buChar char="Ø"/>
              <a:defRPr/>
            </a:pPr>
            <a:r>
              <a:rPr lang="en-US" sz="2800" dirty="0">
                <a:solidFill>
                  <a:schemeClr val="bg1"/>
                </a:solidFill>
                <a:cs typeface="Cambria"/>
              </a:rPr>
              <a:t>  Candidatures pour </a:t>
            </a:r>
            <a:r>
              <a:rPr lang="en-US" sz="2800" b="1" dirty="0">
                <a:solidFill>
                  <a:schemeClr val="bg1"/>
                </a:solidFill>
                <a:cs typeface="Cambria"/>
              </a:rPr>
              <a:t>le 30/04/24</a:t>
            </a:r>
          </a:p>
          <a:p>
            <a:pPr fontAlgn="auto">
              <a:lnSpc>
                <a:spcPct val="150000"/>
              </a:lnSpc>
              <a:spcAft>
                <a:spcPts val="0"/>
              </a:spcAft>
              <a:buFont typeface="Wingdings" pitchFamily="2" charset="2"/>
              <a:buChar char="Ø"/>
              <a:defRPr/>
            </a:pPr>
            <a:r>
              <a:rPr lang="fr-BE" sz="2800" dirty="0">
                <a:solidFill>
                  <a:schemeClr val="bg1"/>
                </a:solidFill>
                <a:cs typeface="Cambria"/>
              </a:rPr>
              <a:t>  Date du Ju</a:t>
            </a:r>
            <a:r>
              <a:rPr lang="en-US" sz="2800" dirty="0" err="1">
                <a:solidFill>
                  <a:schemeClr val="bg1"/>
                </a:solidFill>
                <a:cs typeface="Cambria"/>
              </a:rPr>
              <a:t>ry</a:t>
            </a:r>
            <a:r>
              <a:rPr lang="en-US" sz="2800" dirty="0">
                <a:solidFill>
                  <a:schemeClr val="bg1"/>
                </a:solidFill>
                <a:cs typeface="Cambria"/>
              </a:rPr>
              <a:t> : à </a:t>
            </a:r>
            <a:r>
              <a:rPr lang="en-US" sz="2800" dirty="0" err="1">
                <a:solidFill>
                  <a:schemeClr val="bg1"/>
                </a:solidFill>
                <a:cs typeface="Cambria"/>
              </a:rPr>
              <a:t>convenir</a:t>
            </a:r>
            <a:endParaRPr lang="en-US" sz="2800" dirty="0">
              <a:solidFill>
                <a:schemeClr val="bg1"/>
              </a:solidFill>
              <a:cs typeface="Cambria"/>
            </a:endParaRPr>
          </a:p>
        </p:txBody>
      </p:sp>
      <p:sp>
        <p:nvSpPr>
          <p:cNvPr id="7" name="ZoneTexte 6">
            <a:extLst>
              <a:ext uri="{FF2B5EF4-FFF2-40B4-BE49-F238E27FC236}">
                <a16:creationId xmlns:a16="http://schemas.microsoft.com/office/drawing/2014/main" id="{723131A2-3F70-4B13-BB4E-5EBC1377AB6F}"/>
              </a:ext>
            </a:extLst>
          </p:cNvPr>
          <p:cNvSpPr txBox="1"/>
          <p:nvPr/>
        </p:nvSpPr>
        <p:spPr>
          <a:xfrm>
            <a:off x="6209949" y="5461000"/>
            <a:ext cx="5785224" cy="830997"/>
          </a:xfrm>
          <a:prstGeom prst="rect">
            <a:avLst/>
          </a:prstGeom>
          <a:noFill/>
        </p:spPr>
        <p:txBody>
          <a:bodyPr wrap="square" rtlCol="0">
            <a:spAutoFit/>
          </a:bodyPr>
          <a:lstStyle/>
          <a:p>
            <a:pPr algn="ctr" defTabSz="1219170" eaLnBrk="0" hangingPunct="0">
              <a:defRPr/>
            </a:pPr>
            <a:r>
              <a:rPr lang="fr-BE" dirty="0">
                <a:solidFill>
                  <a:schemeClr val="tx2">
                    <a:lumMod val="50000"/>
                  </a:schemeClr>
                </a:solidFill>
              </a:rPr>
              <a:t>Règlement:</a:t>
            </a:r>
            <a:r>
              <a:rPr lang="fr-BE" u="sng" dirty="0">
                <a:solidFill>
                  <a:schemeClr val="tx2">
                    <a:lumMod val="50000"/>
                  </a:schemeClr>
                </a:solidFill>
              </a:rPr>
              <a:t> foundation.rotary2160.org/fr/documents</a:t>
            </a:r>
          </a:p>
        </p:txBody>
      </p:sp>
    </p:spTree>
    <p:custDataLst>
      <p:tags r:id="rId1"/>
    </p:custDataLst>
    <p:extLst>
      <p:ext uri="{BB962C8B-B14F-4D97-AF65-F5344CB8AC3E}">
        <p14:creationId xmlns:p14="http://schemas.microsoft.com/office/powerpoint/2010/main" val="1806519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10"/>
          <p:cNvSpPr txBox="1">
            <a:spLocks noChangeArrowheads="1"/>
          </p:cNvSpPr>
          <p:nvPr/>
        </p:nvSpPr>
        <p:spPr bwMode="auto">
          <a:xfrm>
            <a:off x="1943100" y="4953000"/>
            <a:ext cx="8305800" cy="1143000"/>
          </a:xfrm>
          <a:prstGeom prst="rect">
            <a:avLst/>
          </a:prstGeom>
          <a:noFill/>
          <a:ln w="9525">
            <a:noFill/>
            <a:miter lim="800000"/>
            <a:headEnd/>
            <a:tailEnd/>
          </a:ln>
        </p:spPr>
        <p:txBody>
          <a:bodyPr lIns="0" tIns="0" rIns="0" bIns="0"/>
          <a:lstStyle/>
          <a:p>
            <a:pPr defTabSz="457200">
              <a:defRPr/>
            </a:pPr>
            <a:endParaRPr lang="en-US" sz="2000" dirty="0">
              <a:solidFill>
                <a:srgbClr val="01B4E7"/>
              </a:solidFill>
              <a:latin typeface="Georgia" pitchFamily="18" charset="0"/>
            </a:endParaRPr>
          </a:p>
        </p:txBody>
      </p:sp>
      <p:pic>
        <p:nvPicPr>
          <p:cNvPr id="5" name="Image 4">
            <a:extLst>
              <a:ext uri="{FF2B5EF4-FFF2-40B4-BE49-F238E27FC236}">
                <a16:creationId xmlns:a16="http://schemas.microsoft.com/office/drawing/2014/main" id="{6B62C011-A36D-495A-B7AE-E6538B0FD42A}"/>
              </a:ext>
            </a:extLst>
          </p:cNvPr>
          <p:cNvPicPr>
            <a:picLocks noChangeAspect="1"/>
          </p:cNvPicPr>
          <p:nvPr/>
        </p:nvPicPr>
        <p:blipFill>
          <a:blip r:embed="rId3"/>
          <a:stretch>
            <a:fillRect/>
          </a:stretch>
        </p:blipFill>
        <p:spPr>
          <a:xfrm>
            <a:off x="0" y="1371600"/>
            <a:ext cx="12191999" cy="4190999"/>
          </a:xfrm>
          <a:prstGeom prst="rect">
            <a:avLst/>
          </a:prstGeom>
        </p:spPr>
      </p:pic>
      <p:sp>
        <p:nvSpPr>
          <p:cNvPr id="2" name="Titre 1">
            <a:extLst>
              <a:ext uri="{FF2B5EF4-FFF2-40B4-BE49-F238E27FC236}">
                <a16:creationId xmlns:a16="http://schemas.microsoft.com/office/drawing/2014/main" id="{2F2A9B3E-A4D7-44A5-8E91-A88A4AEBB3E8}"/>
              </a:ext>
            </a:extLst>
          </p:cNvPr>
          <p:cNvSpPr>
            <a:spLocks noGrp="1"/>
          </p:cNvSpPr>
          <p:nvPr>
            <p:ph type="ctrTitle" idx="4294967295"/>
          </p:nvPr>
        </p:nvSpPr>
        <p:spPr>
          <a:xfrm>
            <a:off x="0" y="261938"/>
            <a:ext cx="9144000" cy="839787"/>
          </a:xfrm>
          <a:prstGeom prst="rect">
            <a:avLst/>
          </a:prstGeom>
          <a:solidFill>
            <a:srgbClr val="005DAA"/>
          </a:solidFill>
        </p:spPr>
        <p:txBody>
          <a:bodyPr/>
          <a:lstStyle/>
          <a:p>
            <a:pPr algn="l" eaLnBrk="1" hangingPunct="1">
              <a:spcAft>
                <a:spcPts val="2400"/>
              </a:spcAft>
              <a:defRPr/>
            </a:pPr>
            <a:r>
              <a:rPr lang="en-US"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Les Subventions (grants)</a:t>
            </a:r>
            <a:br>
              <a:rPr lang="en-US"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fr-BE" b="1" dirty="0">
              <a:latin typeface="Arial" panose="020B0604020202020204" pitchFamily="34" charset="0"/>
              <a:cs typeface="Arial" panose="020B0604020202020204" pitchFamily="34" charset="0"/>
            </a:endParaRPr>
          </a:p>
        </p:txBody>
      </p:sp>
      <p:pic>
        <p:nvPicPr>
          <p:cNvPr id="4" name="Image 3" descr="Une image contenant texte&#10;&#10;Description générée automatiquement">
            <a:extLst>
              <a:ext uri="{FF2B5EF4-FFF2-40B4-BE49-F238E27FC236}">
                <a16:creationId xmlns:a16="http://schemas.microsoft.com/office/drawing/2014/main" id="{DFD624B1-3688-42D2-8050-C0420DD70299}"/>
              </a:ext>
            </a:extLst>
          </p:cNvPr>
          <p:cNvPicPr>
            <a:picLocks noChangeAspect="1"/>
          </p:cNvPicPr>
          <p:nvPr/>
        </p:nvPicPr>
        <p:blipFill>
          <a:blip r:embed="rId4"/>
          <a:stretch>
            <a:fillRect/>
          </a:stretch>
        </p:blipFill>
        <p:spPr>
          <a:xfrm>
            <a:off x="1524762" y="3819773"/>
            <a:ext cx="9142475" cy="2006703"/>
          </a:xfrm>
          <a:prstGeom prst="rect">
            <a:avLst/>
          </a:prstGeom>
        </p:spPr>
      </p:pic>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re 1">
            <a:extLst>
              <a:ext uri="{FF2B5EF4-FFF2-40B4-BE49-F238E27FC236}">
                <a16:creationId xmlns:a16="http://schemas.microsoft.com/office/drawing/2014/main" id="{523C02D8-5BB1-4DAA-BC7E-4BEA20FEE1BD}"/>
              </a:ext>
            </a:extLst>
          </p:cNvPr>
          <p:cNvSpPr>
            <a:spLocks noGrp="1"/>
          </p:cNvSpPr>
          <p:nvPr>
            <p:ph type="title"/>
          </p:nvPr>
        </p:nvSpPr>
        <p:spPr>
          <a:xfrm>
            <a:off x="419100" y="212556"/>
            <a:ext cx="11353800" cy="1006644"/>
          </a:xfrm>
          <a:prstGeom prst="rect">
            <a:avLst/>
          </a:prstGeom>
        </p:spPr>
        <p:txBody>
          <a:bodyPr>
            <a:noAutofit/>
          </a:bodyPr>
          <a:lstStyle/>
          <a:p>
            <a:pPr algn="l"/>
            <a:r>
              <a:rPr lang="nl-BE" altLang="fr-FR" b="1" cap="none" dirty="0" err="1">
                <a:solidFill>
                  <a:schemeClr val="bg1"/>
                </a:solidFill>
                <a:latin typeface="Arial" panose="020B0604020202020204" pitchFamily="34" charset="0"/>
                <a:cs typeface="Arial" panose="020B0604020202020204" pitchFamily="34" charset="0"/>
              </a:rPr>
              <a:t>Bourses</a:t>
            </a:r>
            <a:r>
              <a:rPr lang="nl-BE" altLang="fr-FR" b="1" cap="none" dirty="0">
                <a:solidFill>
                  <a:schemeClr val="bg1"/>
                </a:solidFill>
                <a:latin typeface="Arial" panose="020B0604020202020204" pitchFamily="34" charset="0"/>
                <a:cs typeface="Arial" panose="020B0604020202020204" pitchFamily="34" charset="0"/>
              </a:rPr>
              <a:t> </a:t>
            </a:r>
            <a:r>
              <a:rPr lang="nl-BE" altLang="fr-FR" b="1" cap="none" dirty="0" err="1">
                <a:latin typeface="Arial" panose="020B0604020202020204" pitchFamily="34" charset="0"/>
                <a:cs typeface="Arial" panose="020B0604020202020204" pitchFamily="34" charset="0"/>
              </a:rPr>
              <a:t>d</a:t>
            </a:r>
            <a:r>
              <a:rPr lang="nl-BE" altLang="fr-FR" b="1" cap="none" dirty="0" err="1">
                <a:solidFill>
                  <a:schemeClr val="bg1"/>
                </a:solidFill>
                <a:latin typeface="Arial" panose="020B0604020202020204" pitchFamily="34" charset="0"/>
                <a:cs typeface="Arial" panose="020B0604020202020204" pitchFamily="34" charset="0"/>
              </a:rPr>
              <a:t>’études</a:t>
            </a:r>
            <a:endParaRPr lang="fr-BE" altLang="fr-FR" b="1" cap="none" dirty="0">
              <a:solidFill>
                <a:schemeClr val="bg1"/>
              </a:solidFill>
              <a:latin typeface="Arial" panose="020B0604020202020204" pitchFamily="34" charset="0"/>
              <a:cs typeface="Arial" panose="020B0604020202020204" pitchFamily="34" charset="0"/>
            </a:endParaRPr>
          </a:p>
        </p:txBody>
      </p:sp>
      <p:sp>
        <p:nvSpPr>
          <p:cNvPr id="5" name="Espace réservé du contenu 4">
            <a:extLst>
              <a:ext uri="{FF2B5EF4-FFF2-40B4-BE49-F238E27FC236}">
                <a16:creationId xmlns:a16="http://schemas.microsoft.com/office/drawing/2014/main" id="{E2FC8BAB-89EC-41CF-B950-28755BB81981}"/>
              </a:ext>
            </a:extLst>
          </p:cNvPr>
          <p:cNvSpPr>
            <a:spLocks noGrp="1"/>
          </p:cNvSpPr>
          <p:nvPr>
            <p:ph idx="4294967295"/>
          </p:nvPr>
        </p:nvSpPr>
        <p:spPr>
          <a:xfrm>
            <a:off x="412922" y="1828800"/>
            <a:ext cx="10972800" cy="4525963"/>
          </a:xfrm>
          <a:prstGeom prst="rect">
            <a:avLst/>
          </a:prstGeom>
        </p:spPr>
        <p:txBody>
          <a:bodyPr/>
          <a:lstStyle/>
          <a:p>
            <a:pPr marL="0" indent="0" algn="ctr">
              <a:buNone/>
            </a:pPr>
            <a:r>
              <a:rPr lang="fr-BE" dirty="0">
                <a:solidFill>
                  <a:srgbClr val="0070C0"/>
                </a:solidFill>
                <a:latin typeface="Arial" panose="020B0604020202020204" pitchFamily="34" charset="0"/>
                <a:cs typeface="Arial" panose="020B0604020202020204" pitchFamily="34" charset="0"/>
              </a:rPr>
              <a:t>Concours des bourses du D2160</a:t>
            </a:r>
          </a:p>
          <a:p>
            <a:pPr lvl="1"/>
            <a:endParaRPr lang="fr-BE" sz="1400" dirty="0">
              <a:solidFill>
                <a:srgbClr val="0070C0"/>
              </a:solidFill>
              <a:latin typeface="Arial" panose="020B0604020202020204" pitchFamily="34" charset="0"/>
              <a:cs typeface="Arial" panose="020B0604020202020204" pitchFamily="34" charset="0"/>
            </a:endParaRPr>
          </a:p>
          <a:p>
            <a:pPr marL="457200" lvl="1" indent="0">
              <a:buNone/>
            </a:pPr>
            <a:r>
              <a:rPr lang="fr-BE" dirty="0">
                <a:solidFill>
                  <a:srgbClr val="0070C0"/>
                </a:solidFill>
                <a:latin typeface="Arial" panose="020B0604020202020204" pitchFamily="34" charset="0"/>
                <a:cs typeface="Arial" panose="020B0604020202020204" pitchFamily="34" charset="0"/>
              </a:rPr>
              <a:t>Pour postuler : 3 étapes</a:t>
            </a:r>
          </a:p>
          <a:p>
            <a:pPr lvl="1"/>
            <a:endParaRPr lang="fr-BE" sz="1400" dirty="0">
              <a:solidFill>
                <a:srgbClr val="0070C0"/>
              </a:solidFill>
              <a:latin typeface="Arial" panose="020B0604020202020204" pitchFamily="34" charset="0"/>
              <a:cs typeface="Arial" panose="020B0604020202020204" pitchFamily="34" charset="0"/>
            </a:endParaRPr>
          </a:p>
          <a:p>
            <a:pPr marL="1797050" lvl="2" indent="-514350">
              <a:spcBef>
                <a:spcPts val="1200"/>
              </a:spcBef>
              <a:buFont typeface="+mj-lt"/>
              <a:buAutoNum type="arabicPeriod"/>
            </a:pPr>
            <a:r>
              <a:rPr lang="fr-BE" sz="2800" dirty="0">
                <a:solidFill>
                  <a:srgbClr val="0070C0"/>
                </a:solidFill>
                <a:latin typeface="Arial" panose="020B0604020202020204" pitchFamily="34" charset="0"/>
                <a:cs typeface="Arial" panose="020B0604020202020204" pitchFamily="34" charset="0"/>
              </a:rPr>
              <a:t>Le club parrain recrute les candidats et fait la première sélection.</a:t>
            </a:r>
          </a:p>
          <a:p>
            <a:pPr marL="1797050" lvl="2" indent="-514350">
              <a:spcBef>
                <a:spcPts val="1200"/>
              </a:spcBef>
              <a:buFont typeface="+mj-lt"/>
              <a:buAutoNum type="arabicPeriod"/>
            </a:pPr>
            <a:r>
              <a:rPr lang="fr-BE" sz="2800" dirty="0">
                <a:solidFill>
                  <a:srgbClr val="0070C0"/>
                </a:solidFill>
                <a:latin typeface="Arial" panose="020B0604020202020204" pitchFamily="34" charset="0"/>
                <a:cs typeface="Arial" panose="020B0604020202020204" pitchFamily="34" charset="0"/>
              </a:rPr>
              <a:t>Le club parrain établit avec les candidats retenus les dossiers de demande de bourses.</a:t>
            </a:r>
          </a:p>
          <a:p>
            <a:pPr marL="1797050" lvl="2" indent="-514350">
              <a:spcBef>
                <a:spcPts val="1200"/>
              </a:spcBef>
              <a:buFont typeface="+mj-lt"/>
              <a:buAutoNum type="arabicPeriod"/>
            </a:pPr>
            <a:r>
              <a:rPr lang="fr-BE" sz="2800" dirty="0">
                <a:solidFill>
                  <a:srgbClr val="0070C0"/>
                </a:solidFill>
                <a:latin typeface="Arial" panose="020B0604020202020204" pitchFamily="34" charset="0"/>
                <a:cs typeface="Arial" panose="020B0604020202020204" pitchFamily="34" charset="0"/>
              </a:rPr>
              <a:t>Les candidats participent à une audition devant le jury.</a:t>
            </a:r>
            <a:endParaRPr lang="fr-BE" sz="2400" dirty="0">
              <a:solidFill>
                <a:srgbClr val="0070C0"/>
              </a:solidFill>
              <a:latin typeface="Arial" panose="020B0604020202020204" pitchFamily="34" charset="0"/>
              <a:cs typeface="Arial" panose="020B0604020202020204" pitchFamily="34" charset="0"/>
            </a:endParaRPr>
          </a:p>
          <a:p>
            <a:endParaRPr lang="fr-BE" dirty="0"/>
          </a:p>
        </p:txBody>
      </p:sp>
    </p:spTree>
    <p:extLst>
      <p:ext uri="{BB962C8B-B14F-4D97-AF65-F5344CB8AC3E}">
        <p14:creationId xmlns:p14="http://schemas.microsoft.com/office/powerpoint/2010/main" val="31868410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re 1">
            <a:extLst>
              <a:ext uri="{FF2B5EF4-FFF2-40B4-BE49-F238E27FC236}">
                <a16:creationId xmlns:a16="http://schemas.microsoft.com/office/drawing/2014/main" id="{523C02D8-5BB1-4DAA-BC7E-4BEA20FEE1BD}"/>
              </a:ext>
            </a:extLst>
          </p:cNvPr>
          <p:cNvSpPr>
            <a:spLocks noGrp="1"/>
          </p:cNvSpPr>
          <p:nvPr>
            <p:ph type="title"/>
          </p:nvPr>
        </p:nvSpPr>
        <p:spPr>
          <a:xfrm>
            <a:off x="457200" y="212556"/>
            <a:ext cx="11049000" cy="1006644"/>
          </a:xfrm>
          <a:prstGeom prst="rect">
            <a:avLst/>
          </a:prstGeom>
        </p:spPr>
        <p:txBody>
          <a:bodyPr>
            <a:noAutofit/>
          </a:bodyPr>
          <a:lstStyle/>
          <a:p>
            <a:pPr algn="l"/>
            <a:r>
              <a:rPr lang="nl-BE" altLang="fr-FR" b="1" cap="none" dirty="0" err="1">
                <a:solidFill>
                  <a:schemeClr val="bg1"/>
                </a:solidFill>
                <a:latin typeface="Arial" panose="020B0604020202020204" pitchFamily="34" charset="0"/>
                <a:cs typeface="Arial" panose="020B0604020202020204" pitchFamily="34" charset="0"/>
              </a:rPr>
              <a:t>Bourses</a:t>
            </a:r>
            <a:r>
              <a:rPr lang="nl-BE" altLang="fr-FR" b="1" cap="none" dirty="0">
                <a:solidFill>
                  <a:schemeClr val="bg1"/>
                </a:solidFill>
                <a:latin typeface="Arial" panose="020B0604020202020204" pitchFamily="34" charset="0"/>
                <a:cs typeface="Arial" panose="020B0604020202020204" pitchFamily="34" charset="0"/>
              </a:rPr>
              <a:t> de District</a:t>
            </a:r>
            <a:endParaRPr lang="fr-BE" altLang="fr-FR" b="1" cap="none" dirty="0">
              <a:solidFill>
                <a:schemeClr val="bg1"/>
              </a:solidFill>
              <a:latin typeface="Arial" panose="020B0604020202020204" pitchFamily="34" charset="0"/>
              <a:cs typeface="Arial" panose="020B0604020202020204" pitchFamily="34" charset="0"/>
            </a:endParaRPr>
          </a:p>
        </p:txBody>
      </p:sp>
      <p:sp>
        <p:nvSpPr>
          <p:cNvPr id="5" name="Espace réservé du contenu 4">
            <a:extLst>
              <a:ext uri="{FF2B5EF4-FFF2-40B4-BE49-F238E27FC236}">
                <a16:creationId xmlns:a16="http://schemas.microsoft.com/office/drawing/2014/main" id="{E2FC8BAB-89EC-41CF-B950-28755BB81981}"/>
              </a:ext>
            </a:extLst>
          </p:cNvPr>
          <p:cNvSpPr>
            <a:spLocks noGrp="1"/>
          </p:cNvSpPr>
          <p:nvPr>
            <p:ph idx="4294967295"/>
          </p:nvPr>
        </p:nvSpPr>
        <p:spPr>
          <a:xfrm>
            <a:off x="152400" y="1752600"/>
            <a:ext cx="10972800" cy="4724400"/>
          </a:xfrm>
          <a:prstGeom prst="rect">
            <a:avLst/>
          </a:prstGeom>
        </p:spPr>
        <p:txBody>
          <a:bodyPr>
            <a:noAutofit/>
          </a:bodyPr>
          <a:lstStyle/>
          <a:p>
            <a:pPr marL="0" indent="0" algn="ctr">
              <a:buNone/>
            </a:pPr>
            <a:r>
              <a:rPr lang="fr-BE" sz="2300" dirty="0">
                <a:latin typeface="Arial" panose="020B0604020202020204" pitchFamily="34" charset="0"/>
                <a:cs typeface="Arial" panose="020B0604020202020204" pitchFamily="34" charset="0"/>
              </a:rPr>
              <a:t>               </a:t>
            </a:r>
            <a:r>
              <a:rPr lang="fr-BE" sz="2300" b="1" dirty="0">
                <a:solidFill>
                  <a:srgbClr val="0070C0"/>
                </a:solidFill>
                <a:latin typeface="Arial" panose="020B0604020202020204" pitchFamily="34" charset="0"/>
                <a:cs typeface="Arial" panose="020B0604020202020204" pitchFamily="34" charset="0"/>
              </a:rPr>
              <a:t>Etape 3 : Le jury</a:t>
            </a:r>
          </a:p>
          <a:p>
            <a:pPr lvl="2"/>
            <a:r>
              <a:rPr lang="fr-BE" sz="2300" dirty="0">
                <a:solidFill>
                  <a:srgbClr val="0070C0"/>
                </a:solidFill>
                <a:latin typeface="Arial" panose="020B0604020202020204" pitchFamily="34" charset="0"/>
                <a:cs typeface="Arial" panose="020B0604020202020204" pitchFamily="34" charset="0"/>
              </a:rPr>
              <a:t>Au printemps 2024, un jury du concours composé de rotariens volontaires + les DG, DGE, DRFC et trésorier du district se réunit.</a:t>
            </a:r>
          </a:p>
          <a:p>
            <a:pPr lvl="2"/>
            <a:r>
              <a:rPr lang="fr-BE" sz="2300" dirty="0">
                <a:solidFill>
                  <a:srgbClr val="0070C0"/>
                </a:solidFill>
                <a:latin typeface="Arial" panose="020B0604020202020204" pitchFamily="34" charset="0"/>
                <a:cs typeface="Arial" panose="020B0604020202020204" pitchFamily="34" charset="0"/>
              </a:rPr>
              <a:t>Le candidat se présente, présente son projet au jury qui évalue la qualité, la personnalité, les besoins financiers, les aptitudes à être un ambassadeur.</a:t>
            </a:r>
          </a:p>
          <a:p>
            <a:pPr lvl="2"/>
            <a:r>
              <a:rPr lang="fr-BE" altLang="fr-FR" sz="2300" dirty="0">
                <a:solidFill>
                  <a:srgbClr val="0070C0"/>
                </a:solidFill>
                <a:latin typeface="Arial" panose="020B0604020202020204" pitchFamily="34" charset="0"/>
                <a:cs typeface="Arial" panose="020B0604020202020204" pitchFamily="34" charset="0"/>
              </a:rPr>
              <a:t>Le jury détermine ensuite les lauréats et attribue à chacun de ceux-ci une bourse de district. </a:t>
            </a:r>
          </a:p>
          <a:p>
            <a:pPr lvl="2"/>
            <a:r>
              <a:rPr lang="fr-BE" altLang="fr-FR" sz="2300" dirty="0">
                <a:solidFill>
                  <a:srgbClr val="0070C0"/>
                </a:solidFill>
                <a:latin typeface="Arial" panose="020B0604020202020204" pitchFamily="34" charset="0"/>
                <a:cs typeface="Arial" panose="020B0604020202020204" pitchFamily="34" charset="0"/>
              </a:rPr>
              <a:t>Parmi ces lauréats, le mieux classé qui remplit les conditions pour postuler à une bourse de la Fondation Rotary sera invité à introduire via son club parrain une demande de subvention mondiale. En cas de refus, la bourse de district reste acquise.</a:t>
            </a:r>
          </a:p>
          <a:p>
            <a:pPr marL="1371600" lvl="3" indent="0">
              <a:buNone/>
            </a:pPr>
            <a:endParaRPr lang="fr-BE" altLang="fr-FR" dirty="0"/>
          </a:p>
        </p:txBody>
      </p:sp>
    </p:spTree>
    <p:extLst>
      <p:ext uri="{BB962C8B-B14F-4D97-AF65-F5344CB8AC3E}">
        <p14:creationId xmlns:p14="http://schemas.microsoft.com/office/powerpoint/2010/main" val="65042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478292" y="0"/>
            <a:ext cx="5424470" cy="6858000"/>
          </a:xfrm>
          <a:prstGeom prst="rect">
            <a:avLst/>
          </a:prstGeom>
          <a:noFill/>
        </p:spPr>
        <p:txBody>
          <a:bodyPr wrap="square" lIns="0" tIns="0" rIns="0" bIns="0" rtlCol="0" anchor="ctr">
            <a:noAutofit/>
          </a:bodyPr>
          <a:lstStyle/>
          <a:p>
            <a:pPr algn="l" rtl="0">
              <a:lnSpc>
                <a:spcPct val="150000"/>
              </a:lnSpc>
              <a:buSzPct val="115000"/>
            </a:pPr>
            <a:r>
              <a:rPr lang="fr-fr" sz="2000" b="1" i="0" u="none" baseline="0" dirty="0">
                <a:solidFill>
                  <a:srgbClr val="48595D"/>
                </a:solidFill>
                <a:latin typeface="Arial" panose="020B0604020202020204" pitchFamily="34" charset="0"/>
                <a:ea typeface="Arial" charset="0"/>
                <a:cs typeface="Arial" panose="020B0604020202020204" pitchFamily="34" charset="0"/>
              </a:rPr>
              <a:t>Programme de master :</a:t>
            </a:r>
          </a:p>
          <a:p>
            <a:pPr marL="342900" indent="-342900" algn="l" rtl="0">
              <a:lnSpc>
                <a:spcPct val="150000"/>
              </a:lnSpc>
              <a:buSzPct val="115000"/>
              <a:buFont typeface="Arial" panose="020B0604020202020204" pitchFamily="34" charset="0"/>
              <a:buChar char="•"/>
            </a:pPr>
            <a:r>
              <a:rPr lang="fr-fr" sz="2000" b="0" i="0" u="none" baseline="0" dirty="0">
                <a:solidFill>
                  <a:srgbClr val="48595D"/>
                </a:solidFill>
                <a:latin typeface="Arial" panose="020B0604020202020204" pitchFamily="34" charset="0"/>
                <a:ea typeface="Arial" charset="0"/>
                <a:cs typeface="Arial" panose="020B0604020202020204" pitchFamily="34" charset="0"/>
              </a:rPr>
              <a:t>Pour celles et ceux qui débutent leur carrière</a:t>
            </a:r>
          </a:p>
          <a:p>
            <a:pPr marL="342900" indent="-342900" algn="l" rtl="0">
              <a:lnSpc>
                <a:spcPct val="150000"/>
              </a:lnSpc>
              <a:buSzPct val="115000"/>
              <a:buFont typeface="Arial" panose="020B0604020202020204" pitchFamily="34" charset="0"/>
              <a:buChar char="•"/>
            </a:pPr>
            <a:r>
              <a:rPr lang="fr-fr" sz="2000" b="0" i="0" u="none" baseline="0" dirty="0">
                <a:solidFill>
                  <a:srgbClr val="48595D"/>
                </a:solidFill>
                <a:latin typeface="Arial" panose="020B0604020202020204" pitchFamily="34" charset="0"/>
                <a:ea typeface="Arial" charset="0"/>
                <a:cs typeface="Arial" panose="020B0604020202020204" pitchFamily="34" charset="0"/>
              </a:rPr>
              <a:t>50 boursiers par an (10 par centre)</a:t>
            </a:r>
          </a:p>
          <a:p>
            <a:pPr marL="342900" indent="-342900" algn="l" rtl="0">
              <a:lnSpc>
                <a:spcPct val="150000"/>
              </a:lnSpc>
              <a:buSzPct val="115000"/>
              <a:buFont typeface="Arial" panose="020B0604020202020204" pitchFamily="34" charset="0"/>
              <a:buChar char="•"/>
            </a:pPr>
            <a:r>
              <a:rPr lang="fr-fr" sz="2000" b="0" i="0" u="none" baseline="0" dirty="0">
                <a:solidFill>
                  <a:srgbClr val="48595D"/>
                </a:solidFill>
                <a:latin typeface="Arial" panose="020B0604020202020204" pitchFamily="34" charset="0"/>
                <a:ea typeface="Arial" charset="0"/>
                <a:cs typeface="Arial" panose="020B0604020202020204" pitchFamily="34" charset="0"/>
              </a:rPr>
              <a:t>15 à 24 mois de cours</a:t>
            </a:r>
          </a:p>
          <a:p>
            <a:pPr marL="342900" indent="-342900" algn="l" rtl="0">
              <a:lnSpc>
                <a:spcPct val="150000"/>
              </a:lnSpc>
              <a:buSzPct val="115000"/>
              <a:buFont typeface="Arial" panose="020B0604020202020204" pitchFamily="34" charset="0"/>
              <a:buChar char="•"/>
            </a:pPr>
            <a:endParaRPr lang="fr-fr" sz="800" dirty="0">
              <a:solidFill>
                <a:srgbClr val="48595D"/>
              </a:solidFill>
              <a:latin typeface="Arial" panose="020B0604020202020204" pitchFamily="34" charset="0"/>
              <a:ea typeface="Arial" charset="0"/>
              <a:cs typeface="Arial" panose="020B0604020202020204" pitchFamily="34" charset="0"/>
            </a:endParaRPr>
          </a:p>
          <a:p>
            <a:pPr algn="l" rtl="0">
              <a:lnSpc>
                <a:spcPct val="150000"/>
              </a:lnSpc>
              <a:buSzPct val="115000"/>
            </a:pPr>
            <a:r>
              <a:rPr lang="fr-fr" sz="2000" b="1" i="0" u="none" baseline="0" dirty="0">
                <a:solidFill>
                  <a:srgbClr val="48595D"/>
                </a:solidFill>
                <a:latin typeface="Arial" panose="020B0604020202020204" pitchFamily="34" charset="0"/>
                <a:ea typeface="Arial" charset="0"/>
                <a:cs typeface="Arial" panose="020B0604020202020204" pitchFamily="34" charset="0"/>
              </a:rPr>
              <a:t>Programme de certificat :</a:t>
            </a:r>
          </a:p>
          <a:p>
            <a:pPr marL="342900" indent="-342900" algn="l" rtl="0">
              <a:lnSpc>
                <a:spcPct val="150000"/>
              </a:lnSpc>
              <a:buSzPct val="115000"/>
              <a:buFont typeface="Arial" panose="020B0604020202020204" pitchFamily="34" charset="0"/>
              <a:buChar char="•"/>
            </a:pPr>
            <a:r>
              <a:rPr lang="fr-fr" sz="2000" b="0" i="0" u="none" baseline="0" dirty="0">
                <a:solidFill>
                  <a:srgbClr val="48595D"/>
                </a:solidFill>
                <a:latin typeface="Arial" panose="020B0604020202020204" pitchFamily="34" charset="0"/>
                <a:ea typeface="Arial" charset="0"/>
                <a:cs typeface="Arial" panose="020B0604020202020204" pitchFamily="34" charset="0"/>
              </a:rPr>
              <a:t>Pour les professionnels expérimentés de la paix</a:t>
            </a:r>
          </a:p>
          <a:p>
            <a:pPr marL="342900" indent="-342900" algn="l" rtl="0">
              <a:lnSpc>
                <a:spcPct val="150000"/>
              </a:lnSpc>
              <a:buSzPct val="115000"/>
              <a:buFont typeface="Arial" panose="020B0604020202020204" pitchFamily="34" charset="0"/>
              <a:buChar char="•"/>
            </a:pPr>
            <a:r>
              <a:rPr lang="fr-fr" sz="2000" b="1" i="0" u="none" baseline="0" dirty="0">
                <a:solidFill>
                  <a:srgbClr val="48595D"/>
                </a:solidFill>
                <a:latin typeface="Arial" panose="020B0604020202020204" pitchFamily="34" charset="0"/>
                <a:ea typeface="Arial" charset="0"/>
                <a:cs typeface="Arial" panose="020B0604020202020204" pitchFamily="34" charset="0"/>
              </a:rPr>
              <a:t>40</a:t>
            </a:r>
            <a:r>
              <a:rPr lang="fr-fr" sz="2000" b="0" i="0" u="none" baseline="0" dirty="0">
                <a:solidFill>
                  <a:srgbClr val="48595D"/>
                </a:solidFill>
                <a:latin typeface="Arial" panose="020B0604020202020204" pitchFamily="34" charset="0"/>
                <a:ea typeface="Arial" charset="0"/>
                <a:cs typeface="Arial" panose="020B0604020202020204" pitchFamily="34" charset="0"/>
              </a:rPr>
              <a:t> </a:t>
            </a:r>
            <a:r>
              <a:rPr lang="fr-fr" sz="2000" b="1" i="0" u="none" baseline="0" dirty="0">
                <a:solidFill>
                  <a:srgbClr val="48595D"/>
                </a:solidFill>
                <a:latin typeface="Arial" panose="020B0604020202020204" pitchFamily="34" charset="0"/>
                <a:ea typeface="Arial" charset="0"/>
                <a:cs typeface="Arial" panose="020B0604020202020204" pitchFamily="34" charset="0"/>
              </a:rPr>
              <a:t>boursiers cette année </a:t>
            </a:r>
            <a:r>
              <a:rPr lang="fr-fr" sz="2000" b="0" i="0" u="none" baseline="0" dirty="0">
                <a:solidFill>
                  <a:srgbClr val="48595D"/>
                </a:solidFill>
                <a:latin typeface="Arial" panose="020B0604020202020204" pitchFamily="34" charset="0"/>
                <a:ea typeface="Arial" charset="0"/>
                <a:cs typeface="Arial" panose="020B0604020202020204" pitchFamily="34" charset="0"/>
              </a:rPr>
              <a:t>(20 par promotion) </a:t>
            </a:r>
          </a:p>
          <a:p>
            <a:pPr marL="342900" indent="-342900" algn="l" rtl="0">
              <a:lnSpc>
                <a:spcPct val="150000"/>
              </a:lnSpc>
              <a:buSzPct val="115000"/>
              <a:buFont typeface="Arial" panose="020B0604020202020204" pitchFamily="34" charset="0"/>
              <a:buChar char="•"/>
            </a:pPr>
            <a:r>
              <a:rPr lang="fr-fr" sz="2000" b="0" i="0" u="none" baseline="0" dirty="0">
                <a:solidFill>
                  <a:srgbClr val="48595D"/>
                </a:solidFill>
                <a:latin typeface="Arial" panose="020B0604020202020204" pitchFamily="34" charset="0"/>
                <a:ea typeface="Arial" charset="0"/>
                <a:cs typeface="Arial" panose="020B0604020202020204" pitchFamily="34" charset="0"/>
              </a:rPr>
              <a:t>Programme pluridisciplinaire d'un an destiné aux professionnels en activité</a:t>
            </a:r>
          </a:p>
        </p:txBody>
      </p:sp>
      <p:sp>
        <p:nvSpPr>
          <p:cNvPr id="16" name="Rectangle 15"/>
          <p:cNvSpPr/>
          <p:nvPr/>
        </p:nvSpPr>
        <p:spPr>
          <a:xfrm>
            <a:off x="609600" y="1371600"/>
            <a:ext cx="4587611" cy="1200329"/>
          </a:xfrm>
          <a:prstGeom prst="rect">
            <a:avLst/>
          </a:prstGeom>
        </p:spPr>
        <p:txBody>
          <a:bodyPr wrap="square" lIns="0" rIns="0" anchor="b">
            <a:spAutoFit/>
          </a:bodyPr>
          <a:lstStyle/>
          <a:p>
            <a:pPr algn="ctr" rtl="0">
              <a:spcAft>
                <a:spcPts val="225"/>
              </a:spcAft>
              <a:defRPr/>
            </a:pPr>
            <a:r>
              <a:rPr lang="fr-fr" sz="3600" b="0"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Programmes de master et de certificat</a:t>
            </a:r>
            <a:endParaRPr lang="fr-fr" altLang="en-US" sz="3600" b="1" dirty="0">
              <a:solidFill>
                <a:schemeClr val="bg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0547" y="2975633"/>
            <a:ext cx="5187821" cy="3458547"/>
          </a:xfrm>
          <a:prstGeom prst="rect">
            <a:avLst/>
          </a:prstGeom>
        </p:spPr>
      </p:pic>
      <p:sp>
        <p:nvSpPr>
          <p:cNvPr id="8" name="ZoneTexte 7">
            <a:extLst>
              <a:ext uri="{FF2B5EF4-FFF2-40B4-BE49-F238E27FC236}">
                <a16:creationId xmlns:a16="http://schemas.microsoft.com/office/drawing/2014/main" id="{10A6EACC-BB50-1F8C-9619-BFBCB659639F}"/>
              </a:ext>
            </a:extLst>
          </p:cNvPr>
          <p:cNvSpPr txBox="1"/>
          <p:nvPr/>
        </p:nvSpPr>
        <p:spPr>
          <a:xfrm>
            <a:off x="76200" y="215641"/>
            <a:ext cx="6098058" cy="954107"/>
          </a:xfrm>
          <a:prstGeom prst="rect">
            <a:avLst/>
          </a:prstGeom>
          <a:noFill/>
        </p:spPr>
        <p:txBody>
          <a:bodyPr wrap="square">
            <a:spAutoFit/>
          </a:bodyPr>
          <a:lstStyle/>
          <a:p>
            <a:pPr algn="l" defTabSz="914377" fontAlgn="auto">
              <a:lnSpc>
                <a:spcPct val="100000"/>
              </a:lnSpc>
              <a:spcAft>
                <a:spcPts val="0"/>
              </a:spcAft>
            </a:pPr>
            <a:r>
              <a:rPr lang="fr" sz="2800" b="1" spc="600" dirty="0">
                <a:solidFill>
                  <a:srgbClr val="FFFFFF"/>
                </a:solidFill>
                <a:latin typeface="Arial" panose="020B0604020202020204" pitchFamily="34" charset="0"/>
                <a:ea typeface="Arial" charset="0"/>
                <a:cs typeface="Arial" panose="020B0604020202020204" pitchFamily="34" charset="0"/>
              </a:rPr>
              <a:t>Bourses des Centres du Rotary pour la paix</a:t>
            </a:r>
            <a:endParaRPr lang="fr" sz="2800" b="1" spc="300" dirty="0">
              <a:solidFill>
                <a:srgbClr val="48595D"/>
              </a:solidFill>
              <a:latin typeface="Arial" panose="020B0604020202020204" pitchFamily="34" charset="0"/>
              <a:ea typeface="Arial" charset="0"/>
              <a:cs typeface="Arial" panose="020B0604020202020204" pitchFamily="34" charset="0"/>
            </a:endParaRPr>
          </a:p>
        </p:txBody>
      </p:sp>
      <p:pic>
        <p:nvPicPr>
          <p:cNvPr id="10" name="Picture 8">
            <a:extLst>
              <a:ext uri="{FF2B5EF4-FFF2-40B4-BE49-F238E27FC236}">
                <a16:creationId xmlns:a16="http://schemas.microsoft.com/office/drawing/2014/main" id="{BE1B932A-AA1A-0AA2-2B2A-4880C8D626BF}"/>
              </a:ext>
            </a:extLst>
          </p:cNvPr>
          <p:cNvPicPr>
            <a:picLocks noChangeAspect="1"/>
          </p:cNvPicPr>
          <p:nvPr/>
        </p:nvPicPr>
        <p:blipFill>
          <a:blip r:embed="rId5" cstate="print">
            <a:extLst>
              <a:ext uri="{28A0092B-C50C-407E-A947-70E740481C1C}">
                <a14:useLocalDpi xmlns:a14="http://schemas.microsoft.com/office/drawing/2010/main"/>
              </a:ext>
            </a:extLst>
          </a:blip>
          <a:srcRect l="70493"/>
          <a:stretch>
            <a:fillRect/>
          </a:stretch>
        </p:blipFill>
        <p:spPr bwMode="auto">
          <a:xfrm>
            <a:off x="10333652" y="2209800"/>
            <a:ext cx="1447801" cy="112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oneTexte 10">
            <a:extLst>
              <a:ext uri="{FF2B5EF4-FFF2-40B4-BE49-F238E27FC236}">
                <a16:creationId xmlns:a16="http://schemas.microsoft.com/office/drawing/2014/main" id="{FCD036D0-90D5-FDDE-EE51-8C311CFA68E7}"/>
              </a:ext>
            </a:extLst>
          </p:cNvPr>
          <p:cNvSpPr txBox="1"/>
          <p:nvPr/>
        </p:nvSpPr>
        <p:spPr>
          <a:xfrm>
            <a:off x="5616146" y="2971800"/>
            <a:ext cx="914400" cy="914400"/>
          </a:xfrm>
          <a:prstGeom prst="rect">
            <a:avLst/>
          </a:prstGeom>
          <a:noFill/>
        </p:spPr>
        <p:txBody>
          <a:bodyPr wrap="square" rtlCol="0">
            <a:spAutoFit/>
          </a:bodyPr>
          <a:lstStyle/>
          <a:p>
            <a:endParaRPr lang="fr-BE" dirty="0"/>
          </a:p>
        </p:txBody>
      </p:sp>
      <p:sp>
        <p:nvSpPr>
          <p:cNvPr id="12" name="ZoneTexte 11">
            <a:extLst>
              <a:ext uri="{FF2B5EF4-FFF2-40B4-BE49-F238E27FC236}">
                <a16:creationId xmlns:a16="http://schemas.microsoft.com/office/drawing/2014/main" id="{8A7DF9FD-E328-95B4-FBB4-504A538C9175}"/>
              </a:ext>
            </a:extLst>
          </p:cNvPr>
          <p:cNvSpPr txBox="1"/>
          <p:nvPr/>
        </p:nvSpPr>
        <p:spPr>
          <a:xfrm>
            <a:off x="6902103" y="6203347"/>
            <a:ext cx="4225837" cy="461665"/>
          </a:xfrm>
          <a:prstGeom prst="rect">
            <a:avLst/>
          </a:prstGeom>
          <a:noFill/>
        </p:spPr>
        <p:txBody>
          <a:bodyPr wrap="none" rtlCol="0">
            <a:spAutoFit/>
          </a:bodyPr>
          <a:lstStyle/>
          <a:p>
            <a:r>
              <a:rPr lang="fr-FR" dirty="0"/>
              <a:t>Prochain appel : Février 2024</a:t>
            </a:r>
            <a:endParaRPr lang="fr-BE" dirty="0"/>
          </a:p>
        </p:txBody>
      </p:sp>
    </p:spTree>
    <p:custDataLst>
      <p:tags r:id="rId1"/>
    </p:custDataLst>
    <p:extLst>
      <p:ext uri="{BB962C8B-B14F-4D97-AF65-F5344CB8AC3E}">
        <p14:creationId xmlns:p14="http://schemas.microsoft.com/office/powerpoint/2010/main" val="8294111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4CBC0136-8FBB-96C2-1506-33B6A2C9CE51}"/>
              </a:ext>
            </a:extLst>
          </p:cNvPr>
          <p:cNvSpPr>
            <a:spLocks noGrp="1"/>
          </p:cNvSpPr>
          <p:nvPr>
            <p:ph type="body" sz="quarter" idx="14"/>
          </p:nvPr>
        </p:nvSpPr>
        <p:spPr/>
        <p:txBody>
          <a:bodyPr/>
          <a:lstStyle/>
          <a:p>
            <a:endParaRPr lang="fr-BE"/>
          </a:p>
        </p:txBody>
      </p:sp>
      <p:sp>
        <p:nvSpPr>
          <p:cNvPr id="4" name="Sous-titre 3">
            <a:extLst>
              <a:ext uri="{FF2B5EF4-FFF2-40B4-BE49-F238E27FC236}">
                <a16:creationId xmlns:a16="http://schemas.microsoft.com/office/drawing/2014/main" id="{E9B9C1A9-7374-130C-9B2A-602F7CB5C516}"/>
              </a:ext>
            </a:extLst>
          </p:cNvPr>
          <p:cNvSpPr>
            <a:spLocks noGrp="1"/>
          </p:cNvSpPr>
          <p:nvPr>
            <p:ph type="subTitle" idx="1"/>
          </p:nvPr>
        </p:nvSpPr>
        <p:spPr/>
        <p:txBody>
          <a:bodyPr/>
          <a:lstStyle/>
          <a:p>
            <a:endParaRPr lang="fr-BE" dirty="0"/>
          </a:p>
        </p:txBody>
      </p:sp>
      <p:pic>
        <p:nvPicPr>
          <p:cNvPr id="6" name="Image 5" descr="Une image contenant texte, Police, capture d’écran, logo&#10;&#10;Description générée automatiquement">
            <a:extLst>
              <a:ext uri="{FF2B5EF4-FFF2-40B4-BE49-F238E27FC236}">
                <a16:creationId xmlns:a16="http://schemas.microsoft.com/office/drawing/2014/main" id="{D3B43C51-CA42-ADE9-0597-DA64C095A9CE}"/>
              </a:ext>
            </a:extLst>
          </p:cNvPr>
          <p:cNvPicPr>
            <a:picLocks noChangeAspect="1"/>
          </p:cNvPicPr>
          <p:nvPr/>
        </p:nvPicPr>
        <p:blipFill>
          <a:blip r:embed="rId2"/>
          <a:stretch>
            <a:fillRect/>
          </a:stretch>
        </p:blipFill>
        <p:spPr>
          <a:xfrm>
            <a:off x="506649" y="609600"/>
            <a:ext cx="11089532" cy="5791200"/>
          </a:xfrm>
          <a:prstGeom prst="rect">
            <a:avLst/>
          </a:prstGeom>
        </p:spPr>
      </p:pic>
    </p:spTree>
    <p:extLst>
      <p:ext uri="{BB962C8B-B14F-4D97-AF65-F5344CB8AC3E}">
        <p14:creationId xmlns:p14="http://schemas.microsoft.com/office/powerpoint/2010/main" val="11014751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9258BA-A0D9-2A5E-F2FE-ABD9265C8E58}"/>
              </a:ext>
            </a:extLst>
          </p:cNvPr>
          <p:cNvSpPr>
            <a:spLocks noGrp="1"/>
          </p:cNvSpPr>
          <p:nvPr>
            <p:ph type="title"/>
          </p:nvPr>
        </p:nvSpPr>
        <p:spPr>
          <a:xfrm>
            <a:off x="1104899" y="3147537"/>
            <a:ext cx="9982200" cy="738664"/>
          </a:xfrm>
          <a:prstGeom prst="rect">
            <a:avLst/>
          </a:prstGeom>
        </p:spPr>
        <p:txBody>
          <a:bodyPr/>
          <a:lstStyle/>
          <a:p>
            <a:r>
              <a:rPr lang="fr-FR" sz="4800" dirty="0">
                <a:solidFill>
                  <a:srgbClr val="0070C0"/>
                </a:solidFill>
              </a:rPr>
              <a:t>Certification</a:t>
            </a:r>
            <a:r>
              <a:rPr lang="fr-FR" sz="4800" b="1" dirty="0">
                <a:solidFill>
                  <a:srgbClr val="0070C0"/>
                </a:solidFill>
              </a:rPr>
              <a:t> Fondation 2023-2024</a:t>
            </a:r>
            <a:endParaRPr lang="fr-BE" sz="4800" b="1" dirty="0">
              <a:solidFill>
                <a:srgbClr val="0070C0"/>
              </a:solidFill>
            </a:endParaRPr>
          </a:p>
        </p:txBody>
      </p:sp>
      <p:pic>
        <p:nvPicPr>
          <p:cNvPr id="4" name="Image 3" descr="Une image contenant Graphique, graphisme, capture d’écran, Police&#10;&#10;Description générée automatiquement">
            <a:extLst>
              <a:ext uri="{FF2B5EF4-FFF2-40B4-BE49-F238E27FC236}">
                <a16:creationId xmlns:a16="http://schemas.microsoft.com/office/drawing/2014/main" id="{EFE1955E-59D7-A4F5-729C-D33F754C8568}"/>
              </a:ext>
            </a:extLst>
          </p:cNvPr>
          <p:cNvPicPr>
            <a:picLocks noChangeAspect="1"/>
          </p:cNvPicPr>
          <p:nvPr/>
        </p:nvPicPr>
        <p:blipFill>
          <a:blip r:embed="rId2"/>
          <a:stretch>
            <a:fillRect/>
          </a:stretch>
        </p:blipFill>
        <p:spPr>
          <a:xfrm>
            <a:off x="4365307" y="3761576"/>
            <a:ext cx="3461385" cy="2971146"/>
          </a:xfrm>
          <a:prstGeom prst="rect">
            <a:avLst/>
          </a:prstGeom>
        </p:spPr>
      </p:pic>
      <p:pic>
        <p:nvPicPr>
          <p:cNvPr id="6" name="Image 5" descr="Une image contenant cercle, logo, symbole, Police&#10;&#10;Description générée automatiquement">
            <a:extLst>
              <a:ext uri="{FF2B5EF4-FFF2-40B4-BE49-F238E27FC236}">
                <a16:creationId xmlns:a16="http://schemas.microsoft.com/office/drawing/2014/main" id="{DF7A5666-3DEC-DCF2-06A3-09079B22334F}"/>
              </a:ext>
            </a:extLst>
          </p:cNvPr>
          <p:cNvPicPr>
            <a:picLocks noChangeAspect="1"/>
          </p:cNvPicPr>
          <p:nvPr/>
        </p:nvPicPr>
        <p:blipFill>
          <a:blip r:embed="rId3"/>
          <a:stretch>
            <a:fillRect/>
          </a:stretch>
        </p:blipFill>
        <p:spPr>
          <a:xfrm>
            <a:off x="4876799" y="533400"/>
            <a:ext cx="2438400" cy="2438400"/>
          </a:xfrm>
          <a:prstGeom prst="rect">
            <a:avLst/>
          </a:prstGeom>
        </p:spPr>
      </p:pic>
    </p:spTree>
    <p:extLst>
      <p:ext uri="{BB962C8B-B14F-4D97-AF65-F5344CB8AC3E}">
        <p14:creationId xmlns:p14="http://schemas.microsoft.com/office/powerpoint/2010/main" val="11069186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5FD16647-D65D-4A43-9598-F782A0E1D7AE}"/>
              </a:ext>
            </a:extLst>
          </p:cNvPr>
          <p:cNvSpPr>
            <a:spLocks noGrp="1"/>
          </p:cNvSpPr>
          <p:nvPr>
            <p:ph type="title" idx="4294967295"/>
          </p:nvPr>
        </p:nvSpPr>
        <p:spPr>
          <a:xfrm>
            <a:off x="863600" y="260350"/>
            <a:ext cx="11328400" cy="533400"/>
          </a:xfrm>
          <a:prstGeom prst="rect">
            <a:avLst/>
          </a:prstGeom>
        </p:spPr>
        <p:txBody>
          <a:bodyPr>
            <a:noAutofit/>
          </a:bodyPr>
          <a:lstStyle/>
          <a:p>
            <a:pPr algn="l"/>
            <a:r>
              <a:rPr lang="fr-BE" b="1" dirty="0">
                <a:solidFill>
                  <a:schemeClr val="bg1"/>
                </a:solidFill>
                <a:latin typeface="Arial" panose="020B0604020202020204" pitchFamily="34" charset="0"/>
                <a:cs typeface="Arial" panose="020B0604020202020204" pitchFamily="34" charset="0"/>
              </a:rPr>
              <a:t>La certification</a:t>
            </a:r>
          </a:p>
        </p:txBody>
      </p:sp>
      <p:sp>
        <p:nvSpPr>
          <p:cNvPr id="4" name="Espace réservé du contenu 3">
            <a:extLst>
              <a:ext uri="{FF2B5EF4-FFF2-40B4-BE49-F238E27FC236}">
                <a16:creationId xmlns:a16="http://schemas.microsoft.com/office/drawing/2014/main" id="{E07F8D4D-C646-42F3-980A-8FEFAA6C1E1C}"/>
              </a:ext>
            </a:extLst>
          </p:cNvPr>
          <p:cNvSpPr>
            <a:spLocks noGrp="1"/>
          </p:cNvSpPr>
          <p:nvPr>
            <p:ph idx="4294967295"/>
          </p:nvPr>
        </p:nvSpPr>
        <p:spPr>
          <a:xfrm>
            <a:off x="0" y="1487488"/>
            <a:ext cx="10972800" cy="4525962"/>
          </a:xfrm>
          <a:prstGeom prst="rect">
            <a:avLst/>
          </a:prstGeom>
        </p:spPr>
        <p:txBody>
          <a:bodyPr/>
          <a:lstStyle/>
          <a:p>
            <a:pPr lvl="1">
              <a:spcBef>
                <a:spcPts val="1700"/>
              </a:spcBef>
              <a:buFont typeface="Wingdings" panose="05000000000000000000" pitchFamily="2" charset="2"/>
              <a:buChar char="Ø"/>
            </a:pPr>
            <a:r>
              <a:rPr lang="fr-BE" dirty="0">
                <a:solidFill>
                  <a:srgbClr val="0070C0"/>
                </a:solidFill>
                <a:latin typeface="Arial" panose="020B0604020202020204" pitchFamily="34" charset="0"/>
                <a:cs typeface="Arial" panose="020B0604020202020204" pitchFamily="34" charset="0"/>
              </a:rPr>
              <a:t> Pierre angulaire du fonctionnement actuel de la Fondation : Garantit le bon usage des subventions de la Fondation</a:t>
            </a:r>
          </a:p>
          <a:p>
            <a:pPr lvl="1">
              <a:spcBef>
                <a:spcPts val="1700"/>
              </a:spcBef>
              <a:buFont typeface="Wingdings" panose="05000000000000000000" pitchFamily="2" charset="2"/>
              <a:buChar char="Ø"/>
            </a:pPr>
            <a:r>
              <a:rPr lang="fr-BE" dirty="0">
                <a:solidFill>
                  <a:srgbClr val="0070C0"/>
                </a:solidFill>
                <a:latin typeface="Arial" panose="020B0604020202020204" pitchFamily="34" charset="0"/>
                <a:cs typeface="Arial" panose="020B0604020202020204" pitchFamily="34" charset="0"/>
              </a:rPr>
              <a:t> Renouvelée chaque année</a:t>
            </a:r>
          </a:p>
          <a:p>
            <a:pPr lvl="1">
              <a:spcBef>
                <a:spcPts val="1700"/>
              </a:spcBef>
              <a:buFont typeface="Wingdings" panose="05000000000000000000" pitchFamily="2" charset="2"/>
              <a:buChar char="Ø"/>
            </a:pPr>
            <a:r>
              <a:rPr lang="fr-BE" dirty="0">
                <a:solidFill>
                  <a:srgbClr val="0070C0"/>
                </a:solidFill>
                <a:latin typeface="Arial" panose="020B0604020202020204" pitchFamily="34" charset="0"/>
                <a:cs typeface="Arial" panose="020B0604020202020204" pitchFamily="34" charset="0"/>
              </a:rPr>
              <a:t> Condition imposée pour l’obtention d’une subvention mondiale, d’une subvention de district ou d’une bourse de la Fondation.</a:t>
            </a:r>
          </a:p>
          <a:p>
            <a:pPr lvl="1">
              <a:spcBef>
                <a:spcPts val="1700"/>
              </a:spcBef>
              <a:buFont typeface="Wingdings" panose="05000000000000000000" pitchFamily="2" charset="2"/>
              <a:buChar char="Ø"/>
            </a:pPr>
            <a:r>
              <a:rPr lang="fr-BE" dirty="0">
                <a:solidFill>
                  <a:srgbClr val="0070C0"/>
                </a:solidFill>
                <a:latin typeface="Arial" panose="020B0604020202020204" pitchFamily="34" charset="0"/>
                <a:cs typeface="Arial" panose="020B0604020202020204" pitchFamily="34" charset="0"/>
              </a:rPr>
              <a:t> Le club doit être représenté à l’atelier de certification</a:t>
            </a:r>
          </a:p>
          <a:p>
            <a:pPr lvl="1">
              <a:spcBef>
                <a:spcPts val="1700"/>
              </a:spcBef>
              <a:buFont typeface="Wingdings" panose="05000000000000000000" pitchFamily="2" charset="2"/>
              <a:buChar char="Ø"/>
            </a:pPr>
            <a:r>
              <a:rPr lang="fr-BE" dirty="0">
                <a:solidFill>
                  <a:srgbClr val="0070C0"/>
                </a:solidFill>
                <a:latin typeface="Arial" panose="020B0604020202020204" pitchFamily="34" charset="0"/>
                <a:cs typeface="Arial" panose="020B0604020202020204" pitchFamily="34" charset="0"/>
              </a:rPr>
              <a:t> Le club remplit la demande, téléchargeable sur le site de la commission</a:t>
            </a:r>
          </a:p>
        </p:txBody>
      </p:sp>
      <p:sp>
        <p:nvSpPr>
          <p:cNvPr id="2" name="ZoneTexte 1">
            <a:extLst>
              <a:ext uri="{FF2B5EF4-FFF2-40B4-BE49-F238E27FC236}">
                <a16:creationId xmlns:a16="http://schemas.microsoft.com/office/drawing/2014/main" id="{F6FFC38E-6764-B57F-DAD2-C3ACBE5938FD}"/>
              </a:ext>
            </a:extLst>
          </p:cNvPr>
          <p:cNvSpPr txBox="1"/>
          <p:nvPr/>
        </p:nvSpPr>
        <p:spPr>
          <a:xfrm>
            <a:off x="2895600" y="5751621"/>
            <a:ext cx="8686800" cy="523220"/>
          </a:xfrm>
          <a:prstGeom prst="rect">
            <a:avLst/>
          </a:prstGeom>
          <a:noFill/>
        </p:spPr>
        <p:txBody>
          <a:bodyPr wrap="square" rtlCol="0">
            <a:spAutoFit/>
          </a:bodyPr>
          <a:lstStyle/>
          <a:p>
            <a:r>
              <a:rPr lang="fr-BE" sz="2800" dirty="0">
                <a:solidFill>
                  <a:srgbClr val="FF0000"/>
                </a:solidFill>
              </a:rPr>
              <a:t>https://foundation.rotary2160.org/fr/documents/folder/</a:t>
            </a:r>
          </a:p>
        </p:txBody>
      </p:sp>
    </p:spTree>
    <p:extLst>
      <p:ext uri="{BB962C8B-B14F-4D97-AF65-F5344CB8AC3E}">
        <p14:creationId xmlns:p14="http://schemas.microsoft.com/office/powerpoint/2010/main" val="84882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4" name="ZoneTexte 3"/>
          <p:cNvSpPr txBox="1">
            <a:spLocks noChangeArrowheads="1"/>
          </p:cNvSpPr>
          <p:nvPr/>
        </p:nvSpPr>
        <p:spPr bwMode="auto">
          <a:xfrm>
            <a:off x="609600" y="1387475"/>
            <a:ext cx="11811000" cy="5150192"/>
          </a:xfrm>
          <a:prstGeom prst="rect">
            <a:avLst/>
          </a:prstGeom>
          <a:noFill/>
          <a:ln w="9525">
            <a:noFill/>
            <a:miter lim="800000"/>
            <a:headEnd/>
            <a:tailEnd/>
          </a:ln>
        </p:spPr>
        <p:txBody>
          <a:bodyPr wrap="square">
            <a:spAutoFit/>
          </a:bodyPr>
          <a:lstStyle/>
          <a:p>
            <a:pPr marL="182558" indent="-182558" defTabSz="1219170" eaLnBrk="0" hangingPunct="0">
              <a:buFont typeface="Arial" pitchFamily="34" charset="0"/>
              <a:buChar char="•"/>
              <a:defRPr/>
            </a:pPr>
            <a:r>
              <a:rPr lang="fr-BE" sz="3467" dirty="0">
                <a:solidFill>
                  <a:srgbClr val="0070C0"/>
                </a:solidFill>
              </a:rPr>
              <a:t> </a:t>
            </a:r>
            <a:r>
              <a:rPr lang="fr-BE" sz="2800" dirty="0">
                <a:solidFill>
                  <a:srgbClr val="0070C0"/>
                </a:solidFill>
              </a:rPr>
              <a:t>Motive le club et les membres pour contribuer financièrement à la Fondation Rotary;</a:t>
            </a:r>
          </a:p>
          <a:p>
            <a:pPr marL="182558" indent="-182558">
              <a:lnSpc>
                <a:spcPct val="150000"/>
              </a:lnSpc>
              <a:buFont typeface="Arial" pitchFamily="34" charset="0"/>
              <a:buChar char="•"/>
              <a:defRPr/>
            </a:pPr>
            <a:r>
              <a:rPr lang="fr-BE" sz="2800" dirty="0">
                <a:solidFill>
                  <a:srgbClr val="0070C0"/>
                </a:solidFill>
              </a:rPr>
              <a:t> Établit une stratégie pour proposer la contribution annuelle;</a:t>
            </a:r>
          </a:p>
          <a:p>
            <a:pPr defTabSz="1219170" eaLnBrk="0" hangingPunct="0">
              <a:lnSpc>
                <a:spcPct val="150000"/>
              </a:lnSpc>
              <a:buFont typeface="Arial" pitchFamily="34" charset="0"/>
              <a:buChar char="•"/>
              <a:defRPr/>
            </a:pPr>
            <a:r>
              <a:rPr lang="fr-BE" sz="2800" dirty="0">
                <a:solidFill>
                  <a:srgbClr val="0070C0"/>
                </a:solidFill>
              </a:rPr>
              <a:t> Introduit son objectif dans ROTARY CENTRAL; </a:t>
            </a:r>
          </a:p>
          <a:p>
            <a:pPr defTabSz="1219170" eaLnBrk="0" hangingPunct="0">
              <a:lnSpc>
                <a:spcPct val="150000"/>
              </a:lnSpc>
              <a:buFont typeface="Arial" pitchFamily="34" charset="0"/>
              <a:buChar char="•"/>
              <a:defRPr/>
            </a:pPr>
            <a:r>
              <a:rPr lang="fr-BE" sz="2800" dirty="0">
                <a:solidFill>
                  <a:srgbClr val="0070C0"/>
                </a:solidFill>
              </a:rPr>
              <a:t> Gère la certification du club;</a:t>
            </a:r>
          </a:p>
          <a:p>
            <a:pPr defTabSz="1219170" eaLnBrk="0" hangingPunct="0">
              <a:defRPr/>
            </a:pPr>
            <a:r>
              <a:rPr lang="fr-BE" sz="2800" dirty="0">
                <a:solidFill>
                  <a:srgbClr val="0070C0"/>
                </a:solidFill>
              </a:rPr>
              <a:t>• Informe les membres sur la Fondation;</a:t>
            </a:r>
          </a:p>
          <a:p>
            <a:pPr marL="182558" indent="-182558" defTabSz="1219170" eaLnBrk="0" hangingPunct="0">
              <a:lnSpc>
                <a:spcPct val="150000"/>
              </a:lnSpc>
              <a:defRPr/>
            </a:pPr>
            <a:r>
              <a:rPr lang="fr-BE" sz="2800" dirty="0">
                <a:solidFill>
                  <a:srgbClr val="0070C0"/>
                </a:solidFill>
              </a:rPr>
              <a:t>• Recherche des actions éligibles et encourage à monter une action subventionnable par la Fondation.</a:t>
            </a:r>
            <a:endParaRPr lang="fr-BE" sz="2800" b="1" dirty="0">
              <a:solidFill>
                <a:srgbClr val="0070C0"/>
              </a:solidFill>
            </a:endParaRPr>
          </a:p>
          <a:p>
            <a:pPr algn="ctr" defTabSz="1219170" eaLnBrk="0" hangingPunct="0">
              <a:defRPr/>
            </a:pPr>
            <a:r>
              <a:rPr lang="fr-BE" sz="2800" b="1" dirty="0">
                <a:solidFill>
                  <a:srgbClr val="0070C0"/>
                </a:solidFill>
              </a:rPr>
              <a:t>Travaillez en équipe: vous serez plus forts!</a:t>
            </a:r>
          </a:p>
        </p:txBody>
      </p:sp>
      <p:sp>
        <p:nvSpPr>
          <p:cNvPr id="7" name="Titre 6">
            <a:extLst>
              <a:ext uri="{FF2B5EF4-FFF2-40B4-BE49-F238E27FC236}">
                <a16:creationId xmlns:a16="http://schemas.microsoft.com/office/drawing/2014/main" id="{C7FD2390-B99F-4926-84C6-11B4D3C72470}"/>
              </a:ext>
            </a:extLst>
          </p:cNvPr>
          <p:cNvSpPr>
            <a:spLocks noGrp="1"/>
          </p:cNvSpPr>
          <p:nvPr>
            <p:ph type="title" idx="4294967295"/>
          </p:nvPr>
        </p:nvSpPr>
        <p:spPr>
          <a:xfrm>
            <a:off x="0" y="-152400"/>
            <a:ext cx="11506200" cy="1539875"/>
          </a:xfrm>
          <a:prstGeom prst="rect">
            <a:avLst/>
          </a:prstGeom>
        </p:spPr>
        <p:txBody>
          <a:bodyPr anchor="ctr">
            <a:noAutofit/>
          </a:bodyPr>
          <a:lstStyle/>
          <a:p>
            <a:pPr algn="l"/>
            <a:r>
              <a:rPr lang="fr-BE"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t>
            </a:r>
            <a:r>
              <a:rPr lang="fr-BE"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commission</a:t>
            </a:r>
            <a:r>
              <a:rPr lang="fr-BE"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fr-BE"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fondation du club</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descr="Une image contenant homme, regardant, tenant, debout&#10;&#10;Description générée automatiquement">
            <a:extLst>
              <a:ext uri="{FF2B5EF4-FFF2-40B4-BE49-F238E27FC236}">
                <a16:creationId xmlns:a16="http://schemas.microsoft.com/office/drawing/2014/main" id="{76F177AE-C12F-48A7-AE4C-0B82453E2511}"/>
              </a:ext>
            </a:extLst>
          </p:cNvPr>
          <p:cNvPicPr>
            <a:picLocks noGrp="1" noChangeAspect="1"/>
          </p:cNvPicPr>
          <p:nvPr>
            <p:ph idx="4294967295"/>
          </p:nvPr>
        </p:nvPicPr>
        <p:blipFill>
          <a:blip r:embed="rId3"/>
          <a:stretch>
            <a:fillRect/>
          </a:stretch>
        </p:blipFill>
        <p:spPr bwMode="auto">
          <a:xfrm>
            <a:off x="0" y="0"/>
            <a:ext cx="0" cy="0"/>
          </a:xfrm>
          <a:prstGeom prst="rect">
            <a:avLst/>
          </a:prstGeom>
          <a:noFill/>
          <a:ln>
            <a:miter lim="800000"/>
            <a:headEnd/>
            <a:tailEnd/>
          </a:ln>
        </p:spPr>
      </p:pic>
      <p:sp>
        <p:nvSpPr>
          <p:cNvPr id="5" name="ZoneTexte 4"/>
          <p:cNvSpPr txBox="1"/>
          <p:nvPr/>
        </p:nvSpPr>
        <p:spPr>
          <a:xfrm>
            <a:off x="0" y="4518899"/>
            <a:ext cx="5994400" cy="2197525"/>
          </a:xfrm>
          <a:prstGeom prst="rect">
            <a:avLst/>
          </a:prstGeom>
          <a:noFill/>
        </p:spPr>
        <p:txBody>
          <a:bodyPr wrap="square">
            <a:spAutoFit/>
          </a:bodyPr>
          <a:lstStyle/>
          <a:p>
            <a:pPr marL="1028674" lvl="1" indent="-571486">
              <a:lnSpc>
                <a:spcPct val="90000"/>
              </a:lnSpc>
              <a:buSzPct val="90000"/>
              <a:buFont typeface="Wingdings" panose="05000000000000000000" pitchFamily="2" charset="2"/>
              <a:buChar char="Ø"/>
              <a:defRPr/>
            </a:pPr>
            <a:r>
              <a:rPr lang="nl-BE" sz="3200" b="1" kern="0" dirty="0">
                <a:solidFill>
                  <a:srgbClr val="00B0F0"/>
                </a:solidFill>
                <a:hlinkClick r:id="rId4">
                  <a:extLst>
                    <a:ext uri="{A12FA001-AC4F-418D-AE19-62706E023703}">
                      <ahyp:hlinkClr xmlns:ahyp="http://schemas.microsoft.com/office/drawing/2018/hyperlinkcolor" val="tx"/>
                    </a:ext>
                  </a:extLst>
                </a:hlinkClick>
              </a:rPr>
              <a:t>www.rotary.org</a:t>
            </a:r>
            <a:endParaRPr lang="nl-BE" sz="3200" b="1" kern="0" dirty="0">
              <a:solidFill>
                <a:srgbClr val="00B0F0"/>
              </a:solidFill>
            </a:endParaRPr>
          </a:p>
          <a:p>
            <a:pPr marL="1028674" lvl="1" indent="-571486">
              <a:lnSpc>
                <a:spcPct val="90000"/>
              </a:lnSpc>
              <a:buSzPct val="90000"/>
              <a:buFont typeface="Wingdings" panose="05000000000000000000" pitchFamily="2" charset="2"/>
              <a:buChar char="Ø"/>
              <a:defRPr/>
            </a:pPr>
            <a:endParaRPr lang="nl-BE" sz="1200" b="1" kern="0" dirty="0">
              <a:solidFill>
                <a:srgbClr val="00B0F0"/>
              </a:solidFill>
            </a:endParaRPr>
          </a:p>
          <a:p>
            <a:pPr marL="838179" lvl="1" indent="-380990">
              <a:lnSpc>
                <a:spcPct val="90000"/>
              </a:lnSpc>
              <a:buSzPct val="90000"/>
              <a:buFont typeface="Wingdings" panose="05000000000000000000" pitchFamily="2" charset="2"/>
              <a:buChar char="ü"/>
              <a:defRPr/>
            </a:pPr>
            <a:r>
              <a:rPr lang="nl-BE" kern="0" dirty="0" err="1">
                <a:solidFill>
                  <a:schemeClr val="bg2">
                    <a:lumMod val="10000"/>
                  </a:schemeClr>
                </a:solidFill>
              </a:rPr>
              <a:t>Espace</a:t>
            </a:r>
            <a:r>
              <a:rPr lang="nl-BE" kern="0" dirty="0">
                <a:solidFill>
                  <a:schemeClr val="bg2">
                    <a:lumMod val="10000"/>
                  </a:schemeClr>
                </a:solidFill>
              </a:rPr>
              <a:t> </a:t>
            </a:r>
            <a:r>
              <a:rPr lang="nl-BE" kern="0" dirty="0" err="1">
                <a:solidFill>
                  <a:schemeClr val="bg2">
                    <a:lumMod val="10000"/>
                  </a:schemeClr>
                </a:solidFill>
              </a:rPr>
              <a:t>Subventions</a:t>
            </a:r>
            <a:r>
              <a:rPr lang="nl-BE" kern="0" dirty="0">
                <a:solidFill>
                  <a:schemeClr val="bg2">
                    <a:lumMod val="10000"/>
                  </a:schemeClr>
                </a:solidFill>
              </a:rPr>
              <a:t> : </a:t>
            </a:r>
            <a:r>
              <a:rPr lang="nl-BE" kern="0" dirty="0">
                <a:solidFill>
                  <a:srgbClr val="1D437E"/>
                </a:solidFill>
              </a:rPr>
              <a:t>My Rotary</a:t>
            </a:r>
          </a:p>
          <a:p>
            <a:pPr marL="838179" lvl="1" indent="-380990">
              <a:lnSpc>
                <a:spcPct val="90000"/>
              </a:lnSpc>
              <a:buSzPct val="90000"/>
              <a:buFont typeface="Wingdings" panose="05000000000000000000" pitchFamily="2" charset="2"/>
              <a:buChar char="ü"/>
              <a:defRPr/>
            </a:pPr>
            <a:r>
              <a:rPr lang="nl-BE" kern="0" dirty="0">
                <a:solidFill>
                  <a:schemeClr val="bg2">
                    <a:lumMod val="10000"/>
                  </a:schemeClr>
                </a:solidFill>
              </a:rPr>
              <a:t>Rotary Club Central</a:t>
            </a:r>
          </a:p>
          <a:p>
            <a:pPr marL="838179" lvl="1" indent="-380990">
              <a:lnSpc>
                <a:spcPct val="90000"/>
              </a:lnSpc>
              <a:buSzPct val="90000"/>
              <a:buFont typeface="Wingdings" panose="05000000000000000000" pitchFamily="2" charset="2"/>
              <a:buChar char="ü"/>
              <a:defRPr/>
            </a:pPr>
            <a:r>
              <a:rPr lang="nl-BE" kern="0" dirty="0">
                <a:solidFill>
                  <a:schemeClr val="bg2">
                    <a:lumMod val="10000"/>
                  </a:schemeClr>
                </a:solidFill>
              </a:rPr>
              <a:t>Centre de </a:t>
            </a:r>
            <a:r>
              <a:rPr lang="nl-BE" kern="0" dirty="0" err="1">
                <a:solidFill>
                  <a:schemeClr val="bg2">
                    <a:lumMod val="10000"/>
                  </a:schemeClr>
                </a:solidFill>
              </a:rPr>
              <a:t>formation</a:t>
            </a:r>
            <a:r>
              <a:rPr lang="nl-BE" kern="0" dirty="0">
                <a:solidFill>
                  <a:schemeClr val="bg2">
                    <a:lumMod val="10000"/>
                  </a:schemeClr>
                </a:solidFill>
              </a:rPr>
              <a:t> en </a:t>
            </a:r>
            <a:r>
              <a:rPr lang="nl-BE" kern="0" dirty="0" err="1">
                <a:solidFill>
                  <a:schemeClr val="bg2">
                    <a:lumMod val="10000"/>
                  </a:schemeClr>
                </a:solidFill>
              </a:rPr>
              <a:t>ligne</a:t>
            </a:r>
            <a:r>
              <a:rPr lang="nl-BE" kern="0" dirty="0">
                <a:solidFill>
                  <a:schemeClr val="bg2">
                    <a:lumMod val="10000"/>
                  </a:schemeClr>
                </a:solidFill>
              </a:rPr>
              <a:t>:     </a:t>
            </a:r>
          </a:p>
          <a:p>
            <a:pPr marL="457189" lvl="1">
              <a:lnSpc>
                <a:spcPct val="90000"/>
              </a:lnSpc>
              <a:buSzPct val="90000"/>
              <a:defRPr/>
            </a:pPr>
            <a:r>
              <a:rPr lang="nl-BE" kern="0" dirty="0">
                <a:solidFill>
                  <a:schemeClr val="bg2">
                    <a:lumMod val="10000"/>
                  </a:schemeClr>
                </a:solidFill>
              </a:rPr>
              <a:t>             </a:t>
            </a:r>
            <a:r>
              <a:rPr lang="nl-BE" kern="0" dirty="0">
                <a:solidFill>
                  <a:srgbClr val="002060"/>
                </a:solidFill>
              </a:rPr>
              <a:t>learn.rotary.org</a:t>
            </a:r>
          </a:p>
          <a:p>
            <a:pPr marL="1066773" lvl="1" indent="-609585">
              <a:lnSpc>
                <a:spcPct val="90000"/>
              </a:lnSpc>
              <a:buSzPct val="90000"/>
              <a:buFont typeface="Wingdings" pitchFamily="2" charset="2"/>
              <a:buChar char="ü"/>
              <a:defRPr/>
            </a:pPr>
            <a:endParaRPr lang="nl-BE" sz="1200" kern="0" dirty="0">
              <a:solidFill>
                <a:schemeClr val="bg2">
                  <a:lumMod val="10000"/>
                </a:schemeClr>
              </a:solidFill>
            </a:endParaRPr>
          </a:p>
        </p:txBody>
      </p:sp>
      <p:pic>
        <p:nvPicPr>
          <p:cNvPr id="4" name="Image 3">
            <a:extLst>
              <a:ext uri="{FF2B5EF4-FFF2-40B4-BE49-F238E27FC236}">
                <a16:creationId xmlns:a16="http://schemas.microsoft.com/office/drawing/2014/main" id="{A03A8807-D8CD-48E7-9E1D-AFB8192641C2}"/>
              </a:ext>
            </a:extLst>
          </p:cNvPr>
          <p:cNvPicPr>
            <a:picLocks noChangeAspect="1"/>
          </p:cNvPicPr>
          <p:nvPr/>
        </p:nvPicPr>
        <p:blipFill>
          <a:blip r:embed="rId5"/>
          <a:stretch>
            <a:fillRect/>
          </a:stretch>
        </p:blipFill>
        <p:spPr>
          <a:xfrm>
            <a:off x="0" y="-7471"/>
            <a:ext cx="12192000" cy="4191000"/>
          </a:xfrm>
          <a:prstGeom prst="rect">
            <a:avLst/>
          </a:prstGeom>
        </p:spPr>
      </p:pic>
      <p:sp>
        <p:nvSpPr>
          <p:cNvPr id="7" name="ZoneTexte 6">
            <a:extLst>
              <a:ext uri="{FF2B5EF4-FFF2-40B4-BE49-F238E27FC236}">
                <a16:creationId xmlns:a16="http://schemas.microsoft.com/office/drawing/2014/main" id="{56EF8C6E-CDCB-4897-B3D7-388CADC5CB38}"/>
              </a:ext>
            </a:extLst>
          </p:cNvPr>
          <p:cNvSpPr txBox="1"/>
          <p:nvPr/>
        </p:nvSpPr>
        <p:spPr>
          <a:xfrm>
            <a:off x="5487692" y="4518899"/>
            <a:ext cx="6475708" cy="1698927"/>
          </a:xfrm>
          <a:prstGeom prst="rect">
            <a:avLst/>
          </a:prstGeom>
          <a:noFill/>
        </p:spPr>
        <p:txBody>
          <a:bodyPr wrap="square" rtlCol="0">
            <a:spAutoFit/>
          </a:bodyPr>
          <a:lstStyle/>
          <a:p>
            <a:pPr marL="914377" lvl="1" indent="-457189">
              <a:lnSpc>
                <a:spcPct val="90000"/>
              </a:lnSpc>
              <a:buSzPct val="90000"/>
              <a:buFont typeface="Wingdings" panose="05000000000000000000" pitchFamily="2" charset="2"/>
              <a:buChar char="Ø"/>
              <a:defRPr/>
            </a:pPr>
            <a:r>
              <a:rPr lang="nl-BE" sz="3200" b="1" u="sng" kern="0" dirty="0">
                <a:solidFill>
                  <a:srgbClr val="00B0F0"/>
                </a:solidFill>
              </a:rPr>
              <a:t>foundation.rotary2160.org</a:t>
            </a:r>
          </a:p>
          <a:p>
            <a:pPr marL="914377" lvl="1" indent="-457189">
              <a:lnSpc>
                <a:spcPct val="90000"/>
              </a:lnSpc>
              <a:buSzPct val="90000"/>
              <a:buFont typeface="Wingdings" panose="05000000000000000000" pitchFamily="2" charset="2"/>
              <a:buChar char="Ø"/>
              <a:defRPr/>
            </a:pPr>
            <a:endParaRPr lang="nl-BE" sz="1200" b="1" u="sng" kern="0" dirty="0">
              <a:solidFill>
                <a:srgbClr val="00B0F0"/>
              </a:solidFill>
            </a:endParaRPr>
          </a:p>
          <a:p>
            <a:pPr marL="838179" lvl="1" indent="-380990">
              <a:lnSpc>
                <a:spcPct val="90000"/>
              </a:lnSpc>
              <a:buSzPct val="90000"/>
              <a:buFont typeface="Wingdings" panose="05000000000000000000" pitchFamily="2" charset="2"/>
              <a:buChar char="ü"/>
              <a:defRPr/>
            </a:pPr>
            <a:r>
              <a:rPr lang="nl-BE" kern="0" dirty="0">
                <a:solidFill>
                  <a:schemeClr val="bg2">
                    <a:lumMod val="10000"/>
                  </a:schemeClr>
                </a:solidFill>
              </a:rPr>
              <a:t> </a:t>
            </a:r>
            <a:r>
              <a:rPr lang="nl-BE" kern="0" dirty="0" err="1">
                <a:solidFill>
                  <a:schemeClr val="bg2">
                    <a:lumMod val="10000"/>
                  </a:schemeClr>
                </a:solidFill>
              </a:rPr>
              <a:t>Documentation</a:t>
            </a:r>
            <a:endParaRPr lang="nl-BE" kern="0" dirty="0">
              <a:solidFill>
                <a:schemeClr val="bg2">
                  <a:lumMod val="10000"/>
                </a:schemeClr>
              </a:solidFill>
            </a:endParaRPr>
          </a:p>
          <a:p>
            <a:pPr marL="838179" lvl="1" indent="-380990">
              <a:lnSpc>
                <a:spcPct val="90000"/>
              </a:lnSpc>
              <a:buSzPct val="90000"/>
              <a:buFont typeface="Wingdings" panose="05000000000000000000" pitchFamily="2" charset="2"/>
              <a:buChar char="ü"/>
              <a:defRPr/>
            </a:pPr>
            <a:r>
              <a:rPr lang="nl-BE" kern="0" dirty="0">
                <a:solidFill>
                  <a:schemeClr val="bg2">
                    <a:lumMod val="10000"/>
                  </a:schemeClr>
                </a:solidFill>
              </a:rPr>
              <a:t> </a:t>
            </a:r>
            <a:r>
              <a:rPr lang="nl-BE" kern="0" dirty="0" err="1">
                <a:solidFill>
                  <a:schemeClr val="bg2">
                    <a:lumMod val="10000"/>
                  </a:schemeClr>
                </a:solidFill>
              </a:rPr>
              <a:t>Téléchargement</a:t>
            </a:r>
            <a:r>
              <a:rPr lang="nl-BE" kern="0" dirty="0">
                <a:solidFill>
                  <a:schemeClr val="bg2">
                    <a:lumMod val="10000"/>
                  </a:schemeClr>
                </a:solidFill>
              </a:rPr>
              <a:t> de </a:t>
            </a:r>
            <a:r>
              <a:rPr lang="nl-BE" kern="0" dirty="0" err="1">
                <a:solidFill>
                  <a:schemeClr val="bg2">
                    <a:lumMod val="10000"/>
                  </a:schemeClr>
                </a:solidFill>
              </a:rPr>
              <a:t>formulaires</a:t>
            </a:r>
            <a:endParaRPr lang="nl-BE" kern="0" dirty="0">
              <a:solidFill>
                <a:schemeClr val="bg2">
                  <a:lumMod val="10000"/>
                </a:schemeClr>
              </a:solidFill>
            </a:endParaRPr>
          </a:p>
          <a:p>
            <a:pPr marL="838179" lvl="1" indent="-380990">
              <a:lnSpc>
                <a:spcPct val="90000"/>
              </a:lnSpc>
              <a:buSzPct val="90000"/>
              <a:buFont typeface="Wingdings" panose="05000000000000000000" pitchFamily="2" charset="2"/>
              <a:buChar char="ü"/>
              <a:defRPr/>
            </a:pPr>
            <a:r>
              <a:rPr lang="nl-BE" kern="0" dirty="0">
                <a:solidFill>
                  <a:schemeClr val="bg2">
                    <a:lumMod val="10000"/>
                  </a:schemeClr>
                </a:solidFill>
              </a:rPr>
              <a:t> </a:t>
            </a:r>
            <a:r>
              <a:rPr lang="nl-BE" kern="0" dirty="0" err="1">
                <a:solidFill>
                  <a:schemeClr val="bg2">
                    <a:lumMod val="10000"/>
                  </a:schemeClr>
                </a:solidFill>
              </a:rPr>
              <a:t>Newsletters</a:t>
            </a:r>
            <a:endParaRPr lang="nl-BE" kern="0" dirty="0">
              <a:solidFill>
                <a:schemeClr val="bg2">
                  <a:lumMod val="10000"/>
                </a:schemeClr>
              </a:solidFill>
            </a:endParaRPr>
          </a:p>
        </p:txBody>
      </p:sp>
      <p:pic>
        <p:nvPicPr>
          <p:cNvPr id="6" name="Image 5">
            <a:extLst>
              <a:ext uri="{FF2B5EF4-FFF2-40B4-BE49-F238E27FC236}">
                <a16:creationId xmlns:a16="http://schemas.microsoft.com/office/drawing/2014/main" id="{CC7D5D7E-6E73-04D2-7F74-CC5B5C0BBB43}"/>
              </a:ext>
            </a:extLst>
          </p:cNvPr>
          <p:cNvPicPr>
            <a:picLocks noChangeAspect="1"/>
          </p:cNvPicPr>
          <p:nvPr/>
        </p:nvPicPr>
        <p:blipFill>
          <a:blip r:embed="rId6"/>
          <a:stretch>
            <a:fillRect/>
          </a:stretch>
        </p:blipFill>
        <p:spPr>
          <a:xfrm>
            <a:off x="10464800" y="5404202"/>
            <a:ext cx="2032000" cy="174420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F93B0F-061E-4A0E-A1E5-632E0AD63FC3}"/>
              </a:ext>
            </a:extLst>
          </p:cNvPr>
          <p:cNvSpPr>
            <a:spLocks noGrp="1"/>
          </p:cNvSpPr>
          <p:nvPr>
            <p:ph type="title" idx="4294967295"/>
          </p:nvPr>
        </p:nvSpPr>
        <p:spPr>
          <a:xfrm>
            <a:off x="152400" y="9525"/>
            <a:ext cx="12039600" cy="1539875"/>
          </a:xfrm>
          <a:prstGeom prst="rect">
            <a:avLst/>
          </a:prstGeom>
        </p:spPr>
        <p:txBody>
          <a:bodyPr anchor="ctr">
            <a:noAutofit/>
          </a:bodyPr>
          <a:lstStyle/>
          <a:p>
            <a:pPr algn="l"/>
            <a:r>
              <a:rPr lang="fr-BE" b="1" cap="none" dirty="0">
                <a:solidFill>
                  <a:schemeClr val="bg1"/>
                </a:solidFill>
                <a:latin typeface="Arial" panose="020B0604020202020204" pitchFamily="34" charset="0"/>
                <a:cs typeface="Arial" panose="020B0604020202020204" pitchFamily="34" charset="0"/>
              </a:rPr>
              <a:t>Save</a:t>
            </a:r>
            <a:r>
              <a:rPr lang="fr-BE" sz="4800" b="1" cap="none" dirty="0">
                <a:solidFill>
                  <a:schemeClr val="bg1"/>
                </a:solidFill>
                <a:latin typeface="Arial" panose="020B0604020202020204" pitchFamily="34" charset="0"/>
                <a:cs typeface="Arial" panose="020B0604020202020204" pitchFamily="34" charset="0"/>
              </a:rPr>
              <a:t> </a:t>
            </a:r>
            <a:r>
              <a:rPr lang="fr-BE" b="1" cap="none" dirty="0">
                <a:solidFill>
                  <a:schemeClr val="bg1"/>
                </a:solidFill>
                <a:latin typeface="Arial" panose="020B0604020202020204" pitchFamily="34" charset="0"/>
                <a:cs typeface="Arial" panose="020B0604020202020204" pitchFamily="34" charset="0"/>
              </a:rPr>
              <a:t>the dates !</a:t>
            </a:r>
          </a:p>
        </p:txBody>
      </p:sp>
      <p:sp>
        <p:nvSpPr>
          <p:cNvPr id="3" name="Espace réservé du contenu 2">
            <a:extLst>
              <a:ext uri="{FF2B5EF4-FFF2-40B4-BE49-F238E27FC236}">
                <a16:creationId xmlns:a16="http://schemas.microsoft.com/office/drawing/2014/main" id="{F69A18A0-B378-4169-9D3F-558A2B8E42AB}"/>
              </a:ext>
            </a:extLst>
          </p:cNvPr>
          <p:cNvSpPr>
            <a:spLocks noGrp="1"/>
          </p:cNvSpPr>
          <p:nvPr>
            <p:ph idx="4294967295"/>
          </p:nvPr>
        </p:nvSpPr>
        <p:spPr>
          <a:xfrm>
            <a:off x="685800" y="1574800"/>
            <a:ext cx="12192000" cy="3886200"/>
          </a:xfrm>
          <a:prstGeom prst="rect">
            <a:avLst/>
          </a:prstGeom>
        </p:spPr>
        <p:txBody>
          <a:bodyPr>
            <a:normAutofit/>
          </a:bodyPr>
          <a:lstStyle/>
          <a:p>
            <a:r>
              <a:rPr lang="fr-FR" sz="2800" b="1" dirty="0">
                <a:latin typeface="Arial" panose="020B0604020202020204" pitchFamily="34" charset="0"/>
                <a:cs typeface="Arial" panose="020B0604020202020204" pitchFamily="34" charset="0"/>
              </a:rPr>
              <a:t>Dès que possible : </a:t>
            </a:r>
            <a:r>
              <a:rPr lang="fr-FR" sz="2800" dirty="0">
                <a:latin typeface="Arial" panose="020B0604020202020204" pitchFamily="34" charset="0"/>
                <a:cs typeface="Arial" panose="020B0604020202020204" pitchFamily="34" charset="0"/>
              </a:rPr>
              <a:t>demande de certification du club</a:t>
            </a:r>
          </a:p>
          <a:p>
            <a:r>
              <a:rPr lang="fr-FR" sz="2800" b="1" dirty="0">
                <a:latin typeface="Arial" panose="020B0604020202020204" pitchFamily="34" charset="0"/>
                <a:cs typeface="Arial" panose="020B0604020202020204" pitchFamily="34" charset="0"/>
              </a:rPr>
              <a:t>30/10/2023 : </a:t>
            </a:r>
            <a:r>
              <a:rPr lang="fr-FR" sz="2800" dirty="0">
                <a:latin typeface="Arial" panose="020B0604020202020204" pitchFamily="34" charset="0"/>
                <a:cs typeface="Arial" panose="020B0604020202020204" pitchFamily="34" charset="0"/>
              </a:rPr>
              <a:t>demandes de subventions de district</a:t>
            </a:r>
          </a:p>
          <a:p>
            <a:r>
              <a:rPr lang="fr-FR" sz="2800" b="1" dirty="0">
                <a:latin typeface="Arial" panose="020B0604020202020204" pitchFamily="34" charset="0"/>
                <a:cs typeface="Arial" panose="020B0604020202020204" pitchFamily="34" charset="0"/>
              </a:rPr>
              <a:t>31/01/2024 : </a:t>
            </a:r>
            <a:r>
              <a:rPr lang="fr-FR" sz="2800" dirty="0">
                <a:latin typeface="Arial" panose="020B0604020202020204" pitchFamily="34" charset="0"/>
                <a:cs typeface="Arial" panose="020B0604020202020204" pitchFamily="34" charset="0"/>
              </a:rPr>
              <a:t>demandes de bourse de la Fondation</a:t>
            </a:r>
          </a:p>
          <a:p>
            <a:r>
              <a:rPr lang="fr-FR" sz="2800" b="1" dirty="0">
                <a:latin typeface="Arial" panose="020B0604020202020204" pitchFamily="34" charset="0"/>
                <a:cs typeface="Arial" panose="020B0604020202020204" pitchFamily="34" charset="0"/>
              </a:rPr>
              <a:t>02/2024 à convenir : </a:t>
            </a:r>
            <a:r>
              <a:rPr lang="fr-FR" sz="2800" dirty="0">
                <a:latin typeface="Arial" panose="020B0604020202020204" pitchFamily="34" charset="0"/>
                <a:cs typeface="Arial" panose="020B0604020202020204" pitchFamily="34" charset="0"/>
              </a:rPr>
              <a:t>jury des bourses de la </a:t>
            </a:r>
            <a:r>
              <a:rPr lang="fr-FR" sz="2800" u="sng" dirty="0">
                <a:latin typeface="Arial" panose="020B0604020202020204" pitchFamily="34" charset="0"/>
                <a:cs typeface="Arial" panose="020B0604020202020204" pitchFamily="34" charset="0"/>
              </a:rPr>
              <a:t>Fondation</a:t>
            </a:r>
          </a:p>
          <a:p>
            <a:r>
              <a:rPr lang="fr-FR" sz="2800" b="1" dirty="0">
                <a:latin typeface="Arial" panose="020B0604020202020204" pitchFamily="34" charset="0"/>
                <a:cs typeface="Arial" panose="020B0604020202020204" pitchFamily="34" charset="0"/>
              </a:rPr>
              <a:t>16/03/2024 : </a:t>
            </a:r>
            <a:r>
              <a:rPr lang="fr-FR" sz="2800" dirty="0">
                <a:latin typeface="Arial" panose="020B0604020202020204" pitchFamily="34" charset="0"/>
                <a:cs typeface="Arial" panose="020B0604020202020204" pitchFamily="34" charset="0"/>
              </a:rPr>
              <a:t>atelier Certification 2024/2025 (Assemblée de district)</a:t>
            </a:r>
          </a:p>
          <a:p>
            <a:r>
              <a:rPr lang="fr-FR" sz="2800" b="1" dirty="0">
                <a:latin typeface="Arial" panose="020B0604020202020204" pitchFamily="34" charset="0"/>
                <a:cs typeface="Arial" panose="020B0604020202020204" pitchFamily="34" charset="0"/>
              </a:rPr>
              <a:t>30/04/2024 : </a:t>
            </a:r>
            <a:r>
              <a:rPr lang="fr-FR" sz="2800" dirty="0">
                <a:latin typeface="Arial" panose="020B0604020202020204" pitchFamily="34" charset="0"/>
                <a:cs typeface="Arial" panose="020B0604020202020204" pitchFamily="34" charset="0"/>
              </a:rPr>
              <a:t>demandes de bourses de </a:t>
            </a:r>
            <a:r>
              <a:rPr lang="fr-FR" sz="2800" u="sng" dirty="0">
                <a:latin typeface="Arial" panose="020B0604020202020204" pitchFamily="34" charset="0"/>
                <a:cs typeface="Arial" panose="020B0604020202020204" pitchFamily="34" charset="0"/>
              </a:rPr>
              <a:t>district</a:t>
            </a:r>
          </a:p>
          <a:p>
            <a:r>
              <a:rPr lang="fr-FR" sz="2800" b="1" dirty="0">
                <a:latin typeface="Arial" panose="020B0604020202020204" pitchFamily="34" charset="0"/>
                <a:cs typeface="Arial" panose="020B0604020202020204" pitchFamily="34" charset="0"/>
              </a:rPr>
              <a:t>05/2024 à convenir : </a:t>
            </a:r>
            <a:r>
              <a:rPr lang="fr-FR" sz="2800" dirty="0">
                <a:latin typeface="Arial" panose="020B0604020202020204" pitchFamily="34" charset="0"/>
                <a:cs typeface="Arial" panose="020B0604020202020204" pitchFamily="34" charset="0"/>
              </a:rPr>
              <a:t>jury des bourses de </a:t>
            </a:r>
            <a:r>
              <a:rPr lang="fr-FR" sz="2800" u="sng" dirty="0">
                <a:latin typeface="Arial" panose="020B0604020202020204" pitchFamily="34" charset="0"/>
                <a:cs typeface="Arial" panose="020B0604020202020204" pitchFamily="34" charset="0"/>
              </a:rPr>
              <a:t>district</a:t>
            </a:r>
          </a:p>
          <a:p>
            <a:endParaRPr lang="fr-BE" sz="2800" b="1" dirty="0">
              <a:solidFill>
                <a:srgbClr val="0070C0"/>
              </a:solidFill>
            </a:endParaRPr>
          </a:p>
        </p:txBody>
      </p:sp>
      <p:sp>
        <p:nvSpPr>
          <p:cNvPr id="5" name="ZoneTexte 4">
            <a:extLst>
              <a:ext uri="{FF2B5EF4-FFF2-40B4-BE49-F238E27FC236}">
                <a16:creationId xmlns:a16="http://schemas.microsoft.com/office/drawing/2014/main" id="{B4F74385-9B44-5E37-A4B4-A567D92CA6CA}"/>
              </a:ext>
            </a:extLst>
          </p:cNvPr>
          <p:cNvSpPr txBox="1"/>
          <p:nvPr/>
        </p:nvSpPr>
        <p:spPr bwMode="auto">
          <a:xfrm>
            <a:off x="2971800" y="5486400"/>
            <a:ext cx="7172092" cy="104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marL="457200" lvl="0" indent="-457200" defTabSz="457200">
              <a:spcBef>
                <a:spcPct val="20000"/>
              </a:spcBef>
              <a:buFont typeface="Arial" panose="020B0604020202020204" pitchFamily="34" charset="0"/>
              <a:buChar char="•"/>
            </a:pPr>
            <a:r>
              <a:rPr lang="fr-BE" sz="2800" b="1" dirty="0">
                <a:latin typeface="Calibri"/>
                <a:ea typeface="+mn-ea"/>
              </a:rPr>
              <a:t>Contact </a:t>
            </a:r>
            <a:r>
              <a:rPr lang="fr-BE" sz="2800" dirty="0">
                <a:latin typeface="Calibri"/>
                <a:ea typeface="+mn-ea"/>
              </a:rPr>
              <a:t>: </a:t>
            </a:r>
            <a:r>
              <a:rPr lang="fr-BE" sz="2800" dirty="0">
                <a:solidFill>
                  <a:srgbClr val="0070C0"/>
                </a:solidFill>
                <a:latin typeface="Calibri"/>
                <a:ea typeface="+mn-ea"/>
                <a:hlinkClick r:id="rId2">
                  <a:extLst>
                    <a:ext uri="{A12FA001-AC4F-418D-AE19-62706E023703}">
                      <ahyp:hlinkClr xmlns:ahyp="http://schemas.microsoft.com/office/drawing/2018/hyperlinkcolor" val="tx"/>
                    </a:ext>
                  </a:extLst>
                </a:hlinkClick>
              </a:rPr>
              <a:t>trf2160@gmail.com</a:t>
            </a:r>
            <a:endParaRPr lang="fr-BE" sz="2800" dirty="0">
              <a:solidFill>
                <a:srgbClr val="0070C0"/>
              </a:solidFill>
              <a:latin typeface="Calibri"/>
              <a:ea typeface="+mn-ea"/>
            </a:endParaRPr>
          </a:p>
          <a:p>
            <a:pPr marL="457200" lvl="0" indent="-457200" defTabSz="457200">
              <a:spcBef>
                <a:spcPct val="20000"/>
              </a:spcBef>
              <a:buFont typeface="Arial" panose="020B0604020202020204" pitchFamily="34" charset="0"/>
              <a:buChar char="•"/>
            </a:pPr>
            <a:r>
              <a:rPr lang="fr-BE" sz="2800" b="1" dirty="0">
                <a:latin typeface="Calibri"/>
                <a:ea typeface="+mn-ea"/>
              </a:rPr>
              <a:t>Infos : </a:t>
            </a:r>
            <a:r>
              <a:rPr lang="fr-BE" sz="2800" dirty="0">
                <a:latin typeface="Calibri"/>
                <a:ea typeface="+mn-ea"/>
              </a:rPr>
              <a:t>https://foundation.rotary2160.org/fr/</a:t>
            </a:r>
          </a:p>
        </p:txBody>
      </p:sp>
    </p:spTree>
    <p:extLst>
      <p:ext uri="{BB962C8B-B14F-4D97-AF65-F5344CB8AC3E}">
        <p14:creationId xmlns:p14="http://schemas.microsoft.com/office/powerpoint/2010/main" val="9341577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F93B0F-061E-4A0E-A1E5-632E0AD63FC3}"/>
              </a:ext>
            </a:extLst>
          </p:cNvPr>
          <p:cNvSpPr>
            <a:spLocks noGrp="1"/>
          </p:cNvSpPr>
          <p:nvPr>
            <p:ph type="title" idx="4294967295"/>
          </p:nvPr>
        </p:nvSpPr>
        <p:spPr>
          <a:xfrm>
            <a:off x="152400" y="9525"/>
            <a:ext cx="12039600" cy="1539875"/>
          </a:xfrm>
          <a:prstGeom prst="rect">
            <a:avLst/>
          </a:prstGeom>
        </p:spPr>
        <p:txBody>
          <a:bodyPr anchor="ctr">
            <a:noAutofit/>
          </a:bodyPr>
          <a:lstStyle/>
          <a:p>
            <a:pPr algn="l"/>
            <a:r>
              <a:rPr lang="fr-BE" sz="4800" b="1" cap="none" dirty="0">
                <a:solidFill>
                  <a:schemeClr val="bg1"/>
                </a:solidFill>
                <a:latin typeface="Arial" panose="020B0604020202020204" pitchFamily="34" charset="0"/>
                <a:cs typeface="Arial" panose="020B0604020202020204" pitchFamily="34" charset="0"/>
              </a:rPr>
              <a:t>La commission Fondation 2023-2024 </a:t>
            </a:r>
          </a:p>
        </p:txBody>
      </p:sp>
      <p:sp>
        <p:nvSpPr>
          <p:cNvPr id="3" name="Espace réservé du contenu 2">
            <a:extLst>
              <a:ext uri="{FF2B5EF4-FFF2-40B4-BE49-F238E27FC236}">
                <a16:creationId xmlns:a16="http://schemas.microsoft.com/office/drawing/2014/main" id="{F69A18A0-B378-4169-9D3F-558A2B8E42AB}"/>
              </a:ext>
            </a:extLst>
          </p:cNvPr>
          <p:cNvSpPr>
            <a:spLocks noGrp="1"/>
          </p:cNvSpPr>
          <p:nvPr>
            <p:ph idx="4294967295"/>
          </p:nvPr>
        </p:nvSpPr>
        <p:spPr>
          <a:xfrm>
            <a:off x="863600" y="1295400"/>
            <a:ext cx="11328400" cy="5384800"/>
          </a:xfrm>
          <a:prstGeom prst="rect">
            <a:avLst/>
          </a:prstGeom>
        </p:spPr>
        <p:txBody>
          <a:bodyPr>
            <a:normAutofit fontScale="92500"/>
          </a:bodyPr>
          <a:lstStyle/>
          <a:p>
            <a:r>
              <a:rPr lang="fr-BE" sz="3467" b="1" dirty="0">
                <a:solidFill>
                  <a:srgbClr val="0070C0"/>
                </a:solidFill>
                <a:latin typeface="Arial" panose="020B0604020202020204" pitchFamily="34" charset="0"/>
                <a:cs typeface="Arial" panose="020B0604020202020204" pitchFamily="34" charset="0"/>
              </a:rPr>
              <a:t>DRFC</a:t>
            </a:r>
            <a:r>
              <a:rPr lang="fr-BE" sz="3467" dirty="0">
                <a:solidFill>
                  <a:srgbClr val="0070C0"/>
                </a:solidFill>
                <a:latin typeface="Arial" panose="020B0604020202020204" pitchFamily="34" charset="0"/>
                <a:cs typeface="Arial" panose="020B0604020202020204" pitchFamily="34" charset="0"/>
              </a:rPr>
              <a:t>		        Philippe </a:t>
            </a:r>
            <a:r>
              <a:rPr lang="fr-BE" sz="3467" dirty="0" err="1">
                <a:solidFill>
                  <a:srgbClr val="0070C0"/>
                </a:solidFill>
                <a:latin typeface="Arial" panose="020B0604020202020204" pitchFamily="34" charset="0"/>
                <a:cs typeface="Arial" panose="020B0604020202020204" pitchFamily="34" charset="0"/>
              </a:rPr>
              <a:t>Vanstalle</a:t>
            </a:r>
            <a:r>
              <a:rPr lang="fr-BE" sz="3467" dirty="0">
                <a:solidFill>
                  <a:srgbClr val="0070C0"/>
                </a:solidFill>
                <a:latin typeface="Arial" panose="020B0604020202020204" pitchFamily="34" charset="0"/>
                <a:cs typeface="Arial" panose="020B0604020202020204" pitchFamily="34" charset="0"/>
              </a:rPr>
              <a:t> (RC Flémalle)</a:t>
            </a:r>
          </a:p>
          <a:p>
            <a:r>
              <a:rPr lang="fr-BE" sz="3467" b="1" dirty="0">
                <a:solidFill>
                  <a:srgbClr val="0070C0"/>
                </a:solidFill>
                <a:latin typeface="Arial" panose="020B0604020202020204" pitchFamily="34" charset="0"/>
                <a:cs typeface="Arial" panose="020B0604020202020204" pitchFamily="34" charset="0"/>
              </a:rPr>
              <a:t>Trésorier</a:t>
            </a:r>
            <a:r>
              <a:rPr lang="fr-BE" sz="3467" dirty="0">
                <a:solidFill>
                  <a:srgbClr val="0070C0"/>
                </a:solidFill>
                <a:latin typeface="Arial" panose="020B0604020202020204" pitchFamily="34" charset="0"/>
                <a:cs typeface="Arial" panose="020B0604020202020204" pitchFamily="34" charset="0"/>
              </a:rPr>
              <a:t>		    Freddy </a:t>
            </a:r>
            <a:r>
              <a:rPr lang="fr-BE" sz="3467" dirty="0" err="1">
                <a:solidFill>
                  <a:srgbClr val="0070C0"/>
                </a:solidFill>
                <a:latin typeface="Arial" panose="020B0604020202020204" pitchFamily="34" charset="0"/>
                <a:cs typeface="Arial" panose="020B0604020202020204" pitchFamily="34" charset="0"/>
              </a:rPr>
              <a:t>Genten</a:t>
            </a:r>
            <a:r>
              <a:rPr lang="fr-BE" sz="3467" dirty="0">
                <a:solidFill>
                  <a:srgbClr val="0070C0"/>
                </a:solidFill>
                <a:latin typeface="Arial" panose="020B0604020202020204" pitchFamily="34" charset="0"/>
                <a:cs typeface="Arial" panose="020B0604020202020204" pitchFamily="34" charset="0"/>
              </a:rPr>
              <a:t> (RC St </a:t>
            </a:r>
            <a:r>
              <a:rPr lang="fr-BE" sz="3467" dirty="0" err="1">
                <a:solidFill>
                  <a:srgbClr val="0070C0"/>
                </a:solidFill>
                <a:latin typeface="Arial" panose="020B0604020202020204" pitchFamily="34" charset="0"/>
                <a:cs typeface="Arial" panose="020B0604020202020204" pitchFamily="34" charset="0"/>
              </a:rPr>
              <a:t>Vith</a:t>
            </a:r>
            <a:r>
              <a:rPr lang="fr-BE" sz="3467" dirty="0">
                <a:solidFill>
                  <a:srgbClr val="0070C0"/>
                </a:solidFill>
                <a:latin typeface="Arial" panose="020B0604020202020204" pitchFamily="34" charset="0"/>
                <a:cs typeface="Arial" panose="020B0604020202020204" pitchFamily="34" charset="0"/>
              </a:rPr>
              <a:t>-Eifel)</a:t>
            </a:r>
          </a:p>
          <a:p>
            <a:r>
              <a:rPr lang="fr-BE" sz="3467" b="1" dirty="0">
                <a:solidFill>
                  <a:srgbClr val="0070C0"/>
                </a:solidFill>
                <a:latin typeface="Arial" panose="020B0604020202020204" pitchFamily="34" charset="0"/>
                <a:cs typeface="Arial" panose="020B0604020202020204" pitchFamily="34" charset="0"/>
              </a:rPr>
              <a:t>DGSC	</a:t>
            </a:r>
            <a:r>
              <a:rPr lang="fr-BE" sz="3467" dirty="0">
                <a:solidFill>
                  <a:srgbClr val="0070C0"/>
                </a:solidFill>
                <a:latin typeface="Arial" panose="020B0604020202020204" pitchFamily="34" charset="0"/>
                <a:cs typeface="Arial" panose="020B0604020202020204" pitchFamily="34" charset="0"/>
              </a:rPr>
              <a:t>	        </a:t>
            </a:r>
            <a:r>
              <a:rPr lang="fr-BE" sz="3467" dirty="0" err="1">
                <a:solidFill>
                  <a:srgbClr val="0070C0"/>
                </a:solidFill>
                <a:latin typeface="Arial" panose="020B0604020202020204" pitchFamily="34" charset="0"/>
                <a:cs typeface="Arial" panose="020B0604020202020204" pitchFamily="34" charset="0"/>
              </a:rPr>
              <a:t>Eric</a:t>
            </a:r>
            <a:r>
              <a:rPr lang="fr-BE" sz="3467" dirty="0">
                <a:solidFill>
                  <a:srgbClr val="0070C0"/>
                </a:solidFill>
                <a:latin typeface="Arial" panose="020B0604020202020204" pitchFamily="34" charset="0"/>
                <a:cs typeface="Arial" panose="020B0604020202020204" pitchFamily="34" charset="0"/>
              </a:rPr>
              <a:t> Thonnard (RC Vallée du </a:t>
            </a:r>
            <a:r>
              <a:rPr lang="fr-BE" sz="3467" dirty="0" err="1">
                <a:solidFill>
                  <a:srgbClr val="0070C0"/>
                </a:solidFill>
                <a:latin typeface="Arial" panose="020B0604020202020204" pitchFamily="34" charset="0"/>
                <a:cs typeface="Arial" panose="020B0604020202020204" pitchFamily="34" charset="0"/>
              </a:rPr>
              <a:t>Geer</a:t>
            </a:r>
            <a:r>
              <a:rPr lang="fr-BE" sz="3467" dirty="0">
                <a:solidFill>
                  <a:srgbClr val="0070C0"/>
                </a:solidFill>
                <a:latin typeface="Arial" panose="020B0604020202020204" pitchFamily="34" charset="0"/>
                <a:cs typeface="Arial" panose="020B0604020202020204" pitchFamily="34" charset="0"/>
              </a:rPr>
              <a:t>)</a:t>
            </a:r>
          </a:p>
          <a:p>
            <a:r>
              <a:rPr lang="fr-BE" sz="3467" b="1" dirty="0">
                <a:solidFill>
                  <a:srgbClr val="0070C0"/>
                </a:solidFill>
                <a:latin typeface="Arial" panose="020B0604020202020204" pitchFamily="34" charset="0"/>
                <a:cs typeface="Arial" panose="020B0604020202020204" pitchFamily="34" charset="0"/>
              </a:rPr>
              <a:t>Polio</a:t>
            </a:r>
            <a:r>
              <a:rPr lang="fr-BE" sz="3467" dirty="0">
                <a:solidFill>
                  <a:srgbClr val="0070C0"/>
                </a:solidFill>
                <a:latin typeface="Arial" panose="020B0604020202020204" pitchFamily="34" charset="0"/>
                <a:cs typeface="Arial" panose="020B0604020202020204" pitchFamily="34" charset="0"/>
              </a:rPr>
              <a:t>		            Xavier </a:t>
            </a:r>
            <a:r>
              <a:rPr lang="fr-BE" sz="3467" dirty="0" err="1">
                <a:solidFill>
                  <a:srgbClr val="0070C0"/>
                </a:solidFill>
                <a:latin typeface="Arial" panose="020B0604020202020204" pitchFamily="34" charset="0"/>
                <a:cs typeface="Arial" panose="020B0604020202020204" pitchFamily="34" charset="0"/>
              </a:rPr>
              <a:t>Demoisy</a:t>
            </a:r>
            <a:r>
              <a:rPr lang="fr-BE" sz="3467" dirty="0">
                <a:solidFill>
                  <a:srgbClr val="0070C0"/>
                </a:solidFill>
                <a:latin typeface="Arial" panose="020B0604020202020204" pitchFamily="34" charset="0"/>
                <a:cs typeface="Arial" panose="020B0604020202020204" pitchFamily="34" charset="0"/>
              </a:rPr>
              <a:t> (RC </a:t>
            </a:r>
            <a:r>
              <a:rPr lang="fr-BE" sz="3467" dirty="0" err="1">
                <a:solidFill>
                  <a:srgbClr val="0070C0"/>
                </a:solidFill>
                <a:latin typeface="Arial" panose="020B0604020202020204" pitchFamily="34" charset="0"/>
                <a:cs typeface="Arial" panose="020B0604020202020204" pitchFamily="34" charset="0"/>
              </a:rPr>
              <a:t>Attert</a:t>
            </a:r>
            <a:r>
              <a:rPr lang="fr-BE" sz="3467" dirty="0">
                <a:solidFill>
                  <a:srgbClr val="0070C0"/>
                </a:solidFill>
                <a:latin typeface="Arial" panose="020B0604020202020204" pitchFamily="34" charset="0"/>
                <a:cs typeface="Arial" panose="020B0604020202020204" pitchFamily="34" charset="0"/>
              </a:rPr>
              <a:t>, Sûre Semois)</a:t>
            </a:r>
          </a:p>
          <a:p>
            <a:r>
              <a:rPr lang="fr-BE" sz="3467" b="1" dirty="0" err="1">
                <a:solidFill>
                  <a:srgbClr val="0070C0"/>
                </a:solidFill>
                <a:latin typeface="Arial" panose="020B0604020202020204" pitchFamily="34" charset="0"/>
                <a:cs typeface="Arial" panose="020B0604020202020204" pitchFamily="34" charset="0"/>
              </a:rPr>
              <a:t>Stewardship</a:t>
            </a:r>
            <a:r>
              <a:rPr lang="fr-BE" sz="3467" dirty="0">
                <a:solidFill>
                  <a:srgbClr val="0070C0"/>
                </a:solidFill>
                <a:latin typeface="Arial" panose="020B0604020202020204" pitchFamily="34" charset="0"/>
                <a:cs typeface="Arial" panose="020B0604020202020204" pitchFamily="34" charset="0"/>
              </a:rPr>
              <a:t>	Laurent </a:t>
            </a:r>
            <a:r>
              <a:rPr lang="fr-BE" sz="3467" dirty="0" err="1">
                <a:solidFill>
                  <a:srgbClr val="0070C0"/>
                </a:solidFill>
                <a:latin typeface="Arial" panose="020B0604020202020204" pitchFamily="34" charset="0"/>
                <a:cs typeface="Arial" panose="020B0604020202020204" pitchFamily="34" charset="0"/>
              </a:rPr>
              <a:t>Authelet</a:t>
            </a:r>
            <a:r>
              <a:rPr lang="fr-BE" sz="3467" dirty="0">
                <a:solidFill>
                  <a:srgbClr val="0070C0"/>
                </a:solidFill>
                <a:latin typeface="Arial" panose="020B0604020202020204" pitchFamily="34" charset="0"/>
                <a:cs typeface="Arial" panose="020B0604020202020204" pitchFamily="34" charset="0"/>
              </a:rPr>
              <a:t> (RC Virton)</a:t>
            </a:r>
          </a:p>
          <a:p>
            <a:r>
              <a:rPr lang="fr-BE" sz="3467" b="1" dirty="0">
                <a:solidFill>
                  <a:srgbClr val="0070C0"/>
                </a:solidFill>
                <a:latin typeface="Arial" panose="020B0604020202020204" pitchFamily="34" charset="0"/>
                <a:cs typeface="Arial" panose="020B0604020202020204" pitchFamily="34" charset="0"/>
              </a:rPr>
              <a:t>Jury Bourses  </a:t>
            </a:r>
            <a:r>
              <a:rPr lang="fr-BE" sz="3467" dirty="0">
                <a:solidFill>
                  <a:srgbClr val="0070C0"/>
                </a:solidFill>
                <a:latin typeface="Arial" panose="020B0604020202020204" pitchFamily="34" charset="0"/>
                <a:cs typeface="Arial" panose="020B0604020202020204" pitchFamily="34" charset="0"/>
              </a:rPr>
              <a:t>Jean Nelis (RC Fléron) + équipe</a:t>
            </a:r>
          </a:p>
          <a:p>
            <a:r>
              <a:rPr lang="fr-BE" sz="3467" b="1" dirty="0">
                <a:solidFill>
                  <a:srgbClr val="0070C0"/>
                </a:solidFill>
                <a:latin typeface="Arial" panose="020B0604020202020204" pitchFamily="34" charset="0"/>
                <a:cs typeface="Arial" panose="020B0604020202020204" pitchFamily="34" charset="0"/>
              </a:rPr>
              <a:t>Conseiller  </a:t>
            </a:r>
            <a:r>
              <a:rPr lang="fr-BE" sz="3467" dirty="0">
                <a:solidFill>
                  <a:srgbClr val="0070C0"/>
                </a:solidFill>
                <a:latin typeface="Arial" panose="020B0604020202020204" pitchFamily="34" charset="0"/>
                <a:cs typeface="Arial" panose="020B0604020202020204" pitchFamily="34" charset="0"/>
              </a:rPr>
              <a:t>      Frédéric </a:t>
            </a:r>
            <a:r>
              <a:rPr lang="fr-BE" sz="3467" dirty="0" err="1">
                <a:solidFill>
                  <a:srgbClr val="0070C0"/>
                </a:solidFill>
                <a:latin typeface="Arial" panose="020B0604020202020204" pitchFamily="34" charset="0"/>
                <a:cs typeface="Arial" panose="020B0604020202020204" pitchFamily="34" charset="0"/>
              </a:rPr>
              <a:t>Loverius</a:t>
            </a:r>
            <a:r>
              <a:rPr lang="fr-BE" sz="3467" dirty="0">
                <a:solidFill>
                  <a:srgbClr val="0070C0"/>
                </a:solidFill>
                <a:latin typeface="Arial" panose="020B0604020202020204" pitchFamily="34" charset="0"/>
                <a:cs typeface="Arial" panose="020B0604020202020204" pitchFamily="34" charset="0"/>
              </a:rPr>
              <a:t> (RC Seraing)</a:t>
            </a:r>
          </a:p>
          <a:p>
            <a:r>
              <a:rPr lang="fr-BE" sz="3467" b="1" dirty="0">
                <a:solidFill>
                  <a:srgbClr val="0070C0"/>
                </a:solidFill>
                <a:latin typeface="Arial" panose="020B0604020202020204" pitchFamily="34" charset="0"/>
                <a:cs typeface="Arial" panose="020B0604020202020204" pitchFamily="34" charset="0"/>
              </a:rPr>
              <a:t>Cercle PHS</a:t>
            </a:r>
            <a:r>
              <a:rPr lang="fr-BE" sz="3467" dirty="0">
                <a:solidFill>
                  <a:srgbClr val="0070C0"/>
                </a:solidFill>
                <a:latin typeface="Arial" panose="020B0604020202020204" pitchFamily="34" charset="0"/>
                <a:cs typeface="Arial" panose="020B0604020202020204" pitchFamily="34" charset="0"/>
              </a:rPr>
              <a:t>	    Thierry </a:t>
            </a:r>
            <a:r>
              <a:rPr lang="fr-BE" sz="3467" dirty="0" err="1">
                <a:solidFill>
                  <a:srgbClr val="0070C0"/>
                </a:solidFill>
                <a:latin typeface="Arial" panose="020B0604020202020204" pitchFamily="34" charset="0"/>
                <a:cs typeface="Arial" panose="020B0604020202020204" pitchFamily="34" charset="0"/>
              </a:rPr>
              <a:t>Reip</a:t>
            </a:r>
            <a:r>
              <a:rPr lang="fr-BE" sz="3467" dirty="0">
                <a:solidFill>
                  <a:srgbClr val="0070C0"/>
                </a:solidFill>
                <a:latin typeface="Arial" panose="020B0604020202020204" pitchFamily="34" charset="0"/>
                <a:cs typeface="Arial" panose="020B0604020202020204" pitchFamily="34" charset="0"/>
              </a:rPr>
              <a:t> (RC Plombières W.)</a:t>
            </a:r>
            <a:endParaRPr lang="fr-BE" sz="3467" dirty="0">
              <a:solidFill>
                <a:srgbClr val="0070C0"/>
              </a:solidFill>
              <a:latin typeface="Franklin Gothic Medium" panose="020B0603020102020204" pitchFamily="34" charset="0"/>
            </a:endParaRPr>
          </a:p>
          <a:p>
            <a:pPr marL="0" indent="0" algn="ctr">
              <a:buNone/>
            </a:pPr>
            <a:r>
              <a:rPr lang="fr-BE" sz="4133" b="1" dirty="0">
                <a:solidFill>
                  <a:srgbClr val="0070C0"/>
                </a:solidFill>
              </a:rPr>
              <a:t>Contact : trf2160@gmail.com</a:t>
            </a:r>
          </a:p>
        </p:txBody>
      </p:sp>
      <p:sp>
        <p:nvSpPr>
          <p:cNvPr id="4" name="ZoneTexte 3">
            <a:extLst>
              <a:ext uri="{FF2B5EF4-FFF2-40B4-BE49-F238E27FC236}">
                <a16:creationId xmlns:a16="http://schemas.microsoft.com/office/drawing/2014/main" id="{3086E4E4-8441-4867-A339-A74A3248D64A}"/>
              </a:ext>
            </a:extLst>
          </p:cNvPr>
          <p:cNvSpPr txBox="1"/>
          <p:nvPr/>
        </p:nvSpPr>
        <p:spPr>
          <a:xfrm rot="16200000">
            <a:off x="-986691" y="4269817"/>
            <a:ext cx="3251200" cy="502766"/>
          </a:xfrm>
          <a:prstGeom prst="rect">
            <a:avLst/>
          </a:prstGeom>
          <a:noFill/>
        </p:spPr>
        <p:txBody>
          <a:bodyPr wrap="square" rtlCol="0">
            <a:spAutoFit/>
          </a:bodyPr>
          <a:lstStyle/>
          <a:p>
            <a:pPr defTabSz="1219170" eaLnBrk="0" hangingPunct="0"/>
            <a:r>
              <a:rPr lang="fr-BE" sz="2667" dirty="0">
                <a:solidFill>
                  <a:srgbClr val="141312"/>
                </a:solidFill>
              </a:rPr>
              <a:t>Sous-Commissions</a:t>
            </a:r>
          </a:p>
        </p:txBody>
      </p:sp>
    </p:spTree>
    <p:extLst>
      <p:ext uri="{BB962C8B-B14F-4D97-AF65-F5344CB8AC3E}">
        <p14:creationId xmlns:p14="http://schemas.microsoft.com/office/powerpoint/2010/main" val="1621797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texte, Police, capture d’écran, nombre&#10;&#10;Description générée automatiquement">
            <a:extLst>
              <a:ext uri="{FF2B5EF4-FFF2-40B4-BE49-F238E27FC236}">
                <a16:creationId xmlns:a16="http://schemas.microsoft.com/office/drawing/2014/main" id="{AEA7FC00-AF43-BEAB-188E-6E3BDE391266}"/>
              </a:ext>
            </a:extLst>
          </p:cNvPr>
          <p:cNvPicPr>
            <a:picLocks noChangeAspect="1"/>
          </p:cNvPicPr>
          <p:nvPr/>
        </p:nvPicPr>
        <p:blipFill>
          <a:blip r:embed="rId2"/>
          <a:stretch>
            <a:fillRect/>
          </a:stretch>
        </p:blipFill>
        <p:spPr>
          <a:xfrm>
            <a:off x="0" y="1524000"/>
            <a:ext cx="12169353" cy="4168184"/>
          </a:xfrm>
          <a:prstGeom prst="rect">
            <a:avLst/>
          </a:prstGeom>
        </p:spPr>
      </p:pic>
    </p:spTree>
    <p:extLst>
      <p:ext uri="{BB962C8B-B14F-4D97-AF65-F5344CB8AC3E}">
        <p14:creationId xmlns:p14="http://schemas.microsoft.com/office/powerpoint/2010/main" val="24516973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ciel, personne, extérieur, debout&#10;&#10;Description générée automatiquement">
            <a:extLst>
              <a:ext uri="{FF2B5EF4-FFF2-40B4-BE49-F238E27FC236}">
                <a16:creationId xmlns:a16="http://schemas.microsoft.com/office/drawing/2014/main" id="{0E43EE37-B402-A327-4C6B-D4101C2C671F}"/>
              </a:ext>
            </a:extLst>
          </p:cNvPr>
          <p:cNvPicPr>
            <a:picLocks noChangeAspect="1"/>
          </p:cNvPicPr>
          <p:nvPr/>
        </p:nvPicPr>
        <p:blipFill>
          <a:blip r:embed="rId2"/>
          <a:stretch>
            <a:fillRect/>
          </a:stretch>
        </p:blipFill>
        <p:spPr>
          <a:xfrm>
            <a:off x="23220" y="537372"/>
            <a:ext cx="12192000" cy="6801323"/>
          </a:xfrm>
          <a:prstGeom prst="rect">
            <a:avLst/>
          </a:prstGeom>
        </p:spPr>
      </p:pic>
      <p:sp>
        <p:nvSpPr>
          <p:cNvPr id="2" name="Espace réservé du numéro de diapositive 1">
            <a:extLst>
              <a:ext uri="{FF2B5EF4-FFF2-40B4-BE49-F238E27FC236}">
                <a16:creationId xmlns:a16="http://schemas.microsoft.com/office/drawing/2014/main" id="{CC272631-932C-EE7D-67BA-B19446F5F5EC}"/>
              </a:ext>
            </a:extLst>
          </p:cNvPr>
          <p:cNvSpPr>
            <a:spLocks noGrp="1"/>
          </p:cNvSpPr>
          <p:nvPr>
            <p:ph type="sldNum" sz="quarter" idx="12"/>
          </p:nvPr>
        </p:nvSpPr>
        <p:spPr>
          <a:xfrm>
            <a:off x="8737600" y="86678"/>
            <a:ext cx="317501" cy="273844"/>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lang="en-US" sz="900" kern="1200" smtClean="0">
                <a:solidFill>
                  <a:schemeClr val="bg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fld id="{97A94E25-127B-4C48-AF96-44BA7B823777}" type="slidenum">
              <a:rPr lang="fr-BE" smtClean="0"/>
              <a:pPr/>
              <a:t>40</a:t>
            </a:fld>
            <a:endParaRPr lang="en-US" dirty="0"/>
          </a:p>
        </p:txBody>
      </p:sp>
      <p:sp>
        <p:nvSpPr>
          <p:cNvPr id="4" name="ZoneTexte 3">
            <a:extLst>
              <a:ext uri="{FF2B5EF4-FFF2-40B4-BE49-F238E27FC236}">
                <a16:creationId xmlns:a16="http://schemas.microsoft.com/office/drawing/2014/main" id="{F3EBEA48-CDF3-A947-7479-B7EF2667ACD7}"/>
              </a:ext>
            </a:extLst>
          </p:cNvPr>
          <p:cNvSpPr txBox="1"/>
          <p:nvPr/>
        </p:nvSpPr>
        <p:spPr>
          <a:xfrm>
            <a:off x="-23220" y="0"/>
            <a:ext cx="12192000" cy="1569660"/>
          </a:xfrm>
          <a:prstGeom prst="rect">
            <a:avLst/>
          </a:prstGeom>
          <a:solidFill>
            <a:srgbClr val="0070C0"/>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fr-FR" sz="4800" b="1" dirty="0">
                <a:solidFill>
                  <a:schemeClr val="bg1"/>
                </a:solidFill>
              </a:rPr>
              <a:t>LA FONDATION ROTARY COMPTE SUR LE SOUTIEN DE TON CLUB ! </a:t>
            </a:r>
          </a:p>
        </p:txBody>
      </p:sp>
    </p:spTree>
    <p:extLst>
      <p:ext uri="{BB962C8B-B14F-4D97-AF65-F5344CB8AC3E}">
        <p14:creationId xmlns:p14="http://schemas.microsoft.com/office/powerpoint/2010/main" val="725747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hoto où figure une personne et un arbre, en extérieur&#10;&#10;Description générée automatiquement">
            <a:extLst>
              <a:ext uri="{FF2B5EF4-FFF2-40B4-BE49-F238E27FC236}">
                <a16:creationId xmlns:a16="http://schemas.microsoft.com/office/drawing/2014/main" id="{DA6E1872-41BE-44E1-91A2-24075FE520E3}"/>
              </a:ext>
            </a:extLst>
          </p:cNvPr>
          <p:cNvPicPr>
            <a:picLocks noGrp="1" noChangeAspect="1"/>
          </p:cNvPicPr>
          <p:nvPr>
            <p:ph type="pic" sz="quarter" idx="4294967295"/>
          </p:nvPr>
        </p:nvPicPr>
        <p:blipFill>
          <a:blip r:embed="rId4">
            <a:extLst>
              <a:ext uri="{28A0092B-C50C-407E-A947-70E740481C1C}">
                <a14:useLocalDpi xmlns:a14="http://schemas.microsoft.com/office/drawing/2010/main" val="0"/>
              </a:ext>
            </a:extLst>
          </a:blip>
          <a:srcRect t="7834" b="7834"/>
          <a:stretch>
            <a:fillRect/>
          </a:stretch>
        </p:blipFill>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pic>
      <p:sp>
        <p:nvSpPr>
          <p:cNvPr id="18" name="Text Placeholder 17">
            <a:extLst>
              <a:ext uri="{FF2B5EF4-FFF2-40B4-BE49-F238E27FC236}">
                <a16:creationId xmlns:a16="http://schemas.microsoft.com/office/drawing/2014/main" id="{602F4E01-0AD5-465C-9D55-0B2A8DAB94F1}"/>
              </a:ext>
            </a:extLst>
          </p:cNvPr>
          <p:cNvSpPr>
            <a:spLocks noGrp="1"/>
          </p:cNvSpPr>
          <p:nvPr>
            <p:ph type="body" sz="quarter" idx="4294967295"/>
          </p:nvPr>
        </p:nvSpPr>
        <p:spPr>
          <a:xfrm>
            <a:off x="0" y="-85725"/>
            <a:ext cx="12192000" cy="6943725"/>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a:lstStyle/>
          <a:p>
            <a:pPr algn="l" rtl="0"/>
            <a:r>
              <a:rPr lang="fr-fr" b="1" i="0" u="none" baseline="0"/>
              <a:t>Merci.</a:t>
            </a:r>
          </a:p>
        </p:txBody>
      </p:sp>
      <p:sp>
        <p:nvSpPr>
          <p:cNvPr id="2" name="Slide Number Placeholder 1">
            <a:extLst>
              <a:ext uri="{FF2B5EF4-FFF2-40B4-BE49-F238E27FC236}">
                <a16:creationId xmlns:a16="http://schemas.microsoft.com/office/drawing/2014/main" id="{03B60A01-C3AD-451C-9112-988708AA0C2B}"/>
              </a:ext>
            </a:extLst>
          </p:cNvPr>
          <p:cNvSpPr>
            <a:spLocks noGrp="1"/>
          </p:cNvSpPr>
          <p:nvPr>
            <p:ph type="sldNum" sz="quarter" idx="4294967295"/>
          </p:nvPr>
        </p:nvSpPr>
        <p:spPr>
          <a:xfrm>
            <a:off x="11769725" y="115888"/>
            <a:ext cx="422275"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r-fr"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ZoneTexte 2">
            <a:extLst>
              <a:ext uri="{FF2B5EF4-FFF2-40B4-BE49-F238E27FC236}">
                <a16:creationId xmlns:a16="http://schemas.microsoft.com/office/drawing/2014/main" id="{B2330591-DF3E-6C5D-84B1-1F0CA4DF2117}"/>
              </a:ext>
            </a:extLst>
          </p:cNvPr>
          <p:cNvSpPr txBox="1"/>
          <p:nvPr/>
        </p:nvSpPr>
        <p:spPr>
          <a:xfrm>
            <a:off x="1447800" y="4191000"/>
            <a:ext cx="3219151" cy="1015663"/>
          </a:xfrm>
          <a:prstGeom prst="rect">
            <a:avLst/>
          </a:prstGeom>
          <a:noFill/>
        </p:spPr>
        <p:txBody>
          <a:bodyPr wrap="none" rtlCol="0">
            <a:spAutoFit/>
          </a:bodyPr>
          <a:lstStyle/>
          <a:p>
            <a:r>
              <a:rPr lang="fr-FR" sz="6000" b="1" dirty="0">
                <a:solidFill>
                  <a:schemeClr val="bg1"/>
                </a:solidFill>
              </a:rPr>
              <a:t>MERCI </a:t>
            </a:r>
            <a:r>
              <a:rPr lang="fr-FR" dirty="0"/>
              <a:t> </a:t>
            </a:r>
            <a:r>
              <a:rPr lang="fr-FR" sz="6000" b="1" dirty="0">
                <a:solidFill>
                  <a:schemeClr val="bg1"/>
                </a:solidFill>
              </a:rPr>
              <a:t>!</a:t>
            </a:r>
            <a:endParaRPr lang="fr-BE" sz="6000" b="1" dirty="0">
              <a:solidFill>
                <a:schemeClr val="bg1"/>
              </a:solidFill>
            </a:endParaRPr>
          </a:p>
        </p:txBody>
      </p:sp>
    </p:spTree>
    <p:custDataLst>
      <p:tags r:id="rId1"/>
    </p:custDataLst>
    <p:extLst>
      <p:ext uri="{BB962C8B-B14F-4D97-AF65-F5344CB8AC3E}">
        <p14:creationId xmlns:p14="http://schemas.microsoft.com/office/powerpoint/2010/main" val="202383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431800" y="350780"/>
            <a:ext cx="11328400" cy="533400"/>
          </a:xfrm>
          <a:prstGeom prst="rect">
            <a:avLst/>
          </a:prstGeom>
        </p:spPr>
        <p:txBody>
          <a:bodyPr/>
          <a:lstStyle/>
          <a:p>
            <a:pPr algn="l"/>
            <a:r>
              <a:rPr lang="fr-BE" b="1" dirty="0">
                <a:solidFill>
                  <a:schemeClr val="bg1"/>
                </a:solidFill>
                <a:latin typeface="Arial" panose="020B0604020202020204" pitchFamily="34" charset="0"/>
                <a:cs typeface="Arial" panose="020B0604020202020204" pitchFamily="34" charset="0"/>
              </a:rPr>
              <a:t>Vos dons à la Fondation </a:t>
            </a:r>
          </a:p>
        </p:txBody>
      </p:sp>
      <p:pic>
        <p:nvPicPr>
          <p:cNvPr id="5" name="Image 4">
            <a:extLst>
              <a:ext uri="{FF2B5EF4-FFF2-40B4-BE49-F238E27FC236}">
                <a16:creationId xmlns:a16="http://schemas.microsoft.com/office/drawing/2014/main" id="{35A31EF7-B67D-BB41-AA80-87169E86D474}"/>
              </a:ext>
            </a:extLst>
          </p:cNvPr>
          <p:cNvPicPr>
            <a:picLocks noChangeAspect="1"/>
          </p:cNvPicPr>
          <p:nvPr/>
        </p:nvPicPr>
        <p:blipFill>
          <a:blip r:embed="rId2"/>
          <a:stretch>
            <a:fillRect/>
          </a:stretch>
        </p:blipFill>
        <p:spPr>
          <a:xfrm>
            <a:off x="3124200" y="1295400"/>
            <a:ext cx="7725463" cy="5486400"/>
          </a:xfrm>
          <a:prstGeom prst="rect">
            <a:avLst/>
          </a:prstGeom>
        </p:spPr>
      </p:pic>
      <p:pic>
        <p:nvPicPr>
          <p:cNvPr id="4" name="Image 3">
            <a:extLst>
              <a:ext uri="{FF2B5EF4-FFF2-40B4-BE49-F238E27FC236}">
                <a16:creationId xmlns:a16="http://schemas.microsoft.com/office/drawing/2014/main" id="{070996BC-B4C0-2943-8848-DDE690C6CDE6}"/>
              </a:ext>
            </a:extLst>
          </p:cNvPr>
          <p:cNvPicPr>
            <a:picLocks noChangeAspect="1"/>
          </p:cNvPicPr>
          <p:nvPr/>
        </p:nvPicPr>
        <p:blipFill>
          <a:blip r:embed="rId3"/>
          <a:stretch>
            <a:fillRect/>
          </a:stretch>
        </p:blipFill>
        <p:spPr>
          <a:xfrm>
            <a:off x="55098" y="2057400"/>
            <a:ext cx="12136902" cy="3200400"/>
          </a:xfrm>
          <a:prstGeom prst="rect">
            <a:avLst/>
          </a:prstGeom>
        </p:spPr>
      </p:pic>
      <p:pic>
        <p:nvPicPr>
          <p:cNvPr id="6" name="Image 5">
            <a:extLst>
              <a:ext uri="{FF2B5EF4-FFF2-40B4-BE49-F238E27FC236}">
                <a16:creationId xmlns:a16="http://schemas.microsoft.com/office/drawing/2014/main" id="{C836E232-A83E-F446-8ED3-CFE833C3B992}"/>
              </a:ext>
            </a:extLst>
          </p:cNvPr>
          <p:cNvPicPr>
            <a:picLocks noChangeAspect="1"/>
          </p:cNvPicPr>
          <p:nvPr/>
        </p:nvPicPr>
        <p:blipFill>
          <a:blip r:embed="rId4"/>
          <a:stretch>
            <a:fillRect/>
          </a:stretch>
        </p:blipFill>
        <p:spPr>
          <a:xfrm>
            <a:off x="4724400" y="1752600"/>
            <a:ext cx="1551566" cy="2501900"/>
          </a:xfrm>
          <a:prstGeom prst="rect">
            <a:avLst/>
          </a:prstGeom>
        </p:spPr>
      </p:pic>
    </p:spTree>
    <p:extLst>
      <p:ext uri="{BB962C8B-B14F-4D97-AF65-F5344CB8AC3E}">
        <p14:creationId xmlns:p14="http://schemas.microsoft.com/office/powerpoint/2010/main" val="322679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304800" y="332084"/>
            <a:ext cx="11887200" cy="461666"/>
          </a:xfrm>
          <a:prstGeom prst="rect">
            <a:avLst/>
          </a:prstGeom>
        </p:spPr>
        <p:txBody>
          <a:bodyPr/>
          <a:lstStyle/>
          <a:p>
            <a:pPr algn="l"/>
            <a:r>
              <a:rPr lang="fr-BE" b="1" dirty="0">
                <a:solidFill>
                  <a:schemeClr val="bg1"/>
                </a:solidFill>
                <a:latin typeface="Arial" panose="020B0604020202020204" pitchFamily="34" charset="0"/>
                <a:cs typeface="Arial" panose="020B0604020202020204" pitchFamily="34" charset="0"/>
              </a:rPr>
              <a:t>Le financement des subventions (SHARE)</a:t>
            </a:r>
          </a:p>
        </p:txBody>
      </p:sp>
      <p:sp>
        <p:nvSpPr>
          <p:cNvPr id="3" name="Espace réservé du contenu 2"/>
          <p:cNvSpPr>
            <a:spLocks noGrp="1"/>
          </p:cNvSpPr>
          <p:nvPr>
            <p:ph idx="4294967295"/>
          </p:nvPr>
        </p:nvSpPr>
        <p:spPr>
          <a:xfrm>
            <a:off x="0" y="1219200"/>
            <a:ext cx="11582400" cy="4640998"/>
          </a:xfrm>
          <a:prstGeom prst="rect">
            <a:avLst/>
          </a:prstGeom>
        </p:spPr>
        <p:txBody>
          <a:bodyPr/>
          <a:lstStyle/>
          <a:p>
            <a:pPr marL="0" indent="0">
              <a:buNone/>
            </a:pPr>
            <a:endParaRPr lang="fr-BE" dirty="0"/>
          </a:p>
          <a:p>
            <a:endParaRPr lang="fr-BE" dirty="0"/>
          </a:p>
          <a:p>
            <a:pPr marL="0" indent="0">
              <a:buNone/>
            </a:pPr>
            <a:endParaRPr lang="fr-BE" dirty="0"/>
          </a:p>
          <a:p>
            <a:endParaRPr lang="fr-BE" dirty="0"/>
          </a:p>
          <a:p>
            <a:endParaRPr lang="fr-BE" dirty="0"/>
          </a:p>
          <a:p>
            <a:endParaRPr lang="fr-BE" dirty="0"/>
          </a:p>
          <a:p>
            <a:endParaRPr lang="fr-BE" dirty="0"/>
          </a:p>
          <a:p>
            <a:endParaRPr lang="fr-BE" dirty="0"/>
          </a:p>
          <a:p>
            <a:endParaRPr lang="fr-BE" dirty="0"/>
          </a:p>
        </p:txBody>
      </p:sp>
      <p:sp>
        <p:nvSpPr>
          <p:cNvPr id="4" name="Rectangle 3"/>
          <p:cNvSpPr/>
          <p:nvPr/>
        </p:nvSpPr>
        <p:spPr>
          <a:xfrm>
            <a:off x="1208190" y="2350468"/>
            <a:ext cx="2542820" cy="1831497"/>
          </a:xfrm>
          <a:prstGeom prst="rect">
            <a:avLst/>
          </a:prstGeom>
          <a:noFill/>
          <a:ln>
            <a:solidFill>
              <a:srgbClr val="913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BE" sz="2400" b="0" i="0" u="none" strike="noStrike" kern="1200" cap="none" spc="0" normalizeH="0" baseline="0" noProof="0" dirty="0">
                <a:ln>
                  <a:noFill/>
                </a:ln>
                <a:solidFill>
                  <a:srgbClr val="0070C0"/>
                </a:solidFill>
                <a:effectLst/>
                <a:uLnTx/>
                <a:uFillTx/>
                <a:latin typeface="Calibri"/>
                <a:ea typeface="+mn-ea"/>
                <a:cs typeface="Arial" panose="020B0604020202020204" pitchFamily="34" charset="0"/>
              </a:rPr>
              <a:t>Contributions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BE" sz="2400" b="0" i="0" u="none" strike="noStrike" kern="1200" cap="none" spc="0" normalizeH="0" baseline="0" noProof="0" dirty="0">
                <a:ln>
                  <a:noFill/>
                </a:ln>
                <a:solidFill>
                  <a:srgbClr val="0070C0"/>
                </a:solidFill>
                <a:effectLst/>
                <a:uLnTx/>
                <a:uFillTx/>
                <a:latin typeface="Calibri"/>
                <a:ea typeface="+mn-ea"/>
                <a:cs typeface="Arial" panose="020B0604020202020204" pitchFamily="34" charset="0"/>
              </a:rPr>
              <a:t>des clubs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BE" sz="2400" b="0" i="0" u="none" strike="noStrike" kern="1200" cap="none" spc="0" normalizeH="0" baseline="0" noProof="0" dirty="0">
                <a:ln>
                  <a:noFill/>
                </a:ln>
                <a:solidFill>
                  <a:srgbClr val="0070C0"/>
                </a:solidFill>
                <a:effectLst/>
                <a:uLnTx/>
                <a:uFillTx/>
                <a:latin typeface="Calibri"/>
                <a:ea typeface="+mn-ea"/>
                <a:cs typeface="Arial" panose="020B0604020202020204" pitchFamily="34" charset="0"/>
              </a:rPr>
              <a:t>du District 20/21</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BE" sz="1400" b="0" i="0" u="none" strike="noStrike" kern="1200" cap="none" spc="0" normalizeH="0" baseline="0" noProof="0" dirty="0">
              <a:ln>
                <a:noFill/>
              </a:ln>
              <a:solidFill>
                <a:srgbClr val="0070C0"/>
              </a:solidFill>
              <a:effectLst/>
              <a:uLnTx/>
              <a:uFillTx/>
              <a:latin typeface="Calibri"/>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BE" sz="2400" b="1" i="0" u="none" strike="noStrike" kern="1200" cap="none" spc="0" normalizeH="0" baseline="0" noProof="0" dirty="0">
                <a:ln>
                  <a:noFill/>
                </a:ln>
                <a:solidFill>
                  <a:srgbClr val="0070C0"/>
                </a:solidFill>
                <a:effectLst/>
                <a:uLnTx/>
                <a:uFillTx/>
                <a:latin typeface="Calibri"/>
                <a:ea typeface="+mn-ea"/>
                <a:cs typeface="Arial" panose="020B0604020202020204" pitchFamily="34" charset="0"/>
              </a:rPr>
              <a:t> 196.886 $</a:t>
            </a:r>
          </a:p>
        </p:txBody>
      </p:sp>
      <p:sp>
        <p:nvSpPr>
          <p:cNvPr id="8" name="Rectangle 7"/>
          <p:cNvSpPr/>
          <p:nvPr/>
        </p:nvSpPr>
        <p:spPr>
          <a:xfrm>
            <a:off x="5721264" y="1907236"/>
            <a:ext cx="1575881" cy="1222534"/>
          </a:xfrm>
          <a:prstGeom prst="rect">
            <a:avLst/>
          </a:prstGeom>
          <a:noFill/>
          <a:ln>
            <a:solidFill>
              <a:srgbClr val="913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srgbClr val="1F497D"/>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BE" sz="2400" b="0" i="0" u="none" strike="noStrike" kern="1200" cap="none" spc="0" normalizeH="0" baseline="0" noProof="0" dirty="0">
                <a:ln>
                  <a:noFill/>
                </a:ln>
                <a:solidFill>
                  <a:srgbClr val="0070C0"/>
                </a:solidFill>
                <a:effectLst/>
                <a:uLnTx/>
                <a:uFillTx/>
                <a:latin typeface="Calibri" panose="020F0502020204030204"/>
                <a:ea typeface="+mn-ea"/>
                <a:cs typeface="+mn-cs"/>
              </a:rPr>
              <a:t>Fonds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BE" sz="2400" b="0" i="0" u="none" strike="noStrike" kern="1200" cap="none" spc="0" normalizeH="0" baseline="0" noProof="0" dirty="0">
                <a:ln>
                  <a:noFill/>
                </a:ln>
                <a:solidFill>
                  <a:srgbClr val="0070C0"/>
                </a:solidFill>
                <a:effectLst/>
                <a:uLnTx/>
                <a:uFillTx/>
                <a:latin typeface="Calibri" panose="020F0502020204030204"/>
                <a:ea typeface="+mn-ea"/>
                <a:cs typeface="+mn-cs"/>
              </a:rPr>
              <a:t>Spécifique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BE" sz="2400" b="0" i="0" u="none" strike="noStrike" kern="1200" cap="none" spc="0" normalizeH="0" baseline="0" noProof="0" dirty="0">
                <a:ln>
                  <a:noFill/>
                </a:ln>
                <a:solidFill>
                  <a:srgbClr val="0070C0"/>
                </a:solidFill>
                <a:effectLst/>
                <a:uLnTx/>
                <a:uFillTx/>
                <a:latin typeface="Calibri" panose="020F0502020204030204"/>
                <a:ea typeface="+mn-ea"/>
                <a:cs typeface="+mn-cs"/>
              </a:rPr>
              <a:t>District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BE" sz="1800" b="1" i="0" u="none" strike="noStrike" kern="1200" cap="none" spc="0" normalizeH="0" baseline="0" noProof="0" dirty="0">
              <a:ln>
                <a:noFill/>
              </a:ln>
              <a:solidFill>
                <a:srgbClr val="1F497D"/>
              </a:solidFill>
              <a:effectLst/>
              <a:uLnTx/>
              <a:uFillTx/>
              <a:latin typeface="Calibri" panose="020F0502020204030204"/>
              <a:ea typeface="+mn-ea"/>
              <a:cs typeface="+mn-cs"/>
            </a:endParaRPr>
          </a:p>
        </p:txBody>
      </p:sp>
      <p:sp>
        <p:nvSpPr>
          <p:cNvPr id="9" name="Rectangle 8"/>
          <p:cNvSpPr/>
          <p:nvPr/>
        </p:nvSpPr>
        <p:spPr>
          <a:xfrm>
            <a:off x="5747897" y="3349527"/>
            <a:ext cx="1575880" cy="1087050"/>
          </a:xfrm>
          <a:prstGeom prst="rect">
            <a:avLst/>
          </a:prstGeom>
          <a:noFill/>
          <a:ln>
            <a:solidFill>
              <a:srgbClr val="913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BE" sz="2400" b="0" i="0" u="none" strike="noStrike" kern="1200" cap="none" spc="0" normalizeH="0" baseline="0" noProof="0" dirty="0">
                <a:ln>
                  <a:noFill/>
                </a:ln>
                <a:solidFill>
                  <a:srgbClr val="0070C0"/>
                </a:solidFill>
                <a:effectLst/>
                <a:uLnTx/>
                <a:uFillTx/>
                <a:latin typeface="Calibri" panose="020F0502020204030204"/>
                <a:ea typeface="+mn-ea"/>
                <a:cs typeface="+mn-cs"/>
              </a:rPr>
              <a:t>Fonds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BE" sz="2400" b="0" i="0" u="none" strike="noStrike" kern="1200" cap="none" spc="0" normalizeH="0" baseline="0" noProof="0" dirty="0">
                <a:ln>
                  <a:noFill/>
                </a:ln>
                <a:solidFill>
                  <a:srgbClr val="0070C0"/>
                </a:solidFill>
                <a:effectLst/>
                <a:uLnTx/>
                <a:uFillTx/>
                <a:latin typeface="Calibri" panose="020F0502020204030204"/>
                <a:ea typeface="+mn-ea"/>
                <a:cs typeface="+mn-cs"/>
              </a:rPr>
              <a:t>Mondial</a:t>
            </a:r>
          </a:p>
        </p:txBody>
      </p:sp>
      <p:cxnSp>
        <p:nvCxnSpPr>
          <p:cNvPr id="20" name="Connecteur droit 19"/>
          <p:cNvCxnSpPr>
            <a:cxnSpLocks/>
            <a:stCxn id="4" idx="3"/>
          </p:cNvCxnSpPr>
          <p:nvPr/>
        </p:nvCxnSpPr>
        <p:spPr>
          <a:xfrm>
            <a:off x="3751010" y="3266217"/>
            <a:ext cx="1055389" cy="353204"/>
          </a:xfrm>
          <a:prstGeom prst="line">
            <a:avLst/>
          </a:prstGeom>
          <a:ln w="28575">
            <a:solidFill>
              <a:srgbClr val="91359C"/>
            </a:solidFill>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a:cxnSpLocks/>
          </p:cNvCxnSpPr>
          <p:nvPr/>
        </p:nvCxnSpPr>
        <p:spPr>
          <a:xfrm flipV="1">
            <a:off x="7307402" y="2115942"/>
            <a:ext cx="948238" cy="374590"/>
          </a:xfrm>
          <a:prstGeom prst="straightConnector1">
            <a:avLst/>
          </a:prstGeom>
          <a:ln w="28575">
            <a:solidFill>
              <a:srgbClr val="91359C"/>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8255639" y="1755593"/>
            <a:ext cx="2066492" cy="1255550"/>
          </a:xfrm>
          <a:prstGeom prst="rect">
            <a:avLst/>
          </a:prstGeom>
          <a:noFill/>
          <a:ln>
            <a:solidFill>
              <a:srgbClr val="913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BE" sz="2400" b="0" i="0" u="none" strike="noStrike" kern="1200" cap="none" spc="0" normalizeH="0" baseline="0" noProof="0" dirty="0">
                <a:ln>
                  <a:noFill/>
                </a:ln>
                <a:solidFill>
                  <a:srgbClr val="0070C0"/>
                </a:solidFill>
                <a:effectLst/>
                <a:uLnTx/>
                <a:uFillTx/>
                <a:latin typeface="Calibri" panose="020F0502020204030204"/>
                <a:ea typeface="+mn-ea"/>
                <a:cs typeface="+mn-cs"/>
              </a:rPr>
              <a:t>Subventions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BE" sz="2400" b="0" i="0" u="none" strike="noStrike" kern="1200" cap="none" spc="0" normalizeH="0" baseline="0" noProof="0" dirty="0">
                <a:ln>
                  <a:noFill/>
                </a:ln>
                <a:solidFill>
                  <a:srgbClr val="0070C0"/>
                </a:solidFill>
                <a:effectLst/>
                <a:uLnTx/>
                <a:uFillTx/>
                <a:latin typeface="Calibri" panose="020F0502020204030204"/>
                <a:ea typeface="+mn-ea"/>
                <a:cs typeface="+mn-cs"/>
              </a:rPr>
              <a:t>de district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BE" sz="2400" b="0" i="0" u="none" strike="noStrike" kern="1200" cap="none" spc="0" normalizeH="0" baseline="0" noProof="0" dirty="0">
                <a:ln>
                  <a:noFill/>
                </a:ln>
                <a:solidFill>
                  <a:srgbClr val="0070C0"/>
                </a:solidFill>
                <a:effectLst/>
                <a:uLnTx/>
                <a:uFillTx/>
                <a:latin typeface="Calibri" panose="020F0502020204030204"/>
                <a:ea typeface="+mn-ea"/>
                <a:cs typeface="+mn-cs"/>
              </a:rPr>
              <a:t>23/24</a:t>
            </a:r>
          </a:p>
        </p:txBody>
      </p:sp>
      <p:cxnSp>
        <p:nvCxnSpPr>
          <p:cNvPr id="25" name="Connecteur droit avec flèche 24"/>
          <p:cNvCxnSpPr>
            <a:cxnSpLocks/>
          </p:cNvCxnSpPr>
          <p:nvPr/>
        </p:nvCxnSpPr>
        <p:spPr>
          <a:xfrm>
            <a:off x="7277908" y="2505492"/>
            <a:ext cx="911939" cy="577664"/>
          </a:xfrm>
          <a:prstGeom prst="straightConnector1">
            <a:avLst/>
          </a:prstGeom>
          <a:ln w="28575">
            <a:solidFill>
              <a:srgbClr val="91359C"/>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8189848" y="3264032"/>
            <a:ext cx="2132278" cy="1087050"/>
          </a:xfrm>
          <a:prstGeom prst="rect">
            <a:avLst/>
          </a:prstGeom>
          <a:noFill/>
          <a:ln>
            <a:solidFill>
              <a:srgbClr val="913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BE" sz="2400" b="0" i="0" u="none" strike="noStrike" kern="1200" cap="none" spc="0" normalizeH="0" baseline="0" noProof="0" dirty="0">
                <a:ln>
                  <a:noFill/>
                </a:ln>
                <a:solidFill>
                  <a:srgbClr val="0070C0"/>
                </a:solidFill>
                <a:effectLst/>
                <a:uLnTx/>
                <a:uFillTx/>
                <a:latin typeface="Calibri" panose="020F0502020204030204"/>
                <a:ea typeface="+mn-ea"/>
                <a:cs typeface="+mn-cs"/>
              </a:rPr>
              <a:t>Subventions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BE" sz="2400" b="0" i="0" u="none" strike="noStrike" kern="1200" cap="none" spc="0" normalizeH="0" baseline="0" noProof="0" dirty="0">
                <a:ln>
                  <a:noFill/>
                </a:ln>
                <a:solidFill>
                  <a:srgbClr val="0070C0"/>
                </a:solidFill>
                <a:effectLst/>
                <a:uLnTx/>
                <a:uFillTx/>
                <a:latin typeface="Calibri" panose="020F0502020204030204"/>
                <a:ea typeface="+mn-ea"/>
                <a:cs typeface="+mn-cs"/>
              </a:rPr>
              <a:t>Mondiales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BE" sz="2400" b="0" i="0" u="none" strike="noStrike" kern="1200" cap="none" spc="0" normalizeH="0" baseline="0" noProof="0" dirty="0">
                <a:ln>
                  <a:noFill/>
                </a:ln>
                <a:solidFill>
                  <a:srgbClr val="0070C0"/>
                </a:solidFill>
                <a:effectLst/>
                <a:uLnTx/>
                <a:uFillTx/>
                <a:latin typeface="Calibri" panose="020F0502020204030204"/>
                <a:ea typeface="+mn-ea"/>
                <a:cs typeface="+mn-cs"/>
              </a:rPr>
              <a:t>23/24</a:t>
            </a:r>
          </a:p>
        </p:txBody>
      </p:sp>
      <p:cxnSp>
        <p:nvCxnSpPr>
          <p:cNvPr id="30" name="Connecteur droit avec flèche 29"/>
          <p:cNvCxnSpPr>
            <a:cxnSpLocks/>
            <a:endCxn id="28" idx="1"/>
          </p:cNvCxnSpPr>
          <p:nvPr/>
        </p:nvCxnSpPr>
        <p:spPr>
          <a:xfrm flipV="1">
            <a:off x="7389568" y="3807557"/>
            <a:ext cx="800280" cy="67111"/>
          </a:xfrm>
          <a:prstGeom prst="straightConnector1">
            <a:avLst/>
          </a:prstGeom>
          <a:ln w="28575">
            <a:solidFill>
              <a:srgbClr val="91359C"/>
            </a:solidFill>
            <a:tailEnd type="triangle"/>
          </a:ln>
        </p:spPr>
        <p:style>
          <a:lnRef idx="1">
            <a:schemeClr val="accent1"/>
          </a:lnRef>
          <a:fillRef idx="0">
            <a:schemeClr val="accent1"/>
          </a:fillRef>
          <a:effectRef idx="0">
            <a:schemeClr val="accent1"/>
          </a:effectRef>
          <a:fontRef idx="minor">
            <a:schemeClr val="tx1"/>
          </a:fontRef>
        </p:style>
      </p:cxnSp>
      <p:sp>
        <p:nvSpPr>
          <p:cNvPr id="38" name="ZoneTexte 37"/>
          <p:cNvSpPr txBox="1"/>
          <p:nvPr/>
        </p:nvSpPr>
        <p:spPr>
          <a:xfrm>
            <a:off x="4739349" y="2682168"/>
            <a:ext cx="797234" cy="307777"/>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srgbClr val="0070C0"/>
                </a:solidFill>
                <a:effectLst/>
                <a:uLnTx/>
                <a:uFillTx/>
                <a:latin typeface="Calibri" panose="020F0502020204030204"/>
                <a:ea typeface="ＭＳ Ｐゴシック" pitchFamily="34" charset="-128"/>
                <a:cs typeface="+mn-cs"/>
              </a:rPr>
              <a:t>50 %</a:t>
            </a:r>
          </a:p>
        </p:txBody>
      </p:sp>
      <p:sp>
        <p:nvSpPr>
          <p:cNvPr id="39" name="ZoneTexte 38"/>
          <p:cNvSpPr txBox="1"/>
          <p:nvPr/>
        </p:nvSpPr>
        <p:spPr>
          <a:xfrm>
            <a:off x="4611471" y="3468867"/>
            <a:ext cx="930208" cy="307777"/>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srgbClr val="1F497D"/>
                </a:solidFill>
                <a:effectLst/>
                <a:uLnTx/>
                <a:uFillTx/>
                <a:latin typeface="Calibri" panose="020F0502020204030204"/>
                <a:ea typeface="ＭＳ Ｐゴシック" pitchFamily="34" charset="-128"/>
                <a:cs typeface="+mn-cs"/>
              </a:rPr>
              <a:t>   </a:t>
            </a:r>
            <a:r>
              <a:rPr kumimoji="0" lang="fr-BE" sz="1400" b="1" i="0" u="none" strike="noStrike" kern="1200" cap="none" spc="0" normalizeH="0" baseline="0" noProof="0" dirty="0">
                <a:ln>
                  <a:noFill/>
                </a:ln>
                <a:solidFill>
                  <a:srgbClr val="0070C0"/>
                </a:solidFill>
                <a:effectLst/>
                <a:uLnTx/>
                <a:uFillTx/>
                <a:latin typeface="Calibri" panose="020F0502020204030204"/>
                <a:ea typeface="ＭＳ Ｐゴシック" pitchFamily="34" charset="-128"/>
                <a:cs typeface="+mn-cs"/>
              </a:rPr>
              <a:t>45 %</a:t>
            </a:r>
          </a:p>
        </p:txBody>
      </p:sp>
      <p:sp>
        <p:nvSpPr>
          <p:cNvPr id="41" name="ZoneTexte 40"/>
          <p:cNvSpPr txBox="1"/>
          <p:nvPr/>
        </p:nvSpPr>
        <p:spPr>
          <a:xfrm>
            <a:off x="7455360" y="1752600"/>
            <a:ext cx="615433" cy="52322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srgbClr val="0070C0"/>
                </a:solidFill>
                <a:effectLst/>
                <a:uLnTx/>
                <a:uFillTx/>
                <a:latin typeface="Calibri" panose="020F0502020204030204"/>
                <a:ea typeface="ＭＳ Ｐゴシック" pitchFamily="34" charset="-128"/>
                <a:cs typeface="+mn-cs"/>
              </a:rPr>
              <a:t>Max. 50 %</a:t>
            </a:r>
          </a:p>
        </p:txBody>
      </p:sp>
      <p:sp>
        <p:nvSpPr>
          <p:cNvPr id="10" name="Flèche : pentagone 9">
            <a:extLst>
              <a:ext uri="{FF2B5EF4-FFF2-40B4-BE49-F238E27FC236}">
                <a16:creationId xmlns:a16="http://schemas.microsoft.com/office/drawing/2014/main" id="{8A35805A-3C17-458F-AC56-77B60130D56D}"/>
              </a:ext>
            </a:extLst>
          </p:cNvPr>
          <p:cNvSpPr/>
          <p:nvPr/>
        </p:nvSpPr>
        <p:spPr>
          <a:xfrm>
            <a:off x="3635869" y="3020725"/>
            <a:ext cx="1007670" cy="484632"/>
          </a:xfrm>
          <a:prstGeom prst="homePlate">
            <a:avLst/>
          </a:prstGeom>
          <a:solidFill>
            <a:srgbClr val="91359C"/>
          </a:solidFill>
          <a:ln>
            <a:solidFill>
              <a:srgbClr val="91359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BE" sz="2400" b="0" i="0" u="none" strike="noStrike" kern="1200" cap="none" spc="0" normalizeH="0" baseline="0" noProof="0">
              <a:ln>
                <a:noFill/>
              </a:ln>
              <a:solidFill>
                <a:srgbClr val="1F497D"/>
              </a:solidFill>
              <a:effectLst/>
              <a:uLnTx/>
              <a:uFillTx/>
              <a:latin typeface="Calibri"/>
              <a:ea typeface="+mn-ea"/>
              <a:cs typeface="+mn-cs"/>
            </a:endParaRPr>
          </a:p>
        </p:txBody>
      </p:sp>
      <p:cxnSp>
        <p:nvCxnSpPr>
          <p:cNvPr id="49" name="Connecteur droit 48">
            <a:extLst>
              <a:ext uri="{FF2B5EF4-FFF2-40B4-BE49-F238E27FC236}">
                <a16:creationId xmlns:a16="http://schemas.microsoft.com/office/drawing/2014/main" id="{E017CC54-03F5-462F-A4DF-FD5496AB8313}"/>
              </a:ext>
            </a:extLst>
          </p:cNvPr>
          <p:cNvCxnSpPr>
            <a:cxnSpLocks/>
          </p:cNvCxnSpPr>
          <p:nvPr/>
        </p:nvCxnSpPr>
        <p:spPr>
          <a:xfrm>
            <a:off x="5209405" y="2616640"/>
            <a:ext cx="0" cy="709154"/>
          </a:xfrm>
          <a:prstGeom prst="line">
            <a:avLst/>
          </a:prstGeom>
          <a:ln>
            <a:solidFill>
              <a:srgbClr val="91359C"/>
            </a:solidFill>
          </a:ln>
        </p:spPr>
        <p:style>
          <a:lnRef idx="2">
            <a:schemeClr val="accent1"/>
          </a:lnRef>
          <a:fillRef idx="0">
            <a:schemeClr val="accent1"/>
          </a:fillRef>
          <a:effectRef idx="1">
            <a:schemeClr val="accent1"/>
          </a:effectRef>
          <a:fontRef idx="minor">
            <a:schemeClr val="tx1"/>
          </a:fontRef>
        </p:style>
      </p:cxnSp>
      <p:cxnSp>
        <p:nvCxnSpPr>
          <p:cNvPr id="53" name="Connecteur droit avec flèche 52">
            <a:extLst>
              <a:ext uri="{FF2B5EF4-FFF2-40B4-BE49-F238E27FC236}">
                <a16:creationId xmlns:a16="http://schemas.microsoft.com/office/drawing/2014/main" id="{D306AC85-8285-44AE-9042-0B199FD606DA}"/>
              </a:ext>
            </a:extLst>
          </p:cNvPr>
          <p:cNvCxnSpPr>
            <a:cxnSpLocks/>
          </p:cNvCxnSpPr>
          <p:nvPr/>
        </p:nvCxnSpPr>
        <p:spPr>
          <a:xfrm>
            <a:off x="5209405" y="2608314"/>
            <a:ext cx="496952" cy="7234"/>
          </a:xfrm>
          <a:prstGeom prst="straightConnector1">
            <a:avLst/>
          </a:prstGeom>
          <a:ln>
            <a:solidFill>
              <a:srgbClr val="91359C"/>
            </a:solidFill>
            <a:tailEnd type="triangle"/>
          </a:ln>
        </p:spPr>
        <p:style>
          <a:lnRef idx="2">
            <a:schemeClr val="accent1"/>
          </a:lnRef>
          <a:fillRef idx="0">
            <a:schemeClr val="accent1"/>
          </a:fillRef>
          <a:effectRef idx="1">
            <a:schemeClr val="accent1"/>
          </a:effectRef>
          <a:fontRef idx="minor">
            <a:schemeClr val="tx1"/>
          </a:fontRef>
        </p:style>
      </p:cxnSp>
      <p:cxnSp>
        <p:nvCxnSpPr>
          <p:cNvPr id="58" name="Connecteur droit 57">
            <a:extLst>
              <a:ext uri="{FF2B5EF4-FFF2-40B4-BE49-F238E27FC236}">
                <a16:creationId xmlns:a16="http://schemas.microsoft.com/office/drawing/2014/main" id="{A41E13C7-7EA0-43C4-B333-DB6933937B05}"/>
              </a:ext>
            </a:extLst>
          </p:cNvPr>
          <p:cNvCxnSpPr>
            <a:cxnSpLocks/>
          </p:cNvCxnSpPr>
          <p:nvPr/>
        </p:nvCxnSpPr>
        <p:spPr>
          <a:xfrm>
            <a:off x="5209405" y="3325794"/>
            <a:ext cx="0" cy="567258"/>
          </a:xfrm>
          <a:prstGeom prst="line">
            <a:avLst/>
          </a:prstGeom>
          <a:ln>
            <a:solidFill>
              <a:srgbClr val="91359C"/>
            </a:solidFill>
          </a:ln>
        </p:spPr>
        <p:style>
          <a:lnRef idx="2">
            <a:schemeClr val="accent1"/>
          </a:lnRef>
          <a:fillRef idx="0">
            <a:schemeClr val="accent1"/>
          </a:fillRef>
          <a:effectRef idx="1">
            <a:schemeClr val="accent1"/>
          </a:effectRef>
          <a:fontRef idx="minor">
            <a:schemeClr val="tx1"/>
          </a:fontRef>
        </p:style>
      </p:cxnSp>
      <p:cxnSp>
        <p:nvCxnSpPr>
          <p:cNvPr id="63" name="Connecteur droit avec flèche 62">
            <a:extLst>
              <a:ext uri="{FF2B5EF4-FFF2-40B4-BE49-F238E27FC236}">
                <a16:creationId xmlns:a16="http://schemas.microsoft.com/office/drawing/2014/main" id="{DB3112F5-B158-49E2-BAF5-2208996F961C}"/>
              </a:ext>
            </a:extLst>
          </p:cNvPr>
          <p:cNvCxnSpPr>
            <a:cxnSpLocks/>
          </p:cNvCxnSpPr>
          <p:nvPr/>
        </p:nvCxnSpPr>
        <p:spPr>
          <a:xfrm>
            <a:off x="5209405" y="3893052"/>
            <a:ext cx="511858" cy="0"/>
          </a:xfrm>
          <a:prstGeom prst="straightConnector1">
            <a:avLst/>
          </a:prstGeom>
          <a:ln>
            <a:solidFill>
              <a:srgbClr val="91359C"/>
            </a:solidFill>
            <a:tailEnd type="triangle"/>
          </a:ln>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1936650" y="5029201"/>
            <a:ext cx="8001000" cy="144655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BE" sz="2400" b="0" i="0" u="none" strike="noStrike" kern="1200" cap="none" spc="0" normalizeH="0" baseline="0" noProof="0" dirty="0">
                <a:ln>
                  <a:noFill/>
                </a:ln>
                <a:solidFill>
                  <a:srgbClr val="0070C0"/>
                </a:solidFill>
                <a:effectLst/>
                <a:uLnTx/>
                <a:uFillTx/>
                <a:latin typeface="Arial" pitchFamily="34" charset="0"/>
                <a:ea typeface="ＭＳ Ｐゴシック" pitchFamily="34" charset="-128"/>
                <a:cs typeface="+mn-cs"/>
              </a:rPr>
              <a:t>La Fondation investit ces contributions pendant trois ans et utilise les revenus d’’investissement pour payer ses coûts administratifs et de recherche de fonds.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BE" sz="16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endParaRPr>
          </a:p>
        </p:txBody>
      </p:sp>
      <p:sp>
        <p:nvSpPr>
          <p:cNvPr id="5" name="ZoneTexte 4">
            <a:extLst>
              <a:ext uri="{FF2B5EF4-FFF2-40B4-BE49-F238E27FC236}">
                <a16:creationId xmlns:a16="http://schemas.microsoft.com/office/drawing/2014/main" id="{35F608FC-84D5-9F57-9212-471BA20D5C48}"/>
              </a:ext>
            </a:extLst>
          </p:cNvPr>
          <p:cNvSpPr txBox="1"/>
          <p:nvPr/>
        </p:nvSpPr>
        <p:spPr>
          <a:xfrm>
            <a:off x="10387924" y="2014210"/>
            <a:ext cx="1619778"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1D4781"/>
                </a:solidFill>
                <a:effectLst/>
                <a:uLnTx/>
                <a:uFillTx/>
                <a:latin typeface="Arial" pitchFamily="34" charset="0"/>
                <a:ea typeface="ＭＳ Ｐゴシック" pitchFamily="34" charset="-128"/>
                <a:cs typeface="+mn-cs"/>
              </a:rPr>
              <a:t> </a:t>
            </a:r>
            <a:r>
              <a:rPr kumimoji="0" lang="fr-FR" sz="2400" b="1" i="0" u="none" strike="noStrike" kern="1200" cap="none" spc="0" normalizeH="0" baseline="0" noProof="0" dirty="0">
                <a:ln>
                  <a:noFill/>
                </a:ln>
                <a:solidFill>
                  <a:srgbClr val="0070C0"/>
                </a:solidFill>
                <a:effectLst/>
                <a:uLnTx/>
                <a:uFillTx/>
                <a:latin typeface="Arial" pitchFamily="34" charset="0"/>
                <a:ea typeface="ＭＳ Ｐゴシック" pitchFamily="34" charset="-128"/>
                <a:cs typeface="+mn-cs"/>
              </a:rPr>
              <a:t>48.994 $</a:t>
            </a:r>
          </a:p>
        </p:txBody>
      </p:sp>
      <p:cxnSp>
        <p:nvCxnSpPr>
          <p:cNvPr id="13" name="Connecteur droit 12">
            <a:extLst>
              <a:ext uri="{FF2B5EF4-FFF2-40B4-BE49-F238E27FC236}">
                <a16:creationId xmlns:a16="http://schemas.microsoft.com/office/drawing/2014/main" id="{3F0B1001-CD0C-837A-19FC-5A8AEECF81D6}"/>
              </a:ext>
            </a:extLst>
          </p:cNvPr>
          <p:cNvCxnSpPr>
            <a:cxnSpLocks/>
            <a:stCxn id="4" idx="3"/>
          </p:cNvCxnSpPr>
          <p:nvPr/>
        </p:nvCxnSpPr>
        <p:spPr>
          <a:xfrm flipV="1">
            <a:off x="3751010" y="2906661"/>
            <a:ext cx="1098240" cy="359556"/>
          </a:xfrm>
          <a:prstGeom prst="line">
            <a:avLst/>
          </a:prstGeom>
          <a:ln w="28575">
            <a:solidFill>
              <a:srgbClr val="91359C"/>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2AE967C7-9048-3348-9BC6-4E59CE070C48}"/>
              </a:ext>
            </a:extLst>
          </p:cNvPr>
          <p:cNvSpPr/>
          <p:nvPr/>
        </p:nvSpPr>
        <p:spPr>
          <a:xfrm>
            <a:off x="1471689" y="4269169"/>
            <a:ext cx="1984786" cy="59091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srgbClr val="4F81BD"/>
                </a:solidFill>
                <a:effectLst/>
                <a:uLnTx/>
                <a:uFillTx/>
                <a:latin typeface="Calibri"/>
                <a:ea typeface="+mn-ea"/>
                <a:cs typeface="+mn-cs"/>
              </a:rPr>
              <a:t>21/22  -&gt;199.465 $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srgbClr val="4F81BD"/>
                </a:solidFill>
                <a:effectLst/>
                <a:uLnTx/>
                <a:uFillTx/>
                <a:latin typeface="Calibri"/>
                <a:ea typeface="+mn-ea"/>
                <a:cs typeface="+mn-cs"/>
              </a:rPr>
              <a:t>22/23 -&gt; 206.634 $   </a:t>
            </a:r>
          </a:p>
        </p:txBody>
      </p:sp>
    </p:spTree>
    <p:extLst>
      <p:ext uri="{BB962C8B-B14F-4D97-AF65-F5344CB8AC3E}">
        <p14:creationId xmlns:p14="http://schemas.microsoft.com/office/powerpoint/2010/main" val="4154505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431800" y="350780"/>
            <a:ext cx="11328400" cy="533400"/>
          </a:xfrm>
          <a:prstGeom prst="rect">
            <a:avLst/>
          </a:prstGeom>
        </p:spPr>
        <p:txBody>
          <a:bodyPr/>
          <a:lstStyle/>
          <a:p>
            <a:pPr algn="l"/>
            <a:r>
              <a:rPr lang="fr-BE" b="1" dirty="0">
                <a:solidFill>
                  <a:schemeClr val="bg1"/>
                </a:solidFill>
                <a:latin typeface="Arial" panose="020B0604020202020204" pitchFamily="34" charset="0"/>
                <a:cs typeface="Arial" panose="020B0604020202020204" pitchFamily="34" charset="0"/>
              </a:rPr>
              <a:t>Les moyens du district</a:t>
            </a:r>
          </a:p>
        </p:txBody>
      </p:sp>
      <p:pic>
        <p:nvPicPr>
          <p:cNvPr id="5" name="Image 4" descr="Une image contenant texte, capture d’écran, nombre, Police&#10;&#10;Description générée automatiquement">
            <a:extLst>
              <a:ext uri="{FF2B5EF4-FFF2-40B4-BE49-F238E27FC236}">
                <a16:creationId xmlns:a16="http://schemas.microsoft.com/office/drawing/2014/main" id="{BAC5E0BB-3DD5-C37D-72FE-0FED14417A2B}"/>
              </a:ext>
            </a:extLst>
          </p:cNvPr>
          <p:cNvPicPr>
            <a:picLocks noChangeAspect="1"/>
          </p:cNvPicPr>
          <p:nvPr/>
        </p:nvPicPr>
        <p:blipFill>
          <a:blip r:embed="rId2"/>
          <a:stretch>
            <a:fillRect/>
          </a:stretch>
        </p:blipFill>
        <p:spPr>
          <a:xfrm>
            <a:off x="1606319" y="1295400"/>
            <a:ext cx="9290281" cy="4572000"/>
          </a:xfrm>
          <a:prstGeom prst="rect">
            <a:avLst/>
          </a:prstGeom>
        </p:spPr>
      </p:pic>
    </p:spTree>
    <p:extLst>
      <p:ext uri="{BB962C8B-B14F-4D97-AF65-F5344CB8AC3E}">
        <p14:creationId xmlns:p14="http://schemas.microsoft.com/office/powerpoint/2010/main" val="1241460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77C2D61-8B09-4B47-A39D-245D134DF78C}"/>
              </a:ext>
            </a:extLst>
          </p:cNvPr>
          <p:cNvSpPr>
            <a:spLocks noGrp="1"/>
          </p:cNvSpPr>
          <p:nvPr>
            <p:ph type="title" idx="4294967295"/>
          </p:nvPr>
        </p:nvSpPr>
        <p:spPr>
          <a:xfrm>
            <a:off x="0" y="304800"/>
            <a:ext cx="11328400" cy="533400"/>
          </a:xfrm>
          <a:prstGeom prst="rect">
            <a:avLst/>
          </a:prstGeom>
        </p:spPr>
        <p:txBody>
          <a:bodyPr/>
          <a:lstStyle/>
          <a:p>
            <a:r>
              <a:rPr lang="fr-FR" b="1" dirty="0">
                <a:solidFill>
                  <a:schemeClr val="bg1"/>
                </a:solidFill>
                <a:latin typeface="Arial" panose="020B0604020202020204" pitchFamily="34" charset="0"/>
                <a:cs typeface="Arial" panose="020B0604020202020204" pitchFamily="34" charset="0"/>
              </a:rPr>
              <a:t>Les subventions DE DISTRICT</a:t>
            </a:r>
          </a:p>
        </p:txBody>
      </p:sp>
      <p:sp>
        <p:nvSpPr>
          <p:cNvPr id="6" name="Espace réservé du contenu 5">
            <a:extLst>
              <a:ext uri="{FF2B5EF4-FFF2-40B4-BE49-F238E27FC236}">
                <a16:creationId xmlns:a16="http://schemas.microsoft.com/office/drawing/2014/main" id="{119198BD-9AE9-0F4A-B2FE-CEECBEF6B22C}"/>
              </a:ext>
            </a:extLst>
          </p:cNvPr>
          <p:cNvSpPr>
            <a:spLocks noGrp="1"/>
          </p:cNvSpPr>
          <p:nvPr>
            <p:ph idx="4294967295"/>
          </p:nvPr>
        </p:nvSpPr>
        <p:spPr>
          <a:xfrm>
            <a:off x="0" y="1397000"/>
            <a:ext cx="10972800" cy="4062413"/>
          </a:xfrm>
          <a:prstGeom prst="rect">
            <a:avLst/>
          </a:prstGeom>
        </p:spPr>
        <p:txBody>
          <a:bodyPr>
            <a:noAutofit/>
          </a:bodyPr>
          <a:lstStyle/>
          <a:p>
            <a:pPr lvl="1">
              <a:buClr>
                <a:srgbClr val="0070C0"/>
              </a:buClr>
              <a:buFont typeface="Wingdings" panose="05000000000000000000" pitchFamily="2" charset="2"/>
              <a:buChar char="Ø"/>
            </a:pPr>
            <a:r>
              <a:rPr lang="fr-FR" dirty="0"/>
              <a:t>  </a:t>
            </a:r>
            <a:r>
              <a:rPr lang="fr-FR" sz="2400" dirty="0">
                <a:solidFill>
                  <a:srgbClr val="0070C0"/>
                </a:solidFill>
                <a:latin typeface="Arial" panose="020B0604020202020204" pitchFamily="34" charset="0"/>
                <a:cs typeface="Arial" panose="020B0604020202020204" pitchFamily="34" charset="0"/>
              </a:rPr>
              <a:t>Caractéristiques</a:t>
            </a:r>
          </a:p>
          <a:p>
            <a:pPr lvl="2"/>
            <a:r>
              <a:rPr lang="fr-FR" sz="2200" dirty="0">
                <a:solidFill>
                  <a:srgbClr val="0070C0"/>
                </a:solidFill>
                <a:latin typeface="Arial" panose="020B0604020202020204" pitchFamily="34" charset="0"/>
                <a:cs typeface="Arial" panose="020B0604020202020204" pitchFamily="34" charset="0"/>
              </a:rPr>
              <a:t>Chaque district dispose tous les ans d’un quart des dons à la Fondation reçus de ses clubs 3 ans auparavant pour soutenir un appel à projets;</a:t>
            </a:r>
          </a:p>
          <a:p>
            <a:pPr lvl="2"/>
            <a:r>
              <a:rPr lang="fr-FR" sz="2200" dirty="0">
                <a:solidFill>
                  <a:srgbClr val="0070C0"/>
                </a:solidFill>
                <a:latin typeface="Arial" panose="020B0604020202020204" pitchFamily="34" charset="0"/>
                <a:cs typeface="Arial" panose="020B0604020202020204" pitchFamily="34" charset="0"/>
              </a:rPr>
              <a:t>Ces subventions financent des projets de moindre ampleur</a:t>
            </a:r>
          </a:p>
          <a:p>
            <a:pPr lvl="1">
              <a:buFont typeface="Wingdings" panose="05000000000000000000" pitchFamily="2" charset="2"/>
              <a:buChar char="Ø"/>
            </a:pPr>
            <a:r>
              <a:rPr lang="fr-FR" dirty="0">
                <a:solidFill>
                  <a:srgbClr val="0070C0"/>
                </a:solidFill>
                <a:latin typeface="Arial" panose="020B0604020202020204" pitchFamily="34" charset="0"/>
                <a:cs typeface="Arial" panose="020B0604020202020204" pitchFamily="34" charset="0"/>
              </a:rPr>
              <a:t>  </a:t>
            </a:r>
            <a:r>
              <a:rPr lang="fr-FR" sz="2400" dirty="0">
                <a:solidFill>
                  <a:srgbClr val="0070C0"/>
                </a:solidFill>
                <a:latin typeface="Arial" panose="020B0604020202020204" pitchFamily="34" charset="0"/>
                <a:cs typeface="Arial" panose="020B0604020202020204" pitchFamily="34" charset="0"/>
              </a:rPr>
              <a:t>Conditions</a:t>
            </a:r>
          </a:p>
          <a:p>
            <a:pPr lvl="2"/>
            <a:r>
              <a:rPr lang="fr-FR" sz="2200" dirty="0">
                <a:solidFill>
                  <a:srgbClr val="0070C0"/>
                </a:solidFill>
                <a:latin typeface="Arial" panose="020B0604020202020204" pitchFamily="34" charset="0"/>
                <a:cs typeface="Arial" panose="020B0604020202020204" pitchFamily="34" charset="0"/>
              </a:rPr>
              <a:t>Conditions d’obtention limitées</a:t>
            </a:r>
          </a:p>
          <a:p>
            <a:pPr lvl="2"/>
            <a:r>
              <a:rPr lang="fr-FR" sz="2200" dirty="0">
                <a:solidFill>
                  <a:srgbClr val="0070C0"/>
                </a:solidFill>
                <a:latin typeface="Arial" panose="020B0604020202020204" pitchFamily="34" charset="0"/>
                <a:cs typeface="Arial" panose="020B0604020202020204" pitchFamily="34" charset="0"/>
              </a:rPr>
              <a:t>L’action doit être en relation avec l’un des domaines choisis par le district</a:t>
            </a:r>
          </a:p>
          <a:p>
            <a:pPr lvl="2"/>
            <a:r>
              <a:rPr lang="fr-FR" sz="2200" dirty="0">
                <a:solidFill>
                  <a:srgbClr val="0070C0"/>
                </a:solidFill>
                <a:latin typeface="Arial" panose="020B0604020202020204" pitchFamily="34" charset="0"/>
                <a:cs typeface="Arial" panose="020B0604020202020204" pitchFamily="34" charset="0"/>
              </a:rPr>
              <a:t>Le projet suppose une participation active du club</a:t>
            </a:r>
          </a:p>
          <a:p>
            <a:pPr lvl="1">
              <a:buFont typeface="Wingdings" panose="05000000000000000000" pitchFamily="2" charset="2"/>
              <a:buChar char="Ø"/>
            </a:pPr>
            <a:r>
              <a:rPr lang="fr-FR" dirty="0">
                <a:solidFill>
                  <a:srgbClr val="0070C0"/>
                </a:solidFill>
                <a:latin typeface="Arial" panose="020B0604020202020204" pitchFamily="34" charset="0"/>
                <a:cs typeface="Arial" panose="020B0604020202020204" pitchFamily="34" charset="0"/>
              </a:rPr>
              <a:t>  </a:t>
            </a:r>
            <a:r>
              <a:rPr lang="fr-FR" sz="2400" dirty="0">
                <a:solidFill>
                  <a:srgbClr val="0070C0"/>
                </a:solidFill>
                <a:latin typeface="Arial" panose="020B0604020202020204" pitchFamily="34" charset="0"/>
                <a:cs typeface="Arial" panose="020B0604020202020204" pitchFamily="34" charset="0"/>
              </a:rPr>
              <a:t>Procédure administrative simple</a:t>
            </a:r>
          </a:p>
          <a:p>
            <a:pPr lvl="2"/>
            <a:r>
              <a:rPr lang="fr-FR" sz="2200" dirty="0">
                <a:solidFill>
                  <a:srgbClr val="0070C0"/>
                </a:solidFill>
                <a:latin typeface="Arial" panose="020B0604020202020204" pitchFamily="34" charset="0"/>
                <a:cs typeface="Arial" panose="020B0604020202020204" pitchFamily="34" charset="0"/>
              </a:rPr>
              <a:t>Formulaire à télécharger sur le site de la Commission Fondation</a:t>
            </a:r>
          </a:p>
          <a:p>
            <a:pPr lvl="2"/>
            <a:endParaRPr lang="fr-FR" dirty="0">
              <a:latin typeface="Arial" panose="020B0604020202020204" pitchFamily="34" charset="0"/>
              <a:cs typeface="Arial" panose="020B0604020202020204" pitchFamily="34" charset="0"/>
            </a:endParaRPr>
          </a:p>
          <a:p>
            <a:pPr lvl="2"/>
            <a:endParaRPr lang="fr-F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77C2D61-8B09-4B47-A39D-245D134DF78C}"/>
              </a:ext>
            </a:extLst>
          </p:cNvPr>
          <p:cNvSpPr>
            <a:spLocks noGrp="1"/>
          </p:cNvSpPr>
          <p:nvPr>
            <p:ph type="title" idx="4294967295"/>
          </p:nvPr>
        </p:nvSpPr>
        <p:spPr>
          <a:xfrm>
            <a:off x="863600" y="304800"/>
            <a:ext cx="11328400" cy="533400"/>
          </a:xfrm>
          <a:prstGeom prst="rect">
            <a:avLst/>
          </a:prstGeom>
        </p:spPr>
        <p:txBody>
          <a:bodyPr/>
          <a:lstStyle/>
          <a:p>
            <a:pPr algn="l"/>
            <a:r>
              <a:rPr lang="fr-FR" b="1" dirty="0">
                <a:solidFill>
                  <a:schemeClr val="bg1"/>
                </a:solidFill>
                <a:latin typeface="Arial" panose="020B0604020202020204" pitchFamily="34" charset="0"/>
                <a:cs typeface="Arial" panose="020B0604020202020204" pitchFamily="34" charset="0"/>
              </a:rPr>
              <a:t>Les subventions DE DISTRICT</a:t>
            </a:r>
          </a:p>
        </p:txBody>
      </p:sp>
      <p:sp>
        <p:nvSpPr>
          <p:cNvPr id="6" name="Espace réservé du contenu 5">
            <a:extLst>
              <a:ext uri="{FF2B5EF4-FFF2-40B4-BE49-F238E27FC236}">
                <a16:creationId xmlns:a16="http://schemas.microsoft.com/office/drawing/2014/main" id="{119198BD-9AE9-0F4A-B2FE-CEECBEF6B22C}"/>
              </a:ext>
            </a:extLst>
          </p:cNvPr>
          <p:cNvSpPr>
            <a:spLocks noGrp="1"/>
          </p:cNvSpPr>
          <p:nvPr>
            <p:ph idx="4294967295"/>
          </p:nvPr>
        </p:nvSpPr>
        <p:spPr>
          <a:xfrm>
            <a:off x="0" y="815975"/>
            <a:ext cx="10972800" cy="4525963"/>
          </a:xfrm>
          <a:prstGeom prst="rect">
            <a:avLst/>
          </a:prstGeom>
        </p:spPr>
        <p:txBody>
          <a:bodyPr>
            <a:noAutofit/>
          </a:bodyPr>
          <a:lstStyle/>
          <a:p>
            <a:pPr marL="0" indent="0">
              <a:buNone/>
            </a:pPr>
            <a:endParaRPr lang="fr-FR" dirty="0"/>
          </a:p>
          <a:p>
            <a:pPr marL="457200" lvl="1" indent="0">
              <a:buNone/>
            </a:pPr>
            <a:r>
              <a:rPr lang="fr-FR" sz="2400" dirty="0">
                <a:solidFill>
                  <a:srgbClr val="0070C0"/>
                </a:solidFill>
                <a:latin typeface="Arial" panose="020B0604020202020204" pitchFamily="34" charset="0"/>
                <a:cs typeface="Arial" panose="020B0604020202020204" pitchFamily="34" charset="0"/>
              </a:rPr>
              <a:t>Les domaines retenus par le D2160</a:t>
            </a:r>
          </a:p>
          <a:p>
            <a:pPr lvl="2">
              <a:spcBef>
                <a:spcPts val="1100"/>
              </a:spcBef>
            </a:pPr>
            <a:r>
              <a:rPr lang="fr-FR" sz="2200" dirty="0">
                <a:solidFill>
                  <a:srgbClr val="0070C0"/>
                </a:solidFill>
                <a:latin typeface="Arial" panose="020B0604020202020204" pitchFamily="34" charset="0"/>
                <a:cs typeface="Arial" panose="020B0604020202020204" pitchFamily="34" charset="0"/>
              </a:rPr>
              <a:t>lutte contre la pauvreté</a:t>
            </a:r>
          </a:p>
          <a:p>
            <a:pPr lvl="2">
              <a:spcBef>
                <a:spcPts val="1100"/>
              </a:spcBef>
            </a:pPr>
            <a:r>
              <a:rPr lang="fr-FR" sz="2200" dirty="0">
                <a:solidFill>
                  <a:srgbClr val="0070C0"/>
                </a:solidFill>
                <a:latin typeface="Arial" panose="020B0604020202020204" pitchFamily="34" charset="0"/>
                <a:cs typeface="Arial" panose="020B0604020202020204" pitchFamily="34" charset="0"/>
              </a:rPr>
              <a:t>aide aux personnes handicapées</a:t>
            </a:r>
          </a:p>
          <a:p>
            <a:pPr lvl="2">
              <a:spcBef>
                <a:spcPts val="1100"/>
              </a:spcBef>
            </a:pPr>
            <a:r>
              <a:rPr lang="fr-FR" sz="2200" dirty="0">
                <a:solidFill>
                  <a:srgbClr val="0070C0"/>
                </a:solidFill>
                <a:latin typeface="Arial" panose="020B0604020202020204" pitchFamily="34" charset="0"/>
                <a:cs typeface="Arial" panose="020B0604020202020204" pitchFamily="34" charset="0"/>
              </a:rPr>
              <a:t>actions de développement durables dans les régions en voie de développement ou dans celles où règne encore la pauvreté</a:t>
            </a:r>
          </a:p>
          <a:p>
            <a:pPr lvl="2">
              <a:spcBef>
                <a:spcPts val="1100"/>
              </a:spcBef>
            </a:pPr>
            <a:r>
              <a:rPr lang="fr-FR" sz="2200" dirty="0">
                <a:solidFill>
                  <a:srgbClr val="0070C0"/>
                </a:solidFill>
                <a:latin typeface="Arial" panose="020B0604020202020204" pitchFamily="34" charset="0"/>
                <a:cs typeface="Arial" panose="020B0604020202020204" pitchFamily="34" charset="0"/>
              </a:rPr>
              <a:t>actions de prévention contre la drogue, plus généralement contre les addictions</a:t>
            </a:r>
          </a:p>
          <a:p>
            <a:pPr lvl="2">
              <a:spcBef>
                <a:spcPts val="1100"/>
              </a:spcBef>
            </a:pPr>
            <a:r>
              <a:rPr lang="fr-FR" sz="2200" dirty="0">
                <a:solidFill>
                  <a:srgbClr val="0070C0"/>
                </a:solidFill>
                <a:latin typeface="Arial" panose="020B0604020202020204" pitchFamily="34" charset="0"/>
                <a:cs typeface="Arial" panose="020B0604020202020204" pitchFamily="34" charset="0"/>
              </a:rPr>
              <a:t>aide aux personnes ayant des troubles du comportement</a:t>
            </a:r>
          </a:p>
          <a:p>
            <a:pPr lvl="2">
              <a:spcBef>
                <a:spcPts val="1100"/>
              </a:spcBef>
            </a:pPr>
            <a:r>
              <a:rPr lang="fr-FR" sz="2200" dirty="0">
                <a:solidFill>
                  <a:srgbClr val="0070C0"/>
                </a:solidFill>
                <a:latin typeface="Arial" panose="020B0604020202020204" pitchFamily="34" charset="0"/>
                <a:cs typeface="Arial" panose="020B0604020202020204" pitchFamily="34" charset="0"/>
              </a:rPr>
              <a:t>actions de sensibilisation à la protection de l’environnement</a:t>
            </a:r>
          </a:p>
          <a:p>
            <a:pPr lvl="2">
              <a:spcBef>
                <a:spcPts val="1100"/>
              </a:spcBef>
            </a:pPr>
            <a:r>
              <a:rPr lang="fr-FR" sz="2200" dirty="0">
                <a:solidFill>
                  <a:srgbClr val="0070C0"/>
                </a:solidFill>
                <a:latin typeface="Arial" panose="020B0604020202020204" pitchFamily="34" charset="0"/>
                <a:cs typeface="Arial" panose="020B0604020202020204" pitchFamily="34" charset="0"/>
              </a:rPr>
              <a:t>Actions de reconstruction suite à l’invasion de l’Ukraine</a:t>
            </a:r>
          </a:p>
          <a:p>
            <a:pPr lvl="2">
              <a:spcBef>
                <a:spcPts val="1100"/>
              </a:spcBef>
            </a:pPr>
            <a:endParaRPr lang="fr-FR" sz="2200" dirty="0">
              <a:latin typeface="Arial" panose="020B0604020202020204" pitchFamily="34" charset="0"/>
              <a:cs typeface="Arial" panose="020B0604020202020204" pitchFamily="34" charset="0"/>
            </a:endParaRPr>
          </a:p>
          <a:p>
            <a:pPr lvl="2"/>
            <a:endParaRPr lang="fr-FR" dirty="0"/>
          </a:p>
          <a:p>
            <a:pPr lvl="2"/>
            <a:endParaRPr lang="fr-FR" dirty="0"/>
          </a:p>
          <a:p>
            <a:pPr lvl="2"/>
            <a:endParaRPr lang="fr-FR" dirty="0"/>
          </a:p>
          <a:p>
            <a:pPr lvl="2"/>
            <a:endParaRPr lang="fr-FR" dirty="0"/>
          </a:p>
        </p:txBody>
      </p:sp>
    </p:spTree>
    <p:extLst>
      <p:ext uri="{BB962C8B-B14F-4D97-AF65-F5344CB8AC3E}">
        <p14:creationId xmlns:p14="http://schemas.microsoft.com/office/powerpoint/2010/main" val="23143645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square">
        <a:spAutoFit/>
      </a:bodyPr>
      <a:lstStyle>
        <a:defPPr marL="0" marR="0" indent="0" algn="l" defTabSz="914400" rtl="0" eaLnBrk="1" fontAlgn="auto" latinLnBrk="0" hangingPunct="1">
          <a:lnSpc>
            <a:spcPct val="100000"/>
          </a:lnSpc>
          <a:spcBef>
            <a:spcPts val="0"/>
          </a:spcBef>
          <a:spcAft>
            <a:spcPts val="0"/>
          </a:spcAft>
          <a:buClrTx/>
          <a:buSzTx/>
          <a:buFontTx/>
          <a:buNone/>
          <a:tabLst/>
          <a:defRPr kumimoji="0" sz="20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34" charset="-128"/>
            <a:cs typeface="+mn-cs"/>
          </a:defRPr>
        </a:defPPr>
      </a:lstStyle>
    </a:txDef>
  </a:objectDefaults>
  <a:extraClrSchemeLst/>
</a:theme>
</file>

<file path=ppt/theme/theme4.xml><?xml version="1.0" encoding="utf-8"?>
<a:theme xmlns:a="http://schemas.openxmlformats.org/drawingml/2006/main" name="D2170_1920_Without_Logos">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RF_Powerpoint design_light_FR">
  <a:themeElements>
    <a:clrScheme name="Origine">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800" dirty="0">
            <a:solidFill>
              <a:schemeClr val="bg2">
                <a:lumMod val="10000"/>
              </a:schemeClr>
            </a:solidFill>
          </a:defRPr>
        </a:defPPr>
      </a:lstStyle>
    </a:txDef>
  </a:objectDefaults>
  <a:extraClrSchemeLst/>
</a:theme>
</file>

<file path=ppt/theme/theme8.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square">
        <a:spAutoFit/>
      </a:bodyPr>
      <a:lstStyle>
        <a:defPPr marL="0" marR="0" indent="0" algn="l" defTabSz="914400" rtl="0" eaLnBrk="1" fontAlgn="auto" latinLnBrk="0" hangingPunct="1">
          <a:lnSpc>
            <a:spcPct val="100000"/>
          </a:lnSpc>
          <a:spcBef>
            <a:spcPts val="0"/>
          </a:spcBef>
          <a:spcAft>
            <a:spcPts val="0"/>
          </a:spcAft>
          <a:buClrTx/>
          <a:buSzTx/>
          <a:buFontTx/>
          <a:buNone/>
          <a:tabLst/>
          <a:defRPr kumimoji="0" sz="20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34" charset="-128"/>
            <a:cs typeface="+mn-cs"/>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3439</TotalTime>
  <Words>2279</Words>
  <Application>Microsoft Office PowerPoint</Application>
  <PresentationFormat>Grand écran</PresentationFormat>
  <Paragraphs>371</Paragraphs>
  <Slides>41</Slides>
  <Notes>11</Notes>
  <HiddenSlides>0</HiddenSlides>
  <MMClips>0</MMClips>
  <ScaleCrop>false</ScaleCrop>
  <HeadingPairs>
    <vt:vector size="6" baseType="variant">
      <vt:variant>
        <vt:lpstr>Polices utilisées</vt:lpstr>
      </vt:variant>
      <vt:variant>
        <vt:i4>9</vt:i4>
      </vt:variant>
      <vt:variant>
        <vt:lpstr>Thème</vt:lpstr>
      </vt:variant>
      <vt:variant>
        <vt:i4>9</vt:i4>
      </vt:variant>
      <vt:variant>
        <vt:lpstr>Titres des diapositives</vt:lpstr>
      </vt:variant>
      <vt:variant>
        <vt:i4>41</vt:i4>
      </vt:variant>
    </vt:vector>
  </HeadingPairs>
  <TitlesOfParts>
    <vt:vector size="59" baseType="lpstr">
      <vt:lpstr>Arial</vt:lpstr>
      <vt:lpstr>Arial Black</vt:lpstr>
      <vt:lpstr>Arial Narrow</vt:lpstr>
      <vt:lpstr>Calibri</vt:lpstr>
      <vt:lpstr>DokChampa</vt:lpstr>
      <vt:lpstr>Franklin Gothic Medium</vt:lpstr>
      <vt:lpstr>Georgia</vt:lpstr>
      <vt:lpstr>Trebuchet MS</vt:lpstr>
      <vt:lpstr>Wingdings</vt:lpstr>
      <vt:lpstr>Custom Design</vt:lpstr>
      <vt:lpstr>2_Custom Design</vt:lpstr>
      <vt:lpstr>1_Custom Design</vt:lpstr>
      <vt:lpstr>D2170_1920_Without_Logos</vt:lpstr>
      <vt:lpstr>3_Custom Design</vt:lpstr>
      <vt:lpstr>Office Theme</vt:lpstr>
      <vt:lpstr>TRF_Powerpoint design_light_FR</vt:lpstr>
      <vt:lpstr>Theme1</vt:lpstr>
      <vt:lpstr>4_Custom Design</vt:lpstr>
      <vt:lpstr>Séminaire Fondation 2023-2024</vt:lpstr>
      <vt:lpstr>Subventions 2023-2024</vt:lpstr>
      <vt:lpstr>Les Subventions (grants) </vt:lpstr>
      <vt:lpstr>Présentation PowerPoint</vt:lpstr>
      <vt:lpstr>Vos dons à la Fondation </vt:lpstr>
      <vt:lpstr>Le financement des subventions (SHARE)</vt:lpstr>
      <vt:lpstr>Les moyens du district</vt:lpstr>
      <vt:lpstr>Les subventions DE DISTRICT</vt:lpstr>
      <vt:lpstr>Les subventions DE DISTRICT</vt:lpstr>
      <vt:lpstr>Les subventions DE DISTRICT</vt:lpstr>
      <vt:lpstr>Les subventions MONDIALES</vt:lpstr>
      <vt:lpstr>Les subventions MONDIALES</vt:lpstr>
      <vt:lpstr>Les subventions MONDIALES</vt:lpstr>
      <vt:lpstr>Les subventions MONDIALES</vt:lpstr>
      <vt:lpstr>Subvention MONDIALE : effet de levier 3x</vt:lpstr>
      <vt:lpstr>Subvention MONDIALE</vt:lpstr>
      <vt:lpstr>Présentation PowerPoint</vt:lpstr>
      <vt:lpstr>Présentation PowerPoint</vt:lpstr>
      <vt:lpstr>Les subventions</vt:lpstr>
      <vt:lpstr>Les subventions</vt:lpstr>
      <vt:lpstr>Les subventions se complètent</vt:lpstr>
      <vt:lpstr>Projet « Flow » : la démarche</vt:lpstr>
      <vt:lpstr>Le déclenchement</vt:lpstr>
      <vt:lpstr>Analyse plus approfondie du point « Rotary »</vt:lpstr>
      <vt:lpstr>Utilisation des fonds du Grant</vt:lpstr>
      <vt:lpstr>Réflexions</vt:lpstr>
      <vt:lpstr>Bourses d’études 2023-2024</vt:lpstr>
      <vt:lpstr>Présentation PowerPoint</vt:lpstr>
      <vt:lpstr>Présentation PowerPoint</vt:lpstr>
      <vt:lpstr>Bourses d’études</vt:lpstr>
      <vt:lpstr>Bourses de District</vt:lpstr>
      <vt:lpstr>Présentation PowerPoint</vt:lpstr>
      <vt:lpstr>Présentation PowerPoint</vt:lpstr>
      <vt:lpstr>Certification Fondation 2023-2024</vt:lpstr>
      <vt:lpstr>La certification</vt:lpstr>
      <vt:lpstr>La commission fondation du club</vt:lpstr>
      <vt:lpstr>Présentation PowerPoint</vt:lpstr>
      <vt:lpstr>Save the dates !</vt:lpstr>
      <vt:lpstr>La commission Fondation 2023-2024 </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philippe VANSTALLE</dc:creator>
  <cp:lastModifiedBy>philippe VANSTALLE</cp:lastModifiedBy>
  <cp:revision>82</cp:revision>
  <dcterms:created xsi:type="dcterms:W3CDTF">2020-10-06T16:15:45Z</dcterms:created>
  <dcterms:modified xsi:type="dcterms:W3CDTF">2023-09-30T14:51:11Z</dcterms:modified>
</cp:coreProperties>
</file>