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406" r:id="rId2"/>
    <p:sldId id="405" r:id="rId3"/>
    <p:sldId id="410" r:id="rId4"/>
    <p:sldId id="407" r:id="rId5"/>
    <p:sldId id="408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49F2E-026B-416F-A384-2C01B1C290BF}" type="datetimeFigureOut">
              <a:rPr lang="fr-CH" smtClean="0"/>
              <a:t>21.10.2022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8CA30-4BD2-42BA-A599-59BE78EB7C4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10570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95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92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9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87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85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82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8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CE5B1-9CDD-46D5-88D6-0679BFEFD575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0583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FD166-31B9-40E8-8C20-2F4FC18C4DB2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30058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39B44-116A-4B84-814D-68E6AA095CED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39565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04C14-5D5F-4EE1-BA6F-6556ACA1FCF8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422306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263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1315">
                <a:solidFill>
                  <a:schemeClr val="tx1">
                    <a:tint val="75000"/>
                  </a:schemeClr>
                </a:solidFill>
              </a:defRPr>
            </a:lvl1pPr>
            <a:lvl2pPr marL="297560" indent="0">
              <a:buNone/>
              <a:defRPr sz="1177">
                <a:solidFill>
                  <a:schemeClr val="tx1">
                    <a:tint val="75000"/>
                  </a:schemeClr>
                </a:solidFill>
              </a:defRPr>
            </a:lvl2pPr>
            <a:lvl3pPr marL="595120" indent="0">
              <a:buNone/>
              <a:defRPr sz="1038">
                <a:solidFill>
                  <a:schemeClr val="tx1">
                    <a:tint val="75000"/>
                  </a:schemeClr>
                </a:solidFill>
              </a:defRPr>
            </a:lvl3pPr>
            <a:lvl4pPr marL="89268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19024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4878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7853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08292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38048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029F9-5CB3-4D9B-B3A5-64A1188B41AB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841306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1800"/>
            </a:lvl1pPr>
            <a:lvl2pPr>
              <a:defRPr sz="1592"/>
            </a:lvl2pPr>
            <a:lvl3pPr>
              <a:defRPr sz="1315"/>
            </a:lvl3pPr>
            <a:lvl4pPr>
              <a:defRPr sz="1177"/>
            </a:lvl4pPr>
            <a:lvl5pPr>
              <a:defRPr sz="1177"/>
            </a:lvl5pPr>
            <a:lvl6pPr>
              <a:defRPr sz="1177"/>
            </a:lvl6pPr>
            <a:lvl7pPr>
              <a:defRPr sz="1177"/>
            </a:lvl7pPr>
            <a:lvl8pPr>
              <a:defRPr sz="1177"/>
            </a:lvl8pPr>
            <a:lvl9pPr>
              <a:defRPr sz="11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1800"/>
            </a:lvl1pPr>
            <a:lvl2pPr>
              <a:defRPr sz="1592"/>
            </a:lvl2pPr>
            <a:lvl3pPr>
              <a:defRPr sz="1315"/>
            </a:lvl3pPr>
            <a:lvl4pPr>
              <a:defRPr sz="1177"/>
            </a:lvl4pPr>
            <a:lvl5pPr>
              <a:defRPr sz="1177"/>
            </a:lvl5pPr>
            <a:lvl6pPr>
              <a:defRPr sz="1177"/>
            </a:lvl6pPr>
            <a:lvl7pPr>
              <a:defRPr sz="1177"/>
            </a:lvl7pPr>
            <a:lvl8pPr>
              <a:defRPr sz="1177"/>
            </a:lvl8pPr>
            <a:lvl9pPr>
              <a:defRPr sz="11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3D944-FFDA-433A-927A-A487DEB3319C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67688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1592" b="1"/>
            </a:lvl1pPr>
            <a:lvl2pPr marL="297560" indent="0">
              <a:buNone/>
              <a:defRPr sz="1315" b="1"/>
            </a:lvl2pPr>
            <a:lvl3pPr marL="595120" indent="0">
              <a:buNone/>
              <a:defRPr sz="1177" b="1"/>
            </a:lvl3pPr>
            <a:lvl4pPr marL="892680" indent="0">
              <a:buNone/>
              <a:defRPr sz="1038" b="1"/>
            </a:lvl4pPr>
            <a:lvl5pPr marL="1190240" indent="0">
              <a:buNone/>
              <a:defRPr sz="1038" b="1"/>
            </a:lvl5pPr>
            <a:lvl6pPr marL="1487800" indent="0">
              <a:buNone/>
              <a:defRPr sz="1038" b="1"/>
            </a:lvl6pPr>
            <a:lvl7pPr marL="1785360" indent="0">
              <a:buNone/>
              <a:defRPr sz="1038" b="1"/>
            </a:lvl7pPr>
            <a:lvl8pPr marL="2082920" indent="0">
              <a:buNone/>
              <a:defRPr sz="1038" b="1"/>
            </a:lvl8pPr>
            <a:lvl9pPr marL="2380480" indent="0">
              <a:buNone/>
              <a:defRPr sz="10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1592"/>
            </a:lvl1pPr>
            <a:lvl2pPr>
              <a:defRPr sz="1315"/>
            </a:lvl2pPr>
            <a:lvl3pPr>
              <a:defRPr sz="1177"/>
            </a:lvl3pPr>
            <a:lvl4pPr>
              <a:defRPr sz="1038"/>
            </a:lvl4pPr>
            <a:lvl5pPr>
              <a:defRPr sz="1038"/>
            </a:lvl5pPr>
            <a:lvl6pPr>
              <a:defRPr sz="1038"/>
            </a:lvl6pPr>
            <a:lvl7pPr>
              <a:defRPr sz="1038"/>
            </a:lvl7pPr>
            <a:lvl8pPr>
              <a:defRPr sz="1038"/>
            </a:lvl8pPr>
            <a:lvl9pPr>
              <a:defRPr sz="10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592" b="1"/>
            </a:lvl1pPr>
            <a:lvl2pPr marL="297560" indent="0">
              <a:buNone/>
              <a:defRPr sz="1315" b="1"/>
            </a:lvl2pPr>
            <a:lvl3pPr marL="595120" indent="0">
              <a:buNone/>
              <a:defRPr sz="1177" b="1"/>
            </a:lvl3pPr>
            <a:lvl4pPr marL="892680" indent="0">
              <a:buNone/>
              <a:defRPr sz="1038" b="1"/>
            </a:lvl4pPr>
            <a:lvl5pPr marL="1190240" indent="0">
              <a:buNone/>
              <a:defRPr sz="1038" b="1"/>
            </a:lvl5pPr>
            <a:lvl6pPr marL="1487800" indent="0">
              <a:buNone/>
              <a:defRPr sz="1038" b="1"/>
            </a:lvl6pPr>
            <a:lvl7pPr marL="1785360" indent="0">
              <a:buNone/>
              <a:defRPr sz="1038" b="1"/>
            </a:lvl7pPr>
            <a:lvl8pPr marL="2082920" indent="0">
              <a:buNone/>
              <a:defRPr sz="1038" b="1"/>
            </a:lvl8pPr>
            <a:lvl9pPr marL="2380480" indent="0">
              <a:buNone/>
              <a:defRPr sz="10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592"/>
            </a:lvl1pPr>
            <a:lvl2pPr>
              <a:defRPr sz="1315"/>
            </a:lvl2pPr>
            <a:lvl3pPr>
              <a:defRPr sz="1177"/>
            </a:lvl3pPr>
            <a:lvl4pPr>
              <a:defRPr sz="1038"/>
            </a:lvl4pPr>
            <a:lvl5pPr>
              <a:defRPr sz="1038"/>
            </a:lvl5pPr>
            <a:lvl6pPr>
              <a:defRPr sz="1038"/>
            </a:lvl6pPr>
            <a:lvl7pPr>
              <a:defRPr sz="1038"/>
            </a:lvl7pPr>
            <a:lvl8pPr>
              <a:defRPr sz="1038"/>
            </a:lvl8pPr>
            <a:lvl9pPr>
              <a:defRPr sz="10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DD470-A84B-4C17-87E1-0B99FF273915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54016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0BDBD-D9D7-4194-AFB4-BD014A09F801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835667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71F5D-6868-442E-834F-E926021E059E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10084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31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8" cy="5853113"/>
          </a:xfrm>
        </p:spPr>
        <p:txBody>
          <a:bodyPr/>
          <a:lstStyle>
            <a:lvl1pPr>
              <a:defRPr sz="2077"/>
            </a:lvl1pPr>
            <a:lvl2pPr>
              <a:defRPr sz="1800"/>
            </a:lvl2pPr>
            <a:lvl3pPr>
              <a:defRPr sz="1592"/>
            </a:lvl3pPr>
            <a:lvl4pPr>
              <a:defRPr sz="1315"/>
            </a:lvl4pPr>
            <a:lvl5pPr>
              <a:defRPr sz="1315"/>
            </a:lvl5pPr>
            <a:lvl6pPr>
              <a:defRPr sz="1315"/>
            </a:lvl6pPr>
            <a:lvl7pPr>
              <a:defRPr sz="1315"/>
            </a:lvl7pPr>
            <a:lvl8pPr>
              <a:defRPr sz="1315"/>
            </a:lvl8pPr>
            <a:lvl9pPr>
              <a:defRPr sz="13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900"/>
            </a:lvl1pPr>
            <a:lvl2pPr marL="297560" indent="0">
              <a:buNone/>
              <a:defRPr sz="762"/>
            </a:lvl2pPr>
            <a:lvl3pPr marL="595120" indent="0">
              <a:buNone/>
              <a:defRPr sz="623"/>
            </a:lvl3pPr>
            <a:lvl4pPr marL="892680" indent="0">
              <a:buNone/>
              <a:defRPr sz="554"/>
            </a:lvl4pPr>
            <a:lvl5pPr marL="1190240" indent="0">
              <a:buNone/>
              <a:defRPr sz="554"/>
            </a:lvl5pPr>
            <a:lvl6pPr marL="1487800" indent="0">
              <a:buNone/>
              <a:defRPr sz="554"/>
            </a:lvl6pPr>
            <a:lvl7pPr marL="1785360" indent="0">
              <a:buNone/>
              <a:defRPr sz="554"/>
            </a:lvl7pPr>
            <a:lvl8pPr marL="2082920" indent="0">
              <a:buNone/>
              <a:defRPr sz="554"/>
            </a:lvl8pPr>
            <a:lvl9pPr marL="2380480" indent="0">
              <a:buNone/>
              <a:defRPr sz="5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1EA25-604C-4134-9E61-AE4F2AE2864F}" type="slidenum">
              <a:rPr lang="en-US" altLang="fr-FR"/>
              <a:pPr>
                <a:defRPr/>
              </a:pPr>
              <a:t>‹N°›</a:t>
            </a:fld>
            <a:endParaRPr lang="en-US" altLang="fr-FR">
              <a:solidFill>
                <a:srgbClr val="88A4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02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31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077"/>
            </a:lvl1pPr>
            <a:lvl2pPr marL="297560" indent="0">
              <a:buNone/>
              <a:defRPr sz="1800"/>
            </a:lvl2pPr>
            <a:lvl3pPr marL="595120" indent="0">
              <a:buNone/>
              <a:defRPr sz="1592"/>
            </a:lvl3pPr>
            <a:lvl4pPr marL="892680" indent="0">
              <a:buNone/>
              <a:defRPr sz="1315"/>
            </a:lvl4pPr>
            <a:lvl5pPr marL="1190240" indent="0">
              <a:buNone/>
              <a:defRPr sz="1315"/>
            </a:lvl5pPr>
            <a:lvl6pPr marL="1487800" indent="0">
              <a:buNone/>
              <a:defRPr sz="1315"/>
            </a:lvl6pPr>
            <a:lvl7pPr marL="1785360" indent="0">
              <a:buNone/>
              <a:defRPr sz="1315"/>
            </a:lvl7pPr>
            <a:lvl8pPr marL="2082920" indent="0">
              <a:buNone/>
              <a:defRPr sz="1315"/>
            </a:lvl8pPr>
            <a:lvl9pPr marL="2380480" indent="0">
              <a:buNone/>
              <a:defRPr sz="1315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900"/>
            </a:lvl1pPr>
            <a:lvl2pPr marL="297560" indent="0">
              <a:buNone/>
              <a:defRPr sz="762"/>
            </a:lvl2pPr>
            <a:lvl3pPr marL="595120" indent="0">
              <a:buNone/>
              <a:defRPr sz="623"/>
            </a:lvl3pPr>
            <a:lvl4pPr marL="892680" indent="0">
              <a:buNone/>
              <a:defRPr sz="554"/>
            </a:lvl4pPr>
            <a:lvl5pPr marL="1190240" indent="0">
              <a:buNone/>
              <a:defRPr sz="554"/>
            </a:lvl5pPr>
            <a:lvl6pPr marL="1487800" indent="0">
              <a:buNone/>
              <a:defRPr sz="554"/>
            </a:lvl6pPr>
            <a:lvl7pPr marL="1785360" indent="0">
              <a:buNone/>
              <a:defRPr sz="554"/>
            </a:lvl7pPr>
            <a:lvl8pPr marL="2082920" indent="0">
              <a:buNone/>
              <a:defRPr sz="554"/>
            </a:lvl8pPr>
            <a:lvl9pPr marL="2380480" indent="0">
              <a:buNone/>
              <a:defRPr sz="5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E8FA5-718F-4B0D-B532-4C543EC2918B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47726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963" tIns="42981" rIns="85963" bIns="429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963" tIns="42981" rIns="85963" bIns="429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85963" tIns="42981" rIns="85963" bIns="4298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762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85963" tIns="42981" rIns="85963" bIns="42981" rtlCol="0" anchor="ctr"/>
          <a:lstStyle>
            <a:lvl1pPr algn="ctr" defTabSz="297560" eaLnBrk="1" fontAlgn="auto" hangingPunct="1">
              <a:spcBef>
                <a:spcPts val="0"/>
              </a:spcBef>
              <a:spcAft>
                <a:spcPts val="0"/>
              </a:spcAft>
              <a:defRPr sz="762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85963" tIns="42981" rIns="85963" bIns="4298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762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18DA645-D00B-4D0B-B503-D4084B9AAC47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697970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ctr" defTabSz="295275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295275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ctr" defTabSz="295275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ctr" defTabSz="295275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ctr" defTabSz="295275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316520" algn="ctr" defTabSz="296737" rtl="0" fontAlgn="base">
        <a:spcBef>
          <a:spcPct val="0"/>
        </a:spcBef>
        <a:spcAft>
          <a:spcPct val="0"/>
        </a:spcAft>
        <a:defRPr sz="2838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633039" algn="ctr" defTabSz="296737" rtl="0" fontAlgn="base">
        <a:spcBef>
          <a:spcPct val="0"/>
        </a:spcBef>
        <a:spcAft>
          <a:spcPct val="0"/>
        </a:spcAft>
        <a:defRPr sz="2838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949559" algn="ctr" defTabSz="296737" rtl="0" fontAlgn="base">
        <a:spcBef>
          <a:spcPct val="0"/>
        </a:spcBef>
        <a:spcAft>
          <a:spcPct val="0"/>
        </a:spcAft>
        <a:defRPr sz="2838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266078" algn="ctr" defTabSz="296737" rtl="0" fontAlgn="base">
        <a:spcBef>
          <a:spcPct val="0"/>
        </a:spcBef>
        <a:spcAft>
          <a:spcPct val="0"/>
        </a:spcAft>
        <a:defRPr sz="2838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222250" indent="-222250" algn="l" defTabSz="2952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481013" indent="-184150" algn="l" defTabSz="2952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741363" indent="-147638" algn="l" defTabSz="2952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039813" indent="-147638" algn="l" defTabSz="2952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338263" indent="-147638" algn="l" defTabSz="2952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636580" indent="-148780" algn="l" defTabSz="297560" rtl="0" eaLnBrk="1" latinLnBrk="0" hangingPunct="1">
        <a:spcBef>
          <a:spcPct val="20000"/>
        </a:spcBef>
        <a:buFont typeface="Arial"/>
        <a:buChar char="•"/>
        <a:defRPr sz="1315" kern="1200">
          <a:solidFill>
            <a:schemeClr val="tx1"/>
          </a:solidFill>
          <a:latin typeface="+mn-lt"/>
          <a:ea typeface="+mn-ea"/>
          <a:cs typeface="+mn-cs"/>
        </a:defRPr>
      </a:lvl6pPr>
      <a:lvl7pPr marL="1934140" indent="-148780" algn="l" defTabSz="297560" rtl="0" eaLnBrk="1" latinLnBrk="0" hangingPunct="1">
        <a:spcBef>
          <a:spcPct val="20000"/>
        </a:spcBef>
        <a:buFont typeface="Arial"/>
        <a:buChar char="•"/>
        <a:defRPr sz="1315" kern="1200">
          <a:solidFill>
            <a:schemeClr val="tx1"/>
          </a:solidFill>
          <a:latin typeface="+mn-lt"/>
          <a:ea typeface="+mn-ea"/>
          <a:cs typeface="+mn-cs"/>
        </a:defRPr>
      </a:lvl7pPr>
      <a:lvl8pPr marL="2231700" indent="-148780" algn="l" defTabSz="297560" rtl="0" eaLnBrk="1" latinLnBrk="0" hangingPunct="1">
        <a:spcBef>
          <a:spcPct val="20000"/>
        </a:spcBef>
        <a:buFont typeface="Arial"/>
        <a:buChar char="•"/>
        <a:defRPr sz="1315" kern="1200">
          <a:solidFill>
            <a:schemeClr val="tx1"/>
          </a:solidFill>
          <a:latin typeface="+mn-lt"/>
          <a:ea typeface="+mn-ea"/>
          <a:cs typeface="+mn-cs"/>
        </a:defRPr>
      </a:lvl8pPr>
      <a:lvl9pPr marL="2529261" indent="-148780" algn="l" defTabSz="297560" rtl="0" eaLnBrk="1" latinLnBrk="0" hangingPunct="1">
        <a:spcBef>
          <a:spcPct val="20000"/>
        </a:spcBef>
        <a:buFont typeface="Arial"/>
        <a:buChar char="•"/>
        <a:defRPr sz="13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560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1pPr>
      <a:lvl2pPr marL="297560" algn="l" defTabSz="297560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2pPr>
      <a:lvl3pPr marL="595120" algn="l" defTabSz="297560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3pPr>
      <a:lvl4pPr marL="892680" algn="l" defTabSz="297560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4pPr>
      <a:lvl5pPr marL="1190240" algn="l" defTabSz="297560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5pPr>
      <a:lvl6pPr marL="1487800" algn="l" defTabSz="297560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6pPr>
      <a:lvl7pPr marL="1785360" algn="l" defTabSz="297560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7pPr>
      <a:lvl8pPr marL="2082920" algn="l" defTabSz="297560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8pPr>
      <a:lvl9pPr marL="2380480" algn="l" defTabSz="297560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torestuff.s3-accelerate.amazonaws.com/13799_137627361_1?response-content-disposition=inline%3B%20filename%3D%222022_114_JonesWPDMessage_FR_Subs.mp4%22%3B%20filename%2A%3DUTF-8%27%272022_114_JonesWPDMessage_FR_Subs.mp4&amp;AWSAccessKeyId=AKIAJBNEEVWEAALCCECQ&amp;Expires=1697812323&amp;Signature=qVdBM7pZBAX6Ya6N8%2FYRRTeg%2BZs%3D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AyNU1PIwsc" TargetMode="External"/><Relationship Id="rId2" Type="http://schemas.openxmlformats.org/officeDocument/2006/relationships/hyperlink" Target="https://www.rotary.org/fr/rotary-president-jennifer-jones-announces-us150-million-pledge-toward-polio-eradication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dTYY8l8lMdk" TargetMode="Externa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hyperlink" Target="https://www.cartouche-vide.be/content/93-rotary-polio?utm_source=rotary&amp;utm_medium=link&amp;utm_campaign=Rotary+Polio+BE&amp;utm_id=Rotary+Polio+BE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cerclepolioplus.org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1D2861EC-D6A2-48CA-9735-9C5F906C95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207"/>
          <a:stretch/>
        </p:blipFill>
        <p:spPr>
          <a:xfrm>
            <a:off x="609600" y="1166018"/>
            <a:ext cx="10972800" cy="4525963"/>
          </a:xfrm>
          <a:noFill/>
        </p:spPr>
      </p:pic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BD2210-B80B-4C0A-84BD-72BDB6D02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C8792A78-C063-6441-9FA7-48393D7C2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0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D4E46-211C-4BCC-A1F0-DDA438AAE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0089" y="348356"/>
            <a:ext cx="4699820" cy="1143000"/>
          </a:xfrm>
        </p:spPr>
        <p:txBody>
          <a:bodyPr wrap="squar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400" dirty="0"/>
              <a:t>Polio Day 22-10-2022 Luxembourg</a:t>
            </a:r>
            <a:br>
              <a:rPr lang="fr-FR" sz="2400" dirty="0"/>
            </a:br>
            <a:endParaRPr lang="fr-CH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3C6F3C-9E6F-402A-AFCF-617AB3196F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7793" y="1717640"/>
            <a:ext cx="5719640" cy="4760841"/>
          </a:xfrm>
        </p:spPr>
        <p:txBody>
          <a:bodyPr wrap="square" anchor="t">
            <a:normAutofit fontScale="85000" lnSpcReduction="10000"/>
          </a:bodyPr>
          <a:lstStyle/>
          <a:p>
            <a:pPr marL="0" indent="0">
              <a:buNone/>
            </a:pPr>
            <a:endParaRPr lang="fr-CH" b="1" dirty="0"/>
          </a:p>
          <a:p>
            <a:pPr marL="0" indent="0">
              <a:buNone/>
            </a:pPr>
            <a:r>
              <a:rPr lang="fr-CH" b="1" dirty="0"/>
              <a:t>Pascal Grosse</a:t>
            </a:r>
            <a:r>
              <a:rPr lang="fr-CH" dirty="0"/>
              <a:t>, Gouverneur du D2160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b="1" dirty="0"/>
              <a:t>Jennifer JONES</a:t>
            </a:r>
            <a:r>
              <a:rPr lang="fr-CH" dirty="0"/>
              <a:t>, </a:t>
            </a:r>
            <a:r>
              <a:rPr lang="fr-CH" dirty="0">
                <a:hlinkClick r:id="rId2"/>
              </a:rPr>
              <a:t>présidente du Rotary International</a:t>
            </a:r>
            <a:endParaRPr lang="fr-CH" dirty="0"/>
          </a:p>
          <a:p>
            <a:pPr marL="0" indent="0">
              <a:buNone/>
            </a:pPr>
            <a:br>
              <a:rPr lang="fr-CH" dirty="0"/>
            </a:br>
            <a:r>
              <a:rPr lang="fr-CH" b="1" dirty="0"/>
              <a:t>Dr Gérard </a:t>
            </a:r>
            <a:r>
              <a:rPr lang="fr-CH" b="1" dirty="0" err="1"/>
              <a:t>Schockmel</a:t>
            </a:r>
            <a:r>
              <a:rPr lang="fr-CH" dirty="0"/>
              <a:t>, médecin infectiologue, RC Luxembourg</a:t>
            </a:r>
          </a:p>
          <a:p>
            <a:pPr marL="0" indent="0">
              <a:buNone/>
            </a:pPr>
            <a:br>
              <a:rPr lang="fr-CH" dirty="0"/>
            </a:br>
            <a:r>
              <a:rPr lang="fr-CH" b="1" dirty="0"/>
              <a:t>Michel </a:t>
            </a:r>
            <a:r>
              <a:rPr lang="fr-CH" b="1" dirty="0" err="1"/>
              <a:t>Zaffran</a:t>
            </a:r>
            <a:r>
              <a:rPr lang="fr-CH" dirty="0"/>
              <a:t>, Président du Rotary Club de Gex Divonne (F), coordinateur End Polio </a:t>
            </a:r>
            <a:r>
              <a:rPr lang="fr-CH" dirty="0" err="1"/>
              <a:t>Now</a:t>
            </a:r>
            <a:r>
              <a:rPr lang="fr-CH" dirty="0"/>
              <a:t>-Zone 14</a:t>
            </a:r>
            <a:br>
              <a:rPr lang="fr-CH" dirty="0"/>
            </a:br>
            <a:br>
              <a:rPr lang="fr-CH" dirty="0"/>
            </a:br>
            <a:r>
              <a:rPr lang="fr-CH" b="1" dirty="0"/>
              <a:t>Josée Thill</a:t>
            </a:r>
            <a:r>
              <a:rPr lang="fr-CH" dirty="0"/>
              <a:t>, «</a:t>
            </a:r>
            <a:r>
              <a:rPr lang="fr-CH" i="1" dirty="0"/>
              <a:t>La polio et ma vie - Mon histoire»</a:t>
            </a:r>
          </a:p>
          <a:p>
            <a:pPr marL="0" indent="0">
              <a:buNone/>
            </a:pPr>
            <a:r>
              <a:rPr lang="fr-CH" b="1" dirty="0"/>
              <a:t>Rita Jeanty</a:t>
            </a:r>
            <a:r>
              <a:rPr lang="fr-CH" dirty="0"/>
              <a:t>, témoignage</a:t>
            </a:r>
            <a:endParaRPr lang="fr-CH" b="1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b="1" dirty="0" err="1"/>
              <a:t>Dony</a:t>
            </a:r>
            <a:r>
              <a:rPr lang="fr-CH" b="1" dirty="0"/>
              <a:t> Calmes, </a:t>
            </a:r>
            <a:r>
              <a:rPr lang="fr-CH" dirty="0"/>
              <a:t>rétrospective de la lutte contre la Polio des clubs luxembourgeois  </a:t>
            </a:r>
          </a:p>
          <a:p>
            <a:pPr marL="0" indent="0">
              <a:buNone/>
            </a:pPr>
            <a:endParaRPr lang="fr-CH" b="1" dirty="0"/>
          </a:p>
          <a:p>
            <a:pPr marL="0" indent="0">
              <a:buNone/>
            </a:pPr>
            <a:r>
              <a:rPr lang="fr-CH" b="1" dirty="0"/>
              <a:t>Dr Jean-Claude Schmit</a:t>
            </a:r>
            <a:r>
              <a:rPr lang="fr-CH" dirty="0"/>
              <a:t>, Directeur de la Santé du grand-Duché de Luxembourg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b="1" dirty="0"/>
              <a:t>Xavier Demoisy, </a:t>
            </a:r>
            <a:r>
              <a:rPr lang="fr-CH" dirty="0"/>
              <a:t>et maintenant ?</a:t>
            </a:r>
          </a:p>
          <a:p>
            <a:pPr marL="0" indent="0">
              <a:buNone/>
            </a:pPr>
            <a:endParaRPr lang="fr-CH" b="1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32205A9-33D5-4758-934B-AC1FBE76BD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7900" y="1717640"/>
            <a:ext cx="3564197" cy="4525963"/>
          </a:xfrm>
          <a:prstGeom prst="rect">
            <a:avLst/>
          </a:prstGeom>
          <a:noFill/>
        </p:spPr>
      </p:pic>
      <p:pic>
        <p:nvPicPr>
          <p:cNvPr id="7" name="Espace réservé du contenu 7">
            <a:extLst>
              <a:ext uri="{FF2B5EF4-FFF2-40B4-BE49-F238E27FC236}">
                <a16:creationId xmlns:a16="http://schemas.microsoft.com/office/drawing/2014/main" id="{44467A6D-EAAE-47B2-A8CA-C38ECE6FBC0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207"/>
          <a:stretch/>
        </p:blipFill>
        <p:spPr bwMode="auto">
          <a:xfrm>
            <a:off x="757083" y="331494"/>
            <a:ext cx="3244646" cy="1336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6655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D4E46-211C-4BCC-A1F0-DDA438AAE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0088" y="580131"/>
            <a:ext cx="4699820" cy="613752"/>
          </a:xfrm>
        </p:spPr>
        <p:txBody>
          <a:bodyPr wrap="square" anchor="ctr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fr-FR" sz="2400" dirty="0"/>
            </a:br>
            <a:r>
              <a:rPr lang="fr-FR" sz="2400" dirty="0"/>
              <a:t>Et maintenant ?</a:t>
            </a:r>
            <a:br>
              <a:rPr lang="fr-FR" sz="2400" dirty="0"/>
            </a:br>
            <a:endParaRPr lang="fr-CH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3C6F3C-9E6F-402A-AFCF-617AB3196F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7793" y="1717640"/>
            <a:ext cx="5719640" cy="4760841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endParaRPr lang="fr-CH" b="1" dirty="0"/>
          </a:p>
          <a:p>
            <a:pPr>
              <a:buFontTx/>
              <a:buChar char="-"/>
            </a:pPr>
            <a:r>
              <a:rPr lang="fr-FR" dirty="0"/>
              <a:t>La présidente du Rotary International, </a:t>
            </a:r>
            <a:r>
              <a:rPr lang="fr-FR" dirty="0">
                <a:hlinkClick r:id="rId2"/>
              </a:rPr>
              <a:t>Jennifer Jones</a:t>
            </a:r>
            <a:r>
              <a:rPr lang="fr-FR" dirty="0"/>
              <a:t>, annonce 150 millions de dollars pour l'éradication de la polio</a:t>
            </a:r>
          </a:p>
          <a:p>
            <a:pPr lvl="1">
              <a:buFontTx/>
              <a:buChar char="-"/>
            </a:pPr>
            <a:r>
              <a:rPr lang="fr-FR" dirty="0"/>
              <a:t>36 millions en mobilisation sociale</a:t>
            </a:r>
          </a:p>
          <a:p>
            <a:pPr lvl="1">
              <a:buFontTx/>
              <a:buChar char="-"/>
            </a:pPr>
            <a:r>
              <a:rPr lang="fr-FR" dirty="0"/>
              <a:t>28,7 millions en vaccins</a:t>
            </a:r>
          </a:p>
          <a:p>
            <a:pPr lvl="1">
              <a:buFontTx/>
              <a:buChar char="-"/>
            </a:pPr>
            <a:r>
              <a:rPr lang="fr-FR" dirty="0"/>
              <a:t>58,5 millions en logistique vaccins</a:t>
            </a:r>
          </a:p>
          <a:p>
            <a:pPr lvl="1">
              <a:buFontTx/>
              <a:buChar char="-"/>
            </a:pPr>
            <a:r>
              <a:rPr lang="fr-FR" dirty="0"/>
              <a:t>21 millions en surveillance</a:t>
            </a:r>
          </a:p>
          <a:p>
            <a:pPr marL="296863" lvl="1" indent="0">
              <a:buNone/>
            </a:pPr>
            <a:endParaRPr lang="fr-FR" dirty="0"/>
          </a:p>
          <a:p>
            <a:pPr>
              <a:buFontTx/>
              <a:buChar char="-"/>
            </a:pPr>
            <a:r>
              <a:rPr lang="fr-FR" dirty="0"/>
              <a:t>Don triplé par la Fondation Gates</a:t>
            </a:r>
          </a:p>
          <a:p>
            <a:pPr>
              <a:buFontTx/>
              <a:buChar char="-"/>
            </a:pPr>
            <a:r>
              <a:rPr lang="fr-FR" dirty="0"/>
              <a:t>Don des clubs</a:t>
            </a:r>
          </a:p>
          <a:p>
            <a:pPr>
              <a:buFontTx/>
              <a:buChar char="-"/>
            </a:pPr>
            <a:r>
              <a:rPr lang="fr-FR" dirty="0"/>
              <a:t>Don individuel</a:t>
            </a:r>
          </a:p>
          <a:p>
            <a:pPr>
              <a:buFontTx/>
              <a:buChar char="-"/>
            </a:pPr>
            <a:r>
              <a:rPr lang="fr-FR" dirty="0">
                <a:hlinkClick r:id="rId3"/>
              </a:rPr>
              <a:t>« En finir avec la Polio »</a:t>
            </a: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b="1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32205A9-33D5-4758-934B-AC1FBE76BD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7900" y="1717640"/>
            <a:ext cx="3564197" cy="4525963"/>
          </a:xfrm>
          <a:prstGeom prst="rect">
            <a:avLst/>
          </a:prstGeom>
          <a:noFill/>
        </p:spPr>
      </p:pic>
      <p:pic>
        <p:nvPicPr>
          <p:cNvPr id="7" name="Espace réservé du contenu 7">
            <a:extLst>
              <a:ext uri="{FF2B5EF4-FFF2-40B4-BE49-F238E27FC236}">
                <a16:creationId xmlns:a16="http://schemas.microsoft.com/office/drawing/2014/main" id="{44467A6D-EAAE-47B2-A8CA-C38ECE6FBC0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207"/>
          <a:stretch/>
        </p:blipFill>
        <p:spPr bwMode="auto">
          <a:xfrm>
            <a:off x="757083" y="331494"/>
            <a:ext cx="3244646" cy="1336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3546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hlinkClick r:id="rId2"/>
            <a:extLst>
              <a:ext uri="{FF2B5EF4-FFF2-40B4-BE49-F238E27FC236}">
                <a16:creationId xmlns:a16="http://schemas.microsoft.com/office/drawing/2014/main" id="{AEAD906C-0118-4127-BCB8-A10AAEA49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834" y="274638"/>
            <a:ext cx="10303133" cy="1501270"/>
          </a:xfrm>
          <a:prstGeom prst="rect">
            <a:avLst/>
          </a:prstGeom>
        </p:spPr>
      </p:pic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707A2E49-A9A3-447B-B31C-0D382BE04B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923" y="2537860"/>
            <a:ext cx="2857500" cy="2857500"/>
          </a:xfrm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008FC1-849C-4885-B125-212D55B30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2556" y="1851507"/>
            <a:ext cx="6923819" cy="4504844"/>
          </a:xfrm>
        </p:spPr>
        <p:txBody>
          <a:bodyPr/>
          <a:lstStyle/>
          <a:p>
            <a:r>
              <a:rPr lang="fr-FR" sz="1200" b="1" dirty="0"/>
              <a:t>Mode d'emploi</a:t>
            </a:r>
          </a:p>
          <a:p>
            <a:r>
              <a:rPr lang="fr-FR" sz="1200" dirty="0"/>
              <a:t>D'abord, précisons que seules les cartouches </a:t>
            </a:r>
            <a:r>
              <a:rPr lang="fr-FR" sz="1200" b="1" dirty="0"/>
              <a:t>"Jet d'encre" </a:t>
            </a:r>
            <a:r>
              <a:rPr lang="fr-FR" sz="1200" dirty="0"/>
              <a:t>en forme de petits cubes sont récupérées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Donc pas de toner ni de cartouches plus grosses, type professionnel par exemple. </a:t>
            </a:r>
          </a:p>
          <a:p>
            <a:r>
              <a:rPr lang="fr-FR" sz="1200" dirty="0"/>
              <a:t>Le potentiel est quand même énorme !!</a:t>
            </a:r>
          </a:p>
          <a:p>
            <a:endParaRPr lang="fr-FR" sz="1200" dirty="0"/>
          </a:p>
          <a:p>
            <a:r>
              <a:rPr lang="fr-FR" sz="1200" dirty="0"/>
              <a:t>- Déposez une boite de collecte dans un endroit fréquenté, par exemple dans une surface commerciale.</a:t>
            </a:r>
          </a:p>
          <a:p>
            <a:r>
              <a:rPr lang="fr-FR" sz="1200" dirty="0"/>
              <a:t>- Videz-la régulièrement et rassemblez les cartouches dans un autre carton (de réemploi de préférence, par exemple une boite à chaussures) pour les expédier au centre de recyclage</a:t>
            </a:r>
          </a:p>
          <a:p>
            <a:r>
              <a:rPr lang="fr-FR" sz="1200" dirty="0"/>
              <a:t>- Veillez à ranger les cartouches dans le carton. Des cartouches entassées en vrac occasionnent des cartouches abîmées par le brassage lors du transport</a:t>
            </a:r>
          </a:p>
          <a:p>
            <a:r>
              <a:rPr lang="fr-FR" sz="1200" dirty="0"/>
              <a:t>- Calculez le gain pour le rachat de vos cartouches en allant sur le site de l'opération, </a:t>
            </a:r>
          </a:p>
          <a:p>
            <a:r>
              <a:rPr lang="fr-FR" sz="1200" dirty="0"/>
              <a:t>- Imprimez le bon d'envoi sur ce site, que vous compléterez  et collerez le sur le colis</a:t>
            </a:r>
          </a:p>
          <a:p>
            <a:r>
              <a:rPr lang="fr-FR" sz="1200" dirty="0"/>
              <a:t>- Envoyez le carton aux frais du destinataire en le déposant dans un bureau de </a:t>
            </a:r>
            <a:r>
              <a:rPr lang="fr-FR" sz="1200" dirty="0" err="1"/>
              <a:t>Bpost</a:t>
            </a:r>
            <a:endParaRPr lang="fr-FR" sz="1200" dirty="0"/>
          </a:p>
          <a:p>
            <a:r>
              <a:rPr lang="fr-FR" sz="1200" dirty="0"/>
              <a:t>- Le produit du rachat de vos cartouches sera versé au nom de votre club au Fonds Polio de la Fondation Rotary. Il apparaitra à votre crédit environ un mois après. </a:t>
            </a:r>
          </a:p>
          <a:p>
            <a:r>
              <a:rPr lang="fr-FR" sz="1200" dirty="0"/>
              <a:t>Votre crédit de PHF en sera augmenté aussi (1$ = 1pt)</a:t>
            </a:r>
            <a:endParaRPr lang="fr-CH" sz="1200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D2DCF2A-6AFA-41B2-B3A8-8FB207373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dirty="0"/>
              <a:t>www.endpolionow.org</a:t>
            </a:r>
            <a:endParaRPr lang="en-US" alt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681EE9-BAA1-41CC-8661-699FF62A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7255" y="6356351"/>
            <a:ext cx="5422789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hlinkClick r:id="rId5"/>
              </a:rPr>
              <a:t>https://www.cartouche-vide.be/content/93-rotary-polio?utm_source=rotary&amp;utm_medium=link&amp;utm_campaign=Rotary+Polio+BE&amp;utm_id=Rotary+Polio+BE</a:t>
            </a:r>
            <a:r>
              <a:rPr lang="en-US" dirty="0"/>
              <a:t> 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095FB193-DD73-4D3A-9C53-8353F3E33A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1826" y="2293356"/>
            <a:ext cx="650241" cy="63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022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C17719-2A8E-48C7-ABAF-B02224670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325564"/>
          </a:xfrm>
        </p:spPr>
        <p:txBody>
          <a:bodyPr/>
          <a:lstStyle/>
          <a:p>
            <a:r>
              <a:rPr lang="en-US" sz="4000" dirty="0">
                <a:hlinkClick r:id="rId2"/>
              </a:rPr>
              <a:t>www.cerclepolioplus.org</a:t>
            </a:r>
            <a:br>
              <a:rPr lang="en-US" dirty="0"/>
            </a:br>
            <a:endParaRPr lang="fr-CH" dirty="0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36696B73-7997-4065-B631-A86EB219D09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250" y="2434431"/>
            <a:ext cx="2857500" cy="2857500"/>
          </a:xfrm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FD5F7BE-7919-4C44-832B-4D1A8AC6E3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681328"/>
          </a:xfrm>
        </p:spPr>
        <p:txBody>
          <a:bodyPr/>
          <a:lstStyle/>
          <a:p>
            <a:r>
              <a:rPr lang="fr-FR" dirty="0"/>
              <a:t>Ce cercle est conçu pour encourager les Rotariens à s’engager à contribuer </a:t>
            </a:r>
            <a:r>
              <a:rPr lang="fr-FR" b="1" dirty="0"/>
              <a:t>un montant annuel minimum de 100 Euros</a:t>
            </a:r>
            <a:r>
              <a:rPr lang="fr-FR" dirty="0"/>
              <a:t> au Fonds </a:t>
            </a:r>
            <a:r>
              <a:rPr lang="fr-FR" dirty="0" err="1"/>
              <a:t>PolioPlus</a:t>
            </a:r>
            <a:r>
              <a:rPr lang="fr-FR" dirty="0"/>
              <a:t> jusqu’à l’éradication mondiale totale et définitive de la polio.</a:t>
            </a:r>
          </a:p>
          <a:p>
            <a:r>
              <a:rPr lang="fr-FR" dirty="0"/>
              <a:t>Pour plus de flexibilité, vous pouvez aussi opter pour un </a:t>
            </a:r>
            <a:r>
              <a:rPr lang="fr-FR" b="1" dirty="0"/>
              <a:t>don mensuel de 9€</a:t>
            </a:r>
          </a:p>
          <a:p>
            <a:r>
              <a:rPr lang="fr-FR" b="1" dirty="0"/>
              <a:t>Fiscalement déductible (Be-Lu)</a:t>
            </a:r>
          </a:p>
          <a:p>
            <a:pPr marL="0" indent="0">
              <a:buNone/>
            </a:pPr>
            <a:endParaRPr lang="fr-FR" b="1" dirty="0"/>
          </a:p>
          <a:p>
            <a:endParaRPr lang="fr-FR" b="1" dirty="0"/>
          </a:p>
          <a:p>
            <a:endParaRPr lang="fr-CH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68BB661-D19E-40CA-B478-5E4870A1D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www.endpolionow.org</a:t>
            </a:r>
            <a:endParaRPr lang="en-US" alt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DA7B78-12A1-4B66-A077-DF387048E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2000" y="6390560"/>
            <a:ext cx="5175045" cy="365125"/>
          </a:xfrm>
        </p:spPr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777517A-1F35-418D-AF27-83F814A9C1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6508" y="4113391"/>
            <a:ext cx="2046983" cy="2046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708939"/>
      </p:ext>
    </p:extLst>
  </p:cSld>
  <p:clrMapOvr>
    <a:masterClrMapping/>
  </p:clrMapOvr>
</p:sld>
</file>

<file path=ppt/theme/theme1.xml><?xml version="1.0" encoding="utf-8"?>
<a:theme xmlns:a="http://schemas.openxmlformats.org/drawingml/2006/main" name="Flier2_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356</Words>
  <Application>Microsoft Office PowerPoint</Application>
  <PresentationFormat>Grand écran</PresentationFormat>
  <Paragraphs>56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Flier2_EN</vt:lpstr>
      <vt:lpstr>Présentation PowerPoint</vt:lpstr>
      <vt:lpstr>Polio Day 22-10-2022 Luxembourg </vt:lpstr>
      <vt:lpstr> Et maintenant ? </vt:lpstr>
      <vt:lpstr>Présentation PowerPoint</vt:lpstr>
      <vt:lpstr>www.cerclepolioplus.org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Demoisy, Xavier</dc:creator>
  <cp:lastModifiedBy>Demoisy, Xavier</cp:lastModifiedBy>
  <cp:revision>25</cp:revision>
  <dcterms:created xsi:type="dcterms:W3CDTF">2021-10-19T18:21:49Z</dcterms:created>
  <dcterms:modified xsi:type="dcterms:W3CDTF">2022-10-21T17:22:27Z</dcterms:modified>
</cp:coreProperties>
</file>